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>
  <p:sldMasterIdLst>
    <p:sldMasterId id="2147483648" r:id="rId1"/>
    <p:sldMasterId id="2147483661" r:id="rId2"/>
  </p:sldMasterIdLst>
  <p:notesMasterIdLst>
    <p:notesMasterId r:id="rId70"/>
  </p:notesMasterIdLst>
  <p:sldIdLst>
    <p:sldId id="369" r:id="rId3"/>
    <p:sldId id="352" r:id="rId4"/>
    <p:sldId id="370" r:id="rId5"/>
    <p:sldId id="268" r:id="rId6"/>
    <p:sldId id="381" r:id="rId7"/>
    <p:sldId id="382" r:id="rId8"/>
    <p:sldId id="380" r:id="rId9"/>
    <p:sldId id="374" r:id="rId10"/>
    <p:sldId id="375" r:id="rId11"/>
    <p:sldId id="376" r:id="rId12"/>
    <p:sldId id="377" r:id="rId13"/>
    <p:sldId id="378" r:id="rId14"/>
    <p:sldId id="379" r:id="rId15"/>
    <p:sldId id="371" r:id="rId16"/>
    <p:sldId id="354" r:id="rId17"/>
    <p:sldId id="383" r:id="rId18"/>
    <p:sldId id="384" r:id="rId19"/>
    <p:sldId id="385" r:id="rId20"/>
    <p:sldId id="400" r:id="rId21"/>
    <p:sldId id="309" r:id="rId22"/>
    <p:sldId id="386" r:id="rId23"/>
    <p:sldId id="401" r:id="rId24"/>
    <p:sldId id="402" r:id="rId25"/>
    <p:sldId id="403" r:id="rId26"/>
    <p:sldId id="404" r:id="rId27"/>
    <p:sldId id="405" r:id="rId28"/>
    <p:sldId id="406" r:id="rId29"/>
    <p:sldId id="407" r:id="rId30"/>
    <p:sldId id="318" r:id="rId31"/>
    <p:sldId id="409" r:id="rId32"/>
    <p:sldId id="410" r:id="rId33"/>
    <p:sldId id="411" r:id="rId34"/>
    <p:sldId id="413" r:id="rId35"/>
    <p:sldId id="408" r:id="rId36"/>
    <p:sldId id="394" r:id="rId37"/>
    <p:sldId id="395" r:id="rId38"/>
    <p:sldId id="399" r:id="rId39"/>
    <p:sldId id="396" r:id="rId40"/>
    <p:sldId id="397" r:id="rId41"/>
    <p:sldId id="398" r:id="rId42"/>
    <p:sldId id="414" r:id="rId43"/>
    <p:sldId id="393" r:id="rId44"/>
    <p:sldId id="372" r:id="rId45"/>
    <p:sldId id="321" r:id="rId46"/>
    <p:sldId id="415" r:id="rId47"/>
    <p:sldId id="416" r:id="rId48"/>
    <p:sldId id="417" r:id="rId49"/>
    <p:sldId id="387" r:id="rId50"/>
    <p:sldId id="418" r:id="rId51"/>
    <p:sldId id="419" r:id="rId52"/>
    <p:sldId id="420" r:id="rId53"/>
    <p:sldId id="421" r:id="rId54"/>
    <p:sldId id="422" r:id="rId55"/>
    <p:sldId id="373" r:id="rId56"/>
    <p:sldId id="339" r:id="rId57"/>
    <p:sldId id="388" r:id="rId58"/>
    <p:sldId id="340" r:id="rId59"/>
    <p:sldId id="391" r:id="rId60"/>
    <p:sldId id="392" r:id="rId61"/>
    <p:sldId id="423" r:id="rId62"/>
    <p:sldId id="424" r:id="rId63"/>
    <p:sldId id="425" r:id="rId64"/>
    <p:sldId id="426" r:id="rId65"/>
    <p:sldId id="345" r:id="rId66"/>
    <p:sldId id="427" r:id="rId67"/>
    <p:sldId id="389" r:id="rId68"/>
    <p:sldId id="336" r:id="rId69"/>
  </p:sldIdLst>
  <p:sldSz cx="12192000" cy="6858000"/>
  <p:notesSz cx="6858000" cy="9144000"/>
  <p:custDataLst>
    <p:tags r:id="rId7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76" autoAdjust="0"/>
    <p:restoredTop sz="94660"/>
  </p:normalViewPr>
  <p:slideViewPr>
    <p:cSldViewPr snapToGrid="0">
      <p:cViewPr>
        <p:scale>
          <a:sx n="70" d="100"/>
          <a:sy n="70" d="100"/>
        </p:scale>
        <p:origin x="931" y="3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theme" Target="theme/theme1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presProps" Target="pres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notesMaster" Target="notesMasters/notesMaster1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" Type="http://schemas.openxmlformats.org/officeDocument/2006/relationships/slide" Target="slides/slide5.xml"/><Relationship Id="rId71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7A54AE-E28B-4533-A456-B756823B96D8}" type="datetimeFigureOut">
              <a:rPr lang="zh-CN" altLang="en-US" smtClean="0"/>
              <a:t>2025/9/26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530" y="1143000"/>
            <a:ext cx="548694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1BB924-0F29-4611-A8B9-E5E73D23299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291" y="1122363"/>
            <a:ext cx="9145749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291" y="3602038"/>
            <a:ext cx="9145749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3A3FB-D683-4918-A557-73AB8F4C4EE9}" type="datetimeFigureOut">
              <a:rPr lang="zh-CN" altLang="en-US" smtClean="0"/>
              <a:t>2025/9/26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272647" y="6312535"/>
            <a:ext cx="2743725" cy="365125"/>
          </a:xfrm>
        </p:spPr>
        <p:txBody>
          <a:bodyPr/>
          <a:lstStyle/>
          <a:p>
            <a:r>
              <a:rPr lang="en-US" altLang="zh-CN"/>
              <a:t>1·</a:t>
            </a:r>
          </a:p>
        </p:txBody>
      </p:sp>
    </p:spTree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3A3FB-D683-4918-A557-73AB8F4C4EE9}" type="datetimeFigureOut">
              <a:rPr lang="zh-CN" altLang="en-US" smtClean="0"/>
              <a:t>2025/9/26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70D98-FA84-41BA-BD43-6D85A7C62EA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6569" y="365125"/>
            <a:ext cx="2629403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360" y="365125"/>
            <a:ext cx="7735779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3A3FB-D683-4918-A557-73AB8F4C4EE9}" type="datetimeFigureOut">
              <a:rPr lang="zh-CN" altLang="en-US" smtClean="0"/>
              <a:t>2025/9/26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70D98-FA84-41BA-BD43-6D85A7C62EA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DB197-84B0-484E-9C0F-88358ECCB797}" type="datetimeFigureOut">
              <a:rPr lang="zh-CN" altLang="en-US" smtClean="0"/>
              <a:t>2025/9/26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291" y="1122363"/>
            <a:ext cx="9145749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291" y="3602038"/>
            <a:ext cx="9145749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3A3FB-D683-4918-A557-73AB8F4C4EE9}" type="datetimeFigureOut">
              <a:rPr lang="zh-CN" altLang="en-US" smtClean="0"/>
              <a:t>2025/9/26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zh-CN"/>
              <a:t>·</a:t>
            </a:r>
          </a:p>
        </p:txBody>
      </p:sp>
      <p:sp>
        <p:nvSpPr>
          <p:cNvPr id="7" name="矩形 6"/>
          <p:cNvSpPr/>
          <p:nvPr userDrawn="1"/>
        </p:nvSpPr>
        <p:spPr>
          <a:xfrm>
            <a:off x="-73596" y="714490"/>
            <a:ext cx="516245" cy="47125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宏观经济统计分析与写作</a:t>
            </a:r>
          </a:p>
        </p:txBody>
      </p:sp>
    </p:spTree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70D98-FA84-41BA-BD43-6D85A7C62EA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-73596" y="714490"/>
            <a:ext cx="516245" cy="47125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宏观经济统计分析与写作</a:t>
            </a:r>
          </a:p>
        </p:txBody>
      </p:sp>
    </p:spTree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2009" y="1709738"/>
            <a:ext cx="10517611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2009" y="4589463"/>
            <a:ext cx="10517611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3A3FB-D683-4918-A557-73AB8F4C4EE9}" type="datetimeFigureOut">
              <a:rPr lang="zh-CN" altLang="en-US" smtClean="0"/>
              <a:t>2025/9/26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70D98-FA84-41BA-BD43-6D85A7C62EA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-73596" y="714490"/>
            <a:ext cx="516245" cy="47125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宏观经济统计分析与写作</a:t>
            </a:r>
          </a:p>
        </p:txBody>
      </p:sp>
    </p:spTree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360" y="1825625"/>
            <a:ext cx="5182591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3380" y="1825625"/>
            <a:ext cx="5182591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3A3FB-D683-4918-A557-73AB8F4C4EE9}" type="datetimeFigureOut">
              <a:rPr lang="zh-CN" altLang="en-US" smtClean="0"/>
              <a:t>2025/9/26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70D98-FA84-41BA-BD43-6D85A7C62EA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-73596" y="714490"/>
            <a:ext cx="516245" cy="47125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宏观经济统计分析与写作</a:t>
            </a:r>
          </a:p>
        </p:txBody>
      </p:sp>
    </p:spTree>
  </p:cSld>
  <p:clrMapOvr>
    <a:masterClrMapping/>
  </p:clrMapOvr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949" y="365125"/>
            <a:ext cx="10517611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949" y="1681163"/>
            <a:ext cx="5158773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949" y="2505075"/>
            <a:ext cx="5158773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3380" y="1681163"/>
            <a:ext cx="5184179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3380" y="2505075"/>
            <a:ext cx="5184179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3A3FB-D683-4918-A557-73AB8F4C4EE9}" type="datetimeFigureOut">
              <a:rPr lang="zh-CN" altLang="en-US" smtClean="0"/>
              <a:t>2025/9/26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70D98-FA84-41BA-BD43-6D85A7C62EA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-73596" y="714490"/>
            <a:ext cx="516245" cy="47125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宏观经济统计分析与写作</a:t>
            </a:r>
          </a:p>
        </p:txBody>
      </p:sp>
    </p:spTree>
  </p:cSld>
  <p:clrMapOvr>
    <a:masterClrMapping/>
  </p:clrMapOvr>
  <p:hf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3A3FB-D683-4918-A557-73AB8F4C4EE9}" type="datetimeFigureOut">
              <a:rPr lang="zh-CN" altLang="en-US" smtClean="0"/>
              <a:t>2025/9/26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70D98-FA84-41BA-BD43-6D85A7C62EA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-73596" y="714490"/>
            <a:ext cx="516245" cy="47125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宏观经济统计分析与写作</a:t>
            </a:r>
          </a:p>
        </p:txBody>
      </p:sp>
    </p:spTree>
  </p:cSld>
  <p:clrMapOvr>
    <a:masterClrMapping/>
  </p:clrMapOvr>
  <p:hf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3A3FB-D683-4918-A557-73AB8F4C4EE9}" type="datetimeFigureOut">
              <a:rPr lang="zh-CN" altLang="en-US" smtClean="0"/>
              <a:t>2025/9/26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70D98-FA84-41BA-BD43-6D85A7C62EA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5" name="矩形 4"/>
          <p:cNvSpPr/>
          <p:nvPr userDrawn="1"/>
        </p:nvSpPr>
        <p:spPr>
          <a:xfrm>
            <a:off x="-73596" y="714490"/>
            <a:ext cx="516245" cy="47125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宏观经济统计分析与写作</a:t>
            </a:r>
          </a:p>
        </p:txBody>
      </p:sp>
    </p:spTree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70D98-FA84-41BA-BD43-6D85A7C62EA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949" y="457200"/>
            <a:ext cx="393298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4179" y="987425"/>
            <a:ext cx="617338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949" y="2057400"/>
            <a:ext cx="3932989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3A3FB-D683-4918-A557-73AB8F4C4EE9}" type="datetimeFigureOut">
              <a:rPr lang="zh-CN" altLang="en-US" smtClean="0"/>
              <a:t>2025/9/26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70D98-FA84-41BA-BD43-6D85A7C62EA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-73596" y="714490"/>
            <a:ext cx="516245" cy="47125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宏观经济统计分析与写作</a:t>
            </a:r>
          </a:p>
        </p:txBody>
      </p:sp>
    </p:spTree>
  </p:cSld>
  <p:clrMapOvr>
    <a:masterClrMapping/>
  </p:clrMapOvr>
  <p:hf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949" y="457200"/>
            <a:ext cx="393298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4179" y="987425"/>
            <a:ext cx="617338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949" y="2057400"/>
            <a:ext cx="3932989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3A3FB-D683-4918-A557-73AB8F4C4EE9}" type="datetimeFigureOut">
              <a:rPr lang="zh-CN" altLang="en-US" smtClean="0"/>
              <a:t>2025/9/26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70D98-FA84-41BA-BD43-6D85A7C62EA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-73596" y="714490"/>
            <a:ext cx="516245" cy="47125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宏观经济统计分析与写作</a:t>
            </a:r>
          </a:p>
        </p:txBody>
      </p:sp>
    </p:spTree>
  </p:cSld>
  <p:clrMapOvr>
    <a:masterClrMapping/>
  </p:clrMapOvr>
  <p:hf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3A3FB-D683-4918-A557-73AB8F4C4EE9}" type="datetimeFigureOut">
              <a:rPr lang="zh-CN" altLang="en-US" smtClean="0"/>
              <a:t>2025/9/26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70D98-FA84-41BA-BD43-6D85A7C62EA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-73596" y="714490"/>
            <a:ext cx="516245" cy="47125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宏观经济统计分析与写作</a:t>
            </a:r>
          </a:p>
        </p:txBody>
      </p:sp>
    </p:spTree>
  </p:cSld>
  <p:clrMapOvr>
    <a:masterClrMapping/>
  </p:clrMapOvr>
  <p:hf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6569" y="365125"/>
            <a:ext cx="2629403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360" y="365125"/>
            <a:ext cx="7735779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3A3FB-D683-4918-A557-73AB8F4C4EE9}" type="datetimeFigureOut">
              <a:rPr lang="zh-CN" altLang="en-US" smtClean="0"/>
              <a:t>2025/9/26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70D98-FA84-41BA-BD43-6D85A7C62EA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-73596" y="714490"/>
            <a:ext cx="516245" cy="47125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宏观经济统计分析与写作</a:t>
            </a:r>
          </a:p>
        </p:txBody>
      </p:sp>
    </p:spTree>
  </p:cSld>
  <p:clrMapOvr>
    <a:masterClrMapping/>
  </p:clrMapOvr>
  <p:hf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DB197-84B0-484E-9C0F-88358ECCB797}" type="datetimeFigureOut">
              <a:rPr lang="zh-CN" altLang="en-US" smtClean="0"/>
              <a:t>2025/9/26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-73596" y="714490"/>
            <a:ext cx="516245" cy="47125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宏观经济统计分析与写作</a:t>
            </a:r>
          </a:p>
        </p:txBody>
      </p:sp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2009" y="1709738"/>
            <a:ext cx="10517611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2009" y="4589463"/>
            <a:ext cx="10517611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3A3FB-D683-4918-A557-73AB8F4C4EE9}" type="datetimeFigureOut">
              <a:rPr lang="zh-CN" altLang="en-US" smtClean="0"/>
              <a:t>2025/9/26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70D98-FA84-41BA-BD43-6D85A7C62EA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360" y="1825625"/>
            <a:ext cx="5182591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3380" y="1825625"/>
            <a:ext cx="5182591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3A3FB-D683-4918-A557-73AB8F4C4EE9}" type="datetimeFigureOut">
              <a:rPr lang="zh-CN" altLang="en-US" smtClean="0"/>
              <a:t>2025/9/26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70D98-FA84-41BA-BD43-6D85A7C62EA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949" y="365125"/>
            <a:ext cx="10517611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949" y="1681163"/>
            <a:ext cx="5158773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949" y="2505075"/>
            <a:ext cx="5158773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3380" y="1681163"/>
            <a:ext cx="5184179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3380" y="2505075"/>
            <a:ext cx="5184179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3A3FB-D683-4918-A557-73AB8F4C4EE9}" type="datetimeFigureOut">
              <a:rPr lang="zh-CN" altLang="en-US" smtClean="0"/>
              <a:t>2025/9/26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70D98-FA84-41BA-BD43-6D85A7C62EA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3A3FB-D683-4918-A557-73AB8F4C4EE9}" type="datetimeFigureOut">
              <a:rPr lang="zh-CN" altLang="en-US" smtClean="0"/>
              <a:t>2025/9/26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70D98-FA84-41BA-BD43-6D85A7C62EA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3A3FB-D683-4918-A557-73AB8F4C4EE9}" type="datetimeFigureOut">
              <a:rPr lang="zh-CN" altLang="en-US" smtClean="0"/>
              <a:t>2025/9/26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70D98-FA84-41BA-BD43-6D85A7C62EA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949" y="457200"/>
            <a:ext cx="393298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4179" y="987425"/>
            <a:ext cx="617338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949" y="2057400"/>
            <a:ext cx="3932989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3A3FB-D683-4918-A557-73AB8F4C4EE9}" type="datetimeFigureOut">
              <a:rPr lang="zh-CN" altLang="en-US" smtClean="0"/>
              <a:t>2025/9/26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70D98-FA84-41BA-BD43-6D85A7C62EA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949" y="457200"/>
            <a:ext cx="393298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4179" y="987425"/>
            <a:ext cx="617338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949" y="2057400"/>
            <a:ext cx="3932989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3A3FB-D683-4918-A557-73AB8F4C4EE9}" type="datetimeFigureOut">
              <a:rPr lang="zh-CN" altLang="en-US" smtClean="0"/>
              <a:t>2025/9/26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70D98-FA84-41BA-BD43-6D85A7C62EA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360" y="365125"/>
            <a:ext cx="1051761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360" y="1825625"/>
            <a:ext cx="1051761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360" y="6356350"/>
            <a:ext cx="27437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3A3FB-D683-4918-A557-73AB8F4C4EE9}" type="datetimeFigureOut">
              <a:rPr lang="zh-CN" altLang="en-US" smtClean="0"/>
              <a:t>2025/9/26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9372" y="6356350"/>
            <a:ext cx="41155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2247" y="6356350"/>
            <a:ext cx="27437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E70D98-FA84-41BA-BD43-6D85A7C62EA0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14"/>
          <a:srcRect r="8646" b="-580"/>
          <a:stretch>
            <a:fillRect/>
          </a:stretch>
        </p:blipFill>
        <p:spPr>
          <a:xfrm>
            <a:off x="-128930" y="-76200"/>
            <a:ext cx="12323896" cy="7051040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>
          <a:xfrm>
            <a:off x="-73596" y="714490"/>
            <a:ext cx="516245" cy="47125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宏观经济统计分析与写作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360" y="365125"/>
            <a:ext cx="1051761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360" y="1825625"/>
            <a:ext cx="1051761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360" y="6356350"/>
            <a:ext cx="27437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3A3FB-D683-4918-A557-73AB8F4C4EE9}" type="datetimeFigureOut">
              <a:rPr lang="zh-CN" altLang="en-US" smtClean="0"/>
              <a:t>2025/9/26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9372" y="6356350"/>
            <a:ext cx="41155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2247" y="6356350"/>
            <a:ext cx="27437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E70D98-FA84-41BA-BD43-6D85A7C62EA0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14"/>
          <a:srcRect r="8646" b="-580"/>
          <a:stretch>
            <a:fillRect/>
          </a:stretch>
        </p:blipFill>
        <p:spPr>
          <a:xfrm>
            <a:off x="-128930" y="-76200"/>
            <a:ext cx="12323896" cy="7051040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>
          <a:xfrm>
            <a:off x="-73596" y="714490"/>
            <a:ext cx="516245" cy="47125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宏观经济统计分析与写作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36.png"/><Relationship Id="rId3" Type="http://schemas.openxmlformats.org/officeDocument/2006/relationships/image" Target="../media/image38.png"/><Relationship Id="rId7" Type="http://schemas.openxmlformats.org/officeDocument/2006/relationships/image" Target="../media/image30.png"/><Relationship Id="rId1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11" Type="http://schemas.openxmlformats.org/officeDocument/2006/relationships/image" Target="../media/image34.png"/><Relationship Id="rId5" Type="http://schemas.openxmlformats.org/officeDocument/2006/relationships/image" Target="../media/image28.png"/><Relationship Id="rId10" Type="http://schemas.openxmlformats.org/officeDocument/2006/relationships/image" Target="../media/image33.png"/><Relationship Id="rId4" Type="http://schemas.openxmlformats.org/officeDocument/2006/relationships/image" Target="../media/image25.png"/><Relationship Id="rId9" Type="http://schemas.openxmlformats.org/officeDocument/2006/relationships/image" Target="../media/image32.png"/><Relationship Id="rId14" Type="http://schemas.openxmlformats.org/officeDocument/2006/relationships/image" Target="../media/image37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微信图片_2025-08-21_134516_06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3061" y="-74646"/>
            <a:ext cx="11258939" cy="6690049"/>
          </a:xfrm>
          <a:prstGeom prst="rect">
            <a:avLst/>
          </a:prstGeom>
        </p:spPr>
      </p:pic>
      <p:sp>
        <p:nvSpPr>
          <p:cNvPr id="4" name="圆角矩形 3"/>
          <p:cNvSpPr/>
          <p:nvPr/>
        </p:nvSpPr>
        <p:spPr>
          <a:xfrm>
            <a:off x="2145561" y="1236980"/>
            <a:ext cx="8609330" cy="2882265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圆角矩形 4"/>
          <p:cNvSpPr/>
          <p:nvPr/>
        </p:nvSpPr>
        <p:spPr>
          <a:xfrm>
            <a:off x="1191246" y="905828"/>
            <a:ext cx="9809507" cy="3395345"/>
          </a:xfrm>
          <a:prstGeom prst="round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1200"/>
              </a:spcBef>
            </a:pPr>
            <a:r>
              <a:rPr lang="zh-CN" altLang="en-US" sz="66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隶书" panose="02010800040101010101" pitchFamily="2" charset="-122"/>
                <a:ea typeface="华文隶书" panose="02010800040101010101" pitchFamily="2" charset="-122"/>
                <a:cs typeface="楷体" panose="02010609060101010101" charset="-122"/>
              </a:rPr>
              <a:t>第四章</a:t>
            </a:r>
            <a:endParaRPr lang="en-US" altLang="zh-CN" sz="6600" dirty="0">
              <a:solidFill>
                <a:schemeClr val="accent1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华文隶书" panose="02010800040101010101" pitchFamily="2" charset="-122"/>
              <a:ea typeface="华文隶书" panose="02010800040101010101" pitchFamily="2" charset="-122"/>
              <a:cs typeface="楷体" panose="02010609060101010101" charset="-122"/>
            </a:endParaRPr>
          </a:p>
          <a:p>
            <a:pPr algn="ctr">
              <a:spcBef>
                <a:spcPts val="1200"/>
              </a:spcBef>
            </a:pPr>
            <a:r>
              <a:rPr lang="zh-CN" altLang="en-US" sz="6600" dirty="0"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隶书" panose="02010800040101010101" pitchFamily="2" charset="-122"/>
                <a:ea typeface="华文隶书" panose="02010800040101010101" pitchFamily="2" charset="-122"/>
                <a:cs typeface="楷体" panose="02010609060101010101" charset="-122"/>
              </a:rPr>
              <a:t>经济增长统计分析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61EFC6-28F7-657E-F2D2-696A9328E2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6">
            <a:extLst>
              <a:ext uri="{FF2B5EF4-FFF2-40B4-BE49-F238E27FC236}">
                <a16:creationId xmlns:a16="http://schemas.microsoft.com/office/drawing/2014/main" id="{915168DB-ACC6-6367-A858-C0542DF1F6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88524" y="6619009"/>
            <a:ext cx="932884" cy="311727"/>
          </a:xfrm>
        </p:spPr>
        <p:txBody>
          <a:bodyPr/>
          <a:lstStyle/>
          <a:p>
            <a:fld id="{9A0DB2DC-4C9A-4742-B13C-FB6460FD3503}" type="slidenum">
              <a:rPr lang="zh-CN" altLang="en-US" sz="2000">
                <a:solidFill>
                  <a:schemeClr val="tx1"/>
                </a:solidFill>
              </a:rPr>
              <a:t>9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7" name="Rectangle 4" descr="浅色上对角线">
            <a:extLst>
              <a:ext uri="{FF2B5EF4-FFF2-40B4-BE49-F238E27FC236}">
                <a16:creationId xmlns:a16="http://schemas.microsoft.com/office/drawing/2014/main" id="{6114A06C-9013-CAEF-7345-99F0B190FD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591" y="107576"/>
            <a:ext cx="5234409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二、经济增长理论回顾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F13A5230-42F5-B742-1EA5-A044F426F5AB}"/>
                  </a:ext>
                </a:extLst>
              </p:cNvPr>
              <p:cNvSpPr txBox="1"/>
              <p:nvPr/>
            </p:nvSpPr>
            <p:spPr>
              <a:xfrm>
                <a:off x="802324" y="880533"/>
                <a:ext cx="11191768" cy="57652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800" b="1" dirty="0">
                    <a:solidFill>
                      <a:schemeClr val="accent2"/>
                    </a:solidFill>
                    <a:latin typeface="华文楷体" panose="02010600040101010101" charset="-122"/>
                    <a:ea typeface="华文楷体" panose="02010600040101010101" charset="-122"/>
                  </a:rPr>
                  <a:t>（三）新古典增长理论</a:t>
                </a:r>
              </a:p>
              <a:p>
                <a:pPr indent="457200">
                  <a:lnSpc>
                    <a:spcPct val="150000"/>
                  </a:lnSpc>
                </a:pPr>
                <a:r>
                  <a:rPr lang="en-US" altLang="zh-CN" sz="2400" dirty="0">
                    <a:latin typeface="华文楷体" panose="02010600040101010101" charset="-122"/>
                    <a:ea typeface="华文楷体" panose="02010600040101010101" charset="-122"/>
                  </a:rPr>
                  <a:t>S-S</a:t>
                </a:r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</a:rPr>
                  <a:t>模型：</a:t>
                </a:r>
                <a:endParaRPr lang="en-US" altLang="zh-CN" sz="2400" dirty="0">
                  <a:latin typeface="华文楷体" panose="02010600040101010101" charset="-122"/>
                  <a:ea typeface="华文楷体" panose="02010600040101010101" charset="-122"/>
                </a:endParaRPr>
              </a:p>
              <a:p>
                <a:pPr indent="457200">
                  <a:lnSpc>
                    <a:spcPct val="150000"/>
                  </a:lnSpc>
                </a:pPr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</a:rPr>
                  <a:t>基本假定：经济制度和个人偏好稳定；新古典总量生产函数，规模报酬不变，生产要素边际报酬递减，要素之间平滑替代；资本积累中考虑折旧（折旧率为</a:t>
                </a:r>
                <a:r>
                  <a:rPr lang="en-US" altLang="zh-CN" sz="2400" dirty="0">
                    <a:latin typeface="华文楷体" panose="02010600040101010101" charset="-122"/>
                    <a:ea typeface="华文楷体" panose="02010600040101010101" charset="-122"/>
                  </a:rPr>
                  <a:t>δ</a:t>
                </a:r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</a:rPr>
                  <a:t>），外生储蓄率</a:t>
                </a:r>
                <a:r>
                  <a:rPr lang="en-US" altLang="zh-CN" sz="2400" dirty="0">
                    <a:latin typeface="华文楷体" panose="02010600040101010101" charset="-122"/>
                    <a:ea typeface="华文楷体" panose="02010600040101010101" charset="-122"/>
                  </a:rPr>
                  <a:t>s</a:t>
                </a:r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</a:rPr>
                  <a:t>；外生技术进步，速度为</a:t>
                </a:r>
                <a:r>
                  <a:rPr lang="en-US" altLang="zh-CN" sz="2400" dirty="0">
                    <a:latin typeface="华文楷体" panose="02010600040101010101" charset="-122"/>
                    <a:ea typeface="华文楷体" panose="02010600040101010101" charset="-122"/>
                  </a:rPr>
                  <a:t>g</a:t>
                </a:r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</a:rPr>
                  <a:t>；外生人口增长率为</a:t>
                </a:r>
                <a:r>
                  <a:rPr lang="en-US" altLang="zh-CN" sz="2400" dirty="0">
                    <a:latin typeface="华文楷体" panose="02010600040101010101" charset="-122"/>
                    <a:ea typeface="华文楷体" panose="02010600040101010101" charset="-122"/>
                  </a:rPr>
                  <a:t>n</a:t>
                </a:r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</a:rPr>
                  <a:t>。</a:t>
                </a:r>
                <a:endParaRPr lang="en-US" altLang="zh-CN" sz="2400" dirty="0">
                  <a:latin typeface="华文楷体" panose="02010600040101010101" charset="-122"/>
                  <a:ea typeface="华文楷体" panose="02010600040101010101" charset="-122"/>
                </a:endParaRPr>
              </a:p>
              <a:p>
                <a:pPr indent="457200">
                  <a:lnSpc>
                    <a:spcPct val="150000"/>
                  </a:lnSpc>
                </a:pPr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</a:rPr>
                  <a:t>该模型的核心等式为劳均资本积累微分方程：</a:t>
                </a:r>
                <a:endParaRPr lang="en-US" altLang="zh-CN" sz="2400" dirty="0">
                  <a:latin typeface="华文楷体" panose="02010600040101010101" charset="-122"/>
                  <a:ea typeface="华文楷体" panose="02010600040101010101" charset="-122"/>
                </a:endParaRPr>
              </a:p>
              <a:p>
                <a:pPr indent="457200" algn="ctr">
                  <a:lnSpc>
                    <a:spcPct val="1500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40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p>
                        <m:r>
                          <a:rPr lang="en-US" altLang="zh-CN" sz="2400">
                            <a:latin typeface="Cambria Math" panose="02040503050406030204" pitchFamily="18" charset="0"/>
                          </a:rPr>
                          <m:t>&amp;</m:t>
                        </m:r>
                      </m:sup>
                    </m:sSup>
                    <m:r>
                      <a:rPr lang="en-US" altLang="zh-CN" sz="240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sz="2400">
                        <a:latin typeface="Cambria Math" panose="02040503050406030204" pitchFamily="18" charset="0"/>
                      </a:rPr>
                      <m:t>𝑠𝑓</m:t>
                    </m:r>
                    <m:d>
                      <m:dPr>
                        <m:ctrlPr>
                          <a:rPr lang="en-US" altLang="zh-CN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240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</m:d>
                    <m:r>
                      <a:rPr lang="en-US" altLang="zh-CN" sz="2400">
                        <a:latin typeface="Cambria Math" panose="02040503050406030204" pitchFamily="18" charset="0"/>
                      </a:rPr>
                      <m:t>−</m:t>
                    </m:r>
                    <m:d>
                      <m:dPr>
                        <m:ctrlPr>
                          <a:rPr lang="en-US" altLang="zh-CN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240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altLang="zh-CN" sz="240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m:rPr>
                            <m:nor/>
                          </m:rPr>
                          <a:rPr lang="en-US" altLang="zh-CN" sz="2400" dirty="0">
                            <a:latin typeface="华文楷体" panose="02010600040101010101" charset="-122"/>
                            <a:ea typeface="华文楷体" panose="02010600040101010101" charset="-122"/>
                          </a:rPr>
                          <m:t>g</m:t>
                        </m:r>
                        <m:r>
                          <a:rPr lang="en-US" altLang="zh-CN" sz="2400">
                            <a:latin typeface="Cambria Math" panose="02040503050406030204" pitchFamily="18" charset="0"/>
                          </a:rPr>
                          <m:t>+&amp;</m:t>
                        </m:r>
                      </m:e>
                    </m:d>
                    <m:r>
                      <a:rPr lang="en-US" altLang="zh-CN" sz="240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</a:rPr>
                  <a:t>                          （</a:t>
                </a:r>
                <a:r>
                  <a:rPr lang="en-US" altLang="zh-CN" sz="2400" dirty="0">
                    <a:latin typeface="华文楷体" panose="02010600040101010101" charset="-122"/>
                    <a:ea typeface="华文楷体" panose="02010600040101010101" charset="-122"/>
                  </a:rPr>
                  <a:t>4.2</a:t>
                </a:r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</a:rPr>
                  <a:t>）</a:t>
                </a:r>
              </a:p>
              <a:p>
                <a:pPr indent="457200">
                  <a:lnSpc>
                    <a:spcPct val="150000"/>
                  </a:lnSpc>
                </a:pPr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</a:rPr>
                  <a:t>其中，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40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p>
                        <m:r>
                          <a:rPr lang="en-US" altLang="zh-CN" sz="2400">
                            <a:latin typeface="Cambria Math" panose="02040503050406030204" pitchFamily="18" charset="0"/>
                          </a:rPr>
                          <m:t>&amp;</m:t>
                        </m:r>
                      </m:sup>
                    </m:sSup>
                    <m:r>
                      <a:rPr lang="zh-CN" altLang="en-US" sz="2400">
                        <a:latin typeface="Cambria Math" panose="02040503050406030204" pitchFamily="18" charset="0"/>
                      </a:rPr>
                      <m:t>为</m:t>
                    </m:r>
                  </m:oMath>
                </a14:m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</a:rPr>
                  <a:t>劳均资本（</a:t>
                </a:r>
                <a14:m>
                  <m:oMath xmlns:m="http://schemas.openxmlformats.org/officeDocument/2006/math">
                    <m:r>
                      <a:rPr lang="en-US" altLang="zh-CN" sz="240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altLang="zh-CN" sz="240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sz="2400">
                        <a:latin typeface="Cambria Math" panose="02040503050406030204" pitchFamily="18" charset="0"/>
                      </a:rPr>
                      <m:t>𝐾</m:t>
                    </m:r>
                    <m:r>
                      <a:rPr lang="en-US" altLang="zh-CN" sz="240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zh-CN" sz="2400">
                        <a:latin typeface="Cambria Math" panose="02040503050406030204" pitchFamily="18" charset="0"/>
                      </a:rPr>
                      <m:t>𝐿</m:t>
                    </m:r>
                  </m:oMath>
                </a14:m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</a:rPr>
                  <a:t>）的变化量；</a:t>
                </a:r>
                <a14:m>
                  <m:oMath xmlns:m="http://schemas.openxmlformats.org/officeDocument/2006/math">
                    <m:r>
                      <a:rPr lang="en-US" altLang="zh-CN" sz="240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altLang="zh-CN" sz="240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sz="240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altLang="zh-CN" sz="240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sz="240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altLang="zh-CN" sz="240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</a:rPr>
                  <a:t>为集约形式的总量生产函数，其中用于储蓄的部分为</a:t>
                </a:r>
                <a14:m>
                  <m:oMath xmlns:m="http://schemas.openxmlformats.org/officeDocument/2006/math">
                    <m:r>
                      <a:rPr lang="en-US" altLang="zh-CN" sz="2400">
                        <a:latin typeface="Cambria Math" panose="02040503050406030204" pitchFamily="18" charset="0"/>
                      </a:rPr>
                      <m:t>𝑠𝑓</m:t>
                    </m:r>
                    <m:r>
                      <a:rPr lang="en-US" altLang="zh-CN" sz="240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sz="240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altLang="zh-CN" sz="2400">
                        <a:latin typeface="Cambria Math" panose="02040503050406030204" pitchFamily="18" charset="0"/>
                      </a:rPr>
                      <m:t>)</m:t>
                    </m:r>
                    <m:r>
                      <m:rPr>
                        <m:nor/>
                      </m:rPr>
                      <a:rPr lang="zh-CN" altLang="en-US" sz="2400">
                        <a:latin typeface="华文楷体" panose="02010600040101010101" charset="-122"/>
                        <a:ea typeface="华文楷体" panose="02010600040101010101" charset="-122"/>
                      </a:rPr>
                      <m:t>；</m:t>
                    </m:r>
                  </m:oMath>
                </a14:m>
                <a:r>
                  <a:rPr lang="en-US" altLang="zh-CN" sz="2400" dirty="0">
                    <a:latin typeface="华文楷体" panose="02010600040101010101" charset="-122"/>
                    <a:ea typeface="华文楷体" panose="02010600040101010101" charset="-122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240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altLang="zh-CN" sz="240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m:rPr>
                            <m:nor/>
                          </m:rPr>
                          <a:rPr lang="en-US" altLang="zh-CN" sz="2400" dirty="0">
                            <a:latin typeface="华文楷体" panose="02010600040101010101" charset="-122"/>
                            <a:ea typeface="华文楷体" panose="02010600040101010101" charset="-122"/>
                          </a:rPr>
                          <m:t>g</m:t>
                        </m:r>
                        <m:r>
                          <a:rPr lang="en-US" altLang="zh-CN" sz="2400">
                            <a:latin typeface="Cambria Math" panose="02040503050406030204" pitchFamily="18" charset="0"/>
                          </a:rPr>
                          <m:t>+&amp;</m:t>
                        </m:r>
                      </m:e>
                    </m:d>
                    <m:r>
                      <a:rPr lang="en-US" altLang="zh-CN" sz="240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</a:rPr>
                  <a:t>为考虑人口增长、技术进步和资本折旧后，为保持劳均资本存量不变所需进行的投资（必要投资）。</a:t>
                </a:r>
                <a:r>
                  <a:rPr lang="en-US" altLang="zh-CN" sz="1000" dirty="0">
                    <a:latin typeface="华文楷体" panose="02010600040101010101" charset="-122"/>
                    <a:ea typeface="华文楷体" panose="02010600040101010101" charset="-122"/>
                    <a:cs typeface="华文楷体" panose="02010600040101010101" charset="-122"/>
                  </a:rPr>
                  <a:t>          </a:t>
                </a:r>
              </a:p>
              <a:p>
                <a:pPr>
                  <a:lnSpc>
                    <a:spcPct val="150000"/>
                  </a:lnSpc>
                  <a:buNone/>
                </a:pPr>
                <a:r>
                  <a:rPr lang="en-US" altLang="zh-CN" sz="1000" dirty="0">
                    <a:latin typeface="华文楷体" panose="02010600040101010101" charset="-122"/>
                    <a:ea typeface="华文楷体" panose="02010600040101010101" charset="-122"/>
                    <a:cs typeface="华文楷体" panose="02010600040101010101" charset="-122"/>
                  </a:rPr>
                  <a:t>        </a:t>
                </a:r>
              </a:p>
            </p:txBody>
          </p:sp>
        </mc:Choice>
        <mc:Fallback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F13A5230-42F5-B742-1EA5-A044F426F5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2324" y="880533"/>
                <a:ext cx="11191768" cy="5765296"/>
              </a:xfrm>
              <a:prstGeom prst="rect">
                <a:avLst/>
              </a:prstGeom>
              <a:blipFill>
                <a:blip r:embed="rId2"/>
                <a:stretch>
                  <a:fillRect l="-1144" t="-1057" r="-179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41399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9D8FF0-798E-97D4-8288-0B38EC4FF3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6">
            <a:extLst>
              <a:ext uri="{FF2B5EF4-FFF2-40B4-BE49-F238E27FC236}">
                <a16:creationId xmlns:a16="http://schemas.microsoft.com/office/drawing/2014/main" id="{0922265D-EDEA-CDBD-9A89-65F8ED2B8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88524" y="6619009"/>
            <a:ext cx="932884" cy="311727"/>
          </a:xfrm>
        </p:spPr>
        <p:txBody>
          <a:bodyPr/>
          <a:lstStyle/>
          <a:p>
            <a:fld id="{9A0DB2DC-4C9A-4742-B13C-FB6460FD3503}" type="slidenum">
              <a:rPr lang="zh-CN" altLang="en-US" sz="2000">
                <a:solidFill>
                  <a:schemeClr val="tx1"/>
                </a:solidFill>
              </a:rPr>
              <a:t>10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7" name="Rectangle 4" descr="浅色上对角线">
            <a:extLst>
              <a:ext uri="{FF2B5EF4-FFF2-40B4-BE49-F238E27FC236}">
                <a16:creationId xmlns:a16="http://schemas.microsoft.com/office/drawing/2014/main" id="{AD3C3BA2-CF03-6AC8-1989-F2415A46A2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591" y="107576"/>
            <a:ext cx="5234409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二、经济增长理论回顾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0DCB21C6-27BE-0EC7-8F11-5B39780745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1590" y="926995"/>
            <a:ext cx="7266409" cy="4662156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E314F186-7671-4A10-B868-1DA9AA2FC0F9}"/>
              </a:ext>
            </a:extLst>
          </p:cNvPr>
          <p:cNvSpPr txBox="1"/>
          <p:nvPr/>
        </p:nvSpPr>
        <p:spPr>
          <a:xfrm>
            <a:off x="1779630" y="5589151"/>
            <a:ext cx="543205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buNone/>
            </a:pPr>
            <a:r>
              <a:rPr lang="zh-CN" altLang="en-US" sz="2000" dirty="0">
                <a:latin typeface="华文楷体" panose="02010600040101010101" charset="-122"/>
                <a:ea typeface="华文楷体" panose="02010600040101010101" charset="-122"/>
              </a:rPr>
              <a:t>图</a:t>
            </a:r>
            <a:r>
              <a:rPr lang="en-US" altLang="zh-CN" sz="2000" dirty="0">
                <a:latin typeface="华文楷体" panose="02010600040101010101" charset="-122"/>
                <a:ea typeface="华文楷体" panose="02010600040101010101" charset="-122"/>
              </a:rPr>
              <a:t>4-1</a:t>
            </a:r>
            <a:r>
              <a:rPr lang="zh-CN" altLang="en-US" sz="2000" dirty="0">
                <a:latin typeface="华文楷体" panose="02010600040101010101" charset="-122"/>
                <a:ea typeface="华文楷体" panose="02010600040101010101" charset="-122"/>
              </a:rPr>
              <a:t>  索洛</a:t>
            </a:r>
            <a:r>
              <a:rPr lang="en-US" altLang="zh-CN" sz="2000" dirty="0">
                <a:latin typeface="华文楷体" panose="02010600040101010101" charset="-122"/>
                <a:ea typeface="华文楷体" panose="02010600040101010101" charset="-122"/>
              </a:rPr>
              <a:t>-</a:t>
            </a:r>
            <a:r>
              <a:rPr lang="zh-CN" altLang="en-US" sz="2000" dirty="0">
                <a:latin typeface="华文楷体" panose="02010600040101010101" charset="-122"/>
                <a:ea typeface="华文楷体" panose="02010600040101010101" charset="-122"/>
              </a:rPr>
              <a:t>斯旺新古典经济增长模型稳态决定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9AA93D18-A3FF-1638-B7F6-B34E9F961977}"/>
                  </a:ext>
                </a:extLst>
              </p:cNvPr>
              <p:cNvSpPr txBox="1"/>
              <p:nvPr/>
            </p:nvSpPr>
            <p:spPr>
              <a:xfrm>
                <a:off x="7951686" y="1115264"/>
                <a:ext cx="3869722" cy="511992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indent="457200" algn="just">
                  <a:lnSpc>
                    <a:spcPct val="130000"/>
                  </a:lnSpc>
                </a:pPr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</a:rPr>
                  <a:t>如果实际投资大于必要投资（如</a:t>
                </a:r>
                <a:r>
                  <a:rPr lang="en-US" altLang="zh-CN" sz="2400" dirty="0" err="1">
                    <a:latin typeface="华文楷体" panose="02010600040101010101" charset="-122"/>
                    <a:ea typeface="华文楷体" panose="02010600040101010101" charset="-122"/>
                  </a:rPr>
                  <a:t>k0</a:t>
                </a:r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</a:rPr>
                  <a:t>点处），则资本存量将会提高；如果实际投资小于必要投资，则资本存量将会下降。最终，资本存量将会收敛到稳定状态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i="1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</m:ctrlPr>
                      </m:sSupPr>
                      <m:e>
                        <m:r>
                          <a:rPr lang="en-US" altLang="zh-CN" sz="240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𝑘</m:t>
                        </m:r>
                      </m:e>
                      <m:sup>
                        <m:r>
                          <a:rPr lang="en-US" altLang="zh-CN" sz="240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∗</m:t>
                        </m:r>
                      </m:sup>
                    </m:sSup>
                  </m:oMath>
                </a14:m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</a:rPr>
                  <a:t>，此时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i="1" smtClean="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</m:ctrlPr>
                      </m:sSupPr>
                      <m:e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𝑘</m:t>
                        </m:r>
                      </m:e>
                      <m:sup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&amp;</m:t>
                        </m:r>
                      </m:sup>
                    </m:sSup>
                  </m:oMath>
                </a14:m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</a:rPr>
                  <a:t>等于</a:t>
                </a:r>
                <a:r>
                  <a:rPr lang="en-US" altLang="zh-CN" sz="2400" dirty="0">
                    <a:latin typeface="华文楷体" panose="02010600040101010101" charset="-122"/>
                    <a:ea typeface="华文楷体" panose="02010600040101010101" charset="-122"/>
                  </a:rPr>
                  <a:t>0</a:t>
                </a:r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</a:rPr>
                  <a:t>；相应的人均产出也收敛到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i="1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</m:ctrlPr>
                      </m:sSupPr>
                      <m:e>
                        <m:r>
                          <a:rPr lang="en-US" altLang="zh-CN" sz="240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𝑦</m:t>
                        </m:r>
                      </m:e>
                      <m:sup>
                        <m:r>
                          <a:rPr lang="en-US" altLang="zh-CN" sz="240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∗</m:t>
                        </m:r>
                      </m:sup>
                    </m:sSup>
                  </m:oMath>
                </a14:m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</a:rPr>
                  <a:t>而不再变化，这种稳定状态被称为稳态。</a:t>
                </a:r>
              </a:p>
              <a:p>
                <a:pPr algn="just">
                  <a:lnSpc>
                    <a:spcPct val="130000"/>
                  </a:lnSpc>
                </a:pPr>
                <a:endParaRPr lang="zh-CN" altLang="en-US" sz="2400" dirty="0"/>
              </a:p>
              <a:p>
                <a:pPr marL="0" marR="0" algn="just">
                  <a:buNone/>
                </a:pPr>
                <a:endParaRPr lang="zh-CN" altLang="en-US" sz="1400" kern="100" dirty="0">
                  <a:effectLst/>
                  <a:latin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9AA93D18-A3FF-1638-B7F6-B34E9F9619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51686" y="1115264"/>
                <a:ext cx="3869722" cy="5119928"/>
              </a:xfrm>
              <a:prstGeom prst="rect">
                <a:avLst/>
              </a:prstGeom>
              <a:blipFill>
                <a:blip r:embed="rId3"/>
                <a:stretch>
                  <a:fillRect l="-2362" r="-105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192653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1913D4-CE22-4D3D-E69A-13DD517048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6">
            <a:extLst>
              <a:ext uri="{FF2B5EF4-FFF2-40B4-BE49-F238E27FC236}">
                <a16:creationId xmlns:a16="http://schemas.microsoft.com/office/drawing/2014/main" id="{28885549-CC29-A6DA-CDDC-477CCAD181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88524" y="6619009"/>
            <a:ext cx="932884" cy="311727"/>
          </a:xfrm>
        </p:spPr>
        <p:txBody>
          <a:bodyPr/>
          <a:lstStyle/>
          <a:p>
            <a:fld id="{9A0DB2DC-4C9A-4742-B13C-FB6460FD3503}" type="slidenum">
              <a:rPr lang="zh-CN" altLang="en-US" sz="2000">
                <a:solidFill>
                  <a:schemeClr val="tx1"/>
                </a:solidFill>
              </a:rPr>
              <a:t>11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7" name="Rectangle 4" descr="浅色上对角线">
            <a:extLst>
              <a:ext uri="{FF2B5EF4-FFF2-40B4-BE49-F238E27FC236}">
                <a16:creationId xmlns:a16="http://schemas.microsoft.com/office/drawing/2014/main" id="{BACC62D7-7CCC-D14A-744F-51E11C54BD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591" y="107576"/>
            <a:ext cx="5234409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二、经济增长理论回顾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7C843D59-99F7-98E9-AC16-DC824D0C4A36}"/>
              </a:ext>
            </a:extLst>
          </p:cNvPr>
          <p:cNvSpPr txBox="1"/>
          <p:nvPr/>
        </p:nvSpPr>
        <p:spPr>
          <a:xfrm>
            <a:off x="785004" y="1026391"/>
            <a:ext cx="11036404" cy="53508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indent="457200">
              <a:lnSpc>
                <a:spcPct val="150000"/>
              </a:lnSpc>
              <a:buNone/>
            </a:pPr>
            <a:r>
              <a:rPr lang="en-US" altLang="zh-CN" sz="2300" dirty="0">
                <a:latin typeface="华文楷体" panose="02010600040101010101" charset="-122"/>
                <a:ea typeface="华文楷体" panose="02010600040101010101" charset="-122"/>
              </a:rPr>
              <a:t>S-S</a:t>
            </a:r>
            <a:r>
              <a:rPr lang="zh-CN" altLang="en-US" sz="2300" dirty="0">
                <a:latin typeface="华文楷体" panose="02010600040101010101" charset="-122"/>
                <a:ea typeface="华文楷体" panose="02010600040101010101" charset="-122"/>
              </a:rPr>
              <a:t>模型基本结论：经济增长存在稳态；经济增长存在收敛倾向，具有相同初始条件的经济体，最终将收敛到相同稳态；经济增长，源于技术进步和资本积累。</a:t>
            </a:r>
            <a:endParaRPr lang="en-US" altLang="zh-CN" sz="2300" dirty="0">
              <a:latin typeface="华文楷体" panose="02010600040101010101" charset="-122"/>
              <a:ea typeface="华文楷体" panose="02010600040101010101" charset="-122"/>
            </a:endParaRPr>
          </a:p>
          <a:p>
            <a:pPr marR="0" indent="457200">
              <a:lnSpc>
                <a:spcPct val="150000"/>
              </a:lnSpc>
              <a:buNone/>
            </a:pPr>
            <a:r>
              <a:rPr lang="en-US" altLang="zh-CN" sz="2300" dirty="0">
                <a:latin typeface="华文楷体" panose="02010600040101010101" charset="-122"/>
                <a:ea typeface="华文楷体" panose="02010600040101010101" charset="-122"/>
              </a:rPr>
              <a:t>S-S</a:t>
            </a:r>
            <a:r>
              <a:rPr lang="zh-CN" altLang="en-US" sz="2300" dirty="0">
                <a:latin typeface="华文楷体" panose="02010600040101010101" charset="-122"/>
                <a:ea typeface="华文楷体" panose="02010600040101010101" charset="-122"/>
              </a:rPr>
              <a:t>模型对</a:t>
            </a:r>
            <a:r>
              <a:rPr lang="en-US" altLang="zh-CN" sz="2300" dirty="0">
                <a:latin typeface="华文楷体" panose="02010600040101010101" charset="-122"/>
                <a:ea typeface="华文楷体" panose="02010600040101010101" charset="-122"/>
              </a:rPr>
              <a:t>H-D</a:t>
            </a:r>
            <a:r>
              <a:rPr lang="zh-CN" altLang="en-US" sz="2300" dirty="0">
                <a:latin typeface="华文楷体" panose="02010600040101010101" charset="-122"/>
                <a:ea typeface="华文楷体" panose="02010600040101010101" charset="-122"/>
              </a:rPr>
              <a:t>模型做出明显改进：其采用的新古典生产函数，允许生产要素之间平滑替代，更接近实际；其推导出经济增长存在稳态，避免了刀锋增长难以企及的窘境；其绝对收敛或条件收敛（俱乐部趋同），推测后发国家的人均收入有望追赶发达国家；据其分析框架，还可分解增长驱动因素（技术进步、投入要素）的相对贡献。</a:t>
            </a:r>
            <a:endParaRPr lang="en-US" altLang="zh-CN" sz="2300" dirty="0">
              <a:latin typeface="华文楷体" panose="02010600040101010101" charset="-122"/>
              <a:ea typeface="华文楷体" panose="02010600040101010101" charset="-122"/>
            </a:endParaRPr>
          </a:p>
          <a:p>
            <a:pPr marR="0" indent="457200">
              <a:lnSpc>
                <a:spcPct val="150000"/>
              </a:lnSpc>
              <a:buNone/>
            </a:pPr>
            <a:r>
              <a:rPr lang="zh-CN" altLang="en-US" sz="2300" dirty="0">
                <a:latin typeface="华文楷体" panose="02010600040101010101" charset="-122"/>
                <a:ea typeface="华文楷体" panose="02010600040101010101" charset="-122"/>
              </a:rPr>
              <a:t>然而，该模型在某些方面与经济增长典型事实不符：其对经济增长跨国差异的解释能力不足，且无法解释多数国家持续增长（而非收敛到稳态收入）的现实；其认为技术进步是经济增长的决定因素，却将其作为外生变量，无法深入揭示经济增长的内在动力。</a:t>
            </a:r>
          </a:p>
        </p:txBody>
      </p:sp>
    </p:spTree>
    <p:extLst>
      <p:ext uri="{BB962C8B-B14F-4D97-AF65-F5344CB8AC3E}">
        <p14:creationId xmlns:p14="http://schemas.microsoft.com/office/powerpoint/2010/main" val="18691413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BD3330-A2BF-E885-1880-C74058793C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6">
            <a:extLst>
              <a:ext uri="{FF2B5EF4-FFF2-40B4-BE49-F238E27FC236}">
                <a16:creationId xmlns:a16="http://schemas.microsoft.com/office/drawing/2014/main" id="{6ED59FC6-A598-7458-B6BB-0A114CD3AA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88524" y="6619009"/>
            <a:ext cx="932884" cy="311727"/>
          </a:xfrm>
        </p:spPr>
        <p:txBody>
          <a:bodyPr/>
          <a:lstStyle/>
          <a:p>
            <a:fld id="{9A0DB2DC-4C9A-4742-B13C-FB6460FD3503}" type="slidenum">
              <a:rPr lang="zh-CN" altLang="en-US" sz="2000">
                <a:solidFill>
                  <a:schemeClr val="tx1"/>
                </a:solidFill>
              </a:rPr>
              <a:t>12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7" name="Rectangle 4" descr="浅色上对角线">
            <a:extLst>
              <a:ext uri="{FF2B5EF4-FFF2-40B4-BE49-F238E27FC236}">
                <a16:creationId xmlns:a16="http://schemas.microsoft.com/office/drawing/2014/main" id="{D88937FF-A8CF-C5BE-4564-DAFE1503FE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591" y="107576"/>
            <a:ext cx="5234409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二、经济增长理论回顾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DA39F8F6-230D-0494-B9A9-66B4F2BA7D59}"/>
              </a:ext>
            </a:extLst>
          </p:cNvPr>
          <p:cNvSpPr txBox="1"/>
          <p:nvPr/>
        </p:nvSpPr>
        <p:spPr>
          <a:xfrm>
            <a:off x="726124" y="1092199"/>
            <a:ext cx="11191768" cy="47208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accent2"/>
                </a:solidFill>
                <a:latin typeface="华文楷体" panose="02010600040101010101" charset="-122"/>
                <a:ea typeface="华文楷体" panose="02010600040101010101" charset="-122"/>
              </a:rPr>
              <a:t>（四）内生增长理论</a:t>
            </a:r>
          </a:p>
          <a:p>
            <a:pPr indent="457200">
              <a:lnSpc>
                <a:spcPct val="180000"/>
              </a:lnSpc>
            </a:pP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20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世纪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80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年代末，不满于新古典增长理论对技术进步的外生假定，同时试图解释众多国家持续增长而非趋近稳态的现实，一些学者致力于构建新增长理论。这些新的理论模型视角各异，但普遍将技术进步作为内生变量，设法揭示技术进步的成因，故统称为内生增长理论。</a:t>
            </a:r>
            <a:endParaRPr lang="en-US" altLang="zh-CN" sz="2400" dirty="0">
              <a:latin typeface="华文楷体" panose="02010600040101010101" charset="-122"/>
              <a:ea typeface="华文楷体" panose="02010600040101010101" charset="-122"/>
            </a:endParaRPr>
          </a:p>
          <a:p>
            <a:pPr indent="457200">
              <a:lnSpc>
                <a:spcPct val="180000"/>
              </a:lnSpc>
            </a:pP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内生增长理论的基本思想是：长期持续的经济增长，必须摆脱生产要素的边际报酬递减；要素边际报酬不减甚至递增，只能由内生技术进步保证。</a:t>
            </a:r>
            <a:r>
              <a:rPr lang="en-US" altLang="zh-CN" sz="1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      </a:t>
            </a:r>
          </a:p>
          <a:p>
            <a:pPr>
              <a:lnSpc>
                <a:spcPct val="150000"/>
              </a:lnSpc>
              <a:buNone/>
            </a:pPr>
            <a:r>
              <a:rPr lang="en-US" altLang="zh-CN" sz="1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    </a:t>
            </a:r>
          </a:p>
        </p:txBody>
      </p:sp>
    </p:spTree>
    <p:extLst>
      <p:ext uri="{BB962C8B-B14F-4D97-AF65-F5344CB8AC3E}">
        <p14:creationId xmlns:p14="http://schemas.microsoft.com/office/powerpoint/2010/main" val="19034072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微信图片_2025-08-21_135334_84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438" y="-72736"/>
            <a:ext cx="11691562" cy="6681355"/>
          </a:xfrm>
          <a:prstGeom prst="rect">
            <a:avLst/>
          </a:prstGeom>
        </p:spPr>
      </p:pic>
      <p:sp>
        <p:nvSpPr>
          <p:cNvPr id="52" name="圆角矩形 51"/>
          <p:cNvSpPr/>
          <p:nvPr/>
        </p:nvSpPr>
        <p:spPr>
          <a:xfrm>
            <a:off x="1817489" y="856749"/>
            <a:ext cx="8222187" cy="2405890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-83121" y="714490"/>
            <a:ext cx="516245" cy="47125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宏观经济统计分析与写作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10888524" y="6619009"/>
            <a:ext cx="932884" cy="311727"/>
          </a:xfrm>
        </p:spPr>
        <p:txBody>
          <a:bodyPr/>
          <a:lstStyle/>
          <a:p>
            <a:fld id="{9A0DB2DC-4C9A-4742-B13C-FB6460FD3503}" type="slidenum">
              <a:rPr lang="zh-CN" altLang="en-US" sz="2000">
                <a:solidFill>
                  <a:schemeClr val="tx1"/>
                </a:solidFill>
              </a:rPr>
              <a:t>13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10" name="Rectangle 4"/>
          <p:cNvSpPr>
            <a:spLocks noGrp="1" noChangeArrowheads="1"/>
          </p:cNvSpPr>
          <p:nvPr/>
        </p:nvSpPr>
        <p:spPr>
          <a:xfrm>
            <a:off x="871369" y="856615"/>
            <a:ext cx="10825227" cy="111125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br>
              <a:rPr lang="zh-CN" altLang="en-US" sz="1900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44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第</a:t>
            </a:r>
            <a:r>
              <a:rPr lang="zh-CN" altLang="en-US" sz="44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sym typeface="+mn-ea"/>
              </a:rPr>
              <a:t>二节 生产函数与要素替代弹性</a:t>
            </a:r>
            <a:endParaRPr lang="en-US" altLang="zh-CN" sz="4400" b="1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3" name="Rectangle 9"/>
          <p:cNvSpPr txBox="1">
            <a:spLocks noChangeArrowheads="1"/>
          </p:cNvSpPr>
          <p:nvPr/>
        </p:nvSpPr>
        <p:spPr>
          <a:xfrm>
            <a:off x="2619906" y="2227727"/>
            <a:ext cx="8735060" cy="3995273"/>
          </a:xfrm>
          <a:prstGeom prst="rect">
            <a:avLst/>
          </a:prstGeom>
          <a:ln w="25400">
            <a:noFill/>
          </a:ln>
          <a:effectLst>
            <a:outerShdw blurRad="50800" dist="50800" dir="5400000" algn="ctr" rotWithShape="0">
              <a:schemeClr val="accent5">
                <a:lumMod val="20000"/>
                <a:lumOff val="80000"/>
              </a:schemeClr>
            </a:outerShdw>
          </a:effectLst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一、要素替代弹性概述</a:t>
            </a:r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algn="l">
              <a:lnSpc>
                <a:spcPct val="15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二、生产函数发展脉络</a:t>
            </a:r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algn="l">
              <a:lnSpc>
                <a:spcPct val="15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三、技术进步类型选择</a:t>
            </a:r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algn="l">
              <a:lnSpc>
                <a:spcPct val="15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四、中国实证估计结果</a:t>
            </a:r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文本框 3"/>
              <p:cNvSpPr txBox="1"/>
              <p:nvPr/>
            </p:nvSpPr>
            <p:spPr>
              <a:xfrm>
                <a:off x="953666" y="964565"/>
                <a:ext cx="10617200" cy="5297805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noAutofit/>
              </a:bodyPr>
              <a:lstStyle/>
              <a:p>
                <a:pPr marL="228600" indent="-228600" algn="l" defTabSz="914400">
                  <a:lnSpc>
                    <a:spcPts val="3800"/>
                  </a:lnSpc>
                  <a:spcBef>
                    <a:spcPts val="0"/>
                  </a:spcBef>
                  <a:buClrTx/>
                  <a:buSzTx/>
                  <a:buFontTx/>
                </a:pPr>
                <a:r>
                  <a:rPr lang="en-US" altLang="zh-CN" sz="2400" b="1" dirty="0">
                    <a:latin typeface="华文楷体" panose="02010600040101010101" charset="-122"/>
                    <a:ea typeface="华文楷体" panose="02010600040101010101" charset="-122"/>
                    <a:cs typeface="华文楷体" panose="02010600040101010101" charset="-122"/>
                  </a:rPr>
                  <a:t>    </a:t>
                </a:r>
                <a:r>
                  <a:rPr lang="zh-CN" altLang="en-US" sz="2800" b="1" dirty="0">
                    <a:solidFill>
                      <a:schemeClr val="accent2"/>
                    </a:solidFill>
                    <a:latin typeface="华文楷体" panose="02010600040101010101" charset="-122"/>
                    <a:ea typeface="华文楷体" panose="02010600040101010101" charset="-122"/>
                  </a:rPr>
                  <a:t>（一）理论公式</a:t>
                </a:r>
                <a:endParaRPr lang="en-US" altLang="zh-CN" sz="2800" b="1" dirty="0">
                  <a:solidFill>
                    <a:schemeClr val="accent2"/>
                  </a:solidFill>
                  <a:latin typeface="华文楷体" panose="02010600040101010101" charset="-122"/>
                  <a:ea typeface="华文楷体" panose="02010600040101010101" charset="-122"/>
                </a:endParaRPr>
              </a:p>
              <a:p>
                <a:pPr indent="457200">
                  <a:lnSpc>
                    <a:spcPct val="140000"/>
                  </a:lnSpc>
                </a:pPr>
                <a:r>
                  <a:rPr lang="zh-CN" altLang="en-US" sz="2200" dirty="0">
                    <a:latin typeface="华文楷体" panose="02010600040101010101" charset="-122"/>
                    <a:ea typeface="华文楷体" panose="02010600040101010101" charset="-122"/>
                  </a:rPr>
                  <a:t>要素替代弹性（</a:t>
                </a:r>
                <a:r>
                  <a:rPr lang="en-US" altLang="zh-CN" sz="2200" dirty="0">
                    <a:latin typeface="华文楷体" panose="02010600040101010101" charset="-122"/>
                    <a:ea typeface="华文楷体" panose="02010600040101010101" charset="-122"/>
                  </a:rPr>
                  <a:t>elasticity of substitution</a:t>
                </a:r>
                <a:r>
                  <a:rPr lang="zh-CN" altLang="en-US" sz="2200" dirty="0">
                    <a:latin typeface="华文楷体" panose="02010600040101010101" charset="-122"/>
                    <a:ea typeface="华文楷体" panose="02010600040101010101" charset="-122"/>
                  </a:rPr>
                  <a:t>）简称替代弹性，用以衡量要素之间相互替代的难易程度。</a:t>
                </a:r>
              </a:p>
              <a:p>
                <a:pPr indent="457200">
                  <a:lnSpc>
                    <a:spcPct val="140000"/>
                  </a:lnSpc>
                </a:pPr>
                <a:r>
                  <a:rPr lang="en-US" altLang="zh-CN" sz="2400" b="1" dirty="0">
                    <a:solidFill>
                      <a:schemeClr val="accent1"/>
                    </a:solidFill>
                    <a:latin typeface="华文楷体" panose="02010600040101010101" charset="-122"/>
                    <a:ea typeface="华文楷体" panose="02010600040101010101" charset="-122"/>
                  </a:rPr>
                  <a:t>1</a:t>
                </a:r>
                <a:r>
                  <a:rPr lang="zh-CN" altLang="en-US" sz="2400" b="1" dirty="0">
                    <a:solidFill>
                      <a:schemeClr val="accent1"/>
                    </a:solidFill>
                    <a:latin typeface="华文楷体" panose="02010600040101010101" charset="-122"/>
                    <a:ea typeface="华文楷体" panose="02010600040101010101" charset="-122"/>
                  </a:rPr>
                  <a:t>．流行公式</a:t>
                </a:r>
              </a:p>
              <a:p>
                <a:pPr indent="457200">
                  <a:lnSpc>
                    <a:spcPct val="140000"/>
                  </a:lnSpc>
                </a:pPr>
                <a:r>
                  <a:rPr lang="zh-CN" altLang="en-US" sz="2200" dirty="0">
                    <a:latin typeface="华文楷体" panose="02010600040101010101" charset="-122"/>
                    <a:ea typeface="华文楷体" panose="02010600040101010101" charset="-122"/>
                  </a:rPr>
                  <a:t>替代弹性度量由边际技术替代率（</a:t>
                </a:r>
                <a:r>
                  <a:rPr lang="en-US" altLang="zh-CN" sz="2200" dirty="0">
                    <a:latin typeface="华文楷体" panose="02010600040101010101" charset="-122"/>
                    <a:ea typeface="华文楷体" panose="02010600040101010101" charset="-122"/>
                  </a:rPr>
                  <a:t>marginal rate of technical substitution, MRTS</a:t>
                </a:r>
                <a:r>
                  <a:rPr lang="zh-CN" altLang="en-US" sz="2200" dirty="0">
                    <a:latin typeface="华文楷体" panose="02010600040101010101" charset="-122"/>
                    <a:ea typeface="华文楷体" panose="02010600040101010101" charset="-122"/>
                  </a:rPr>
                  <a:t>）变化所引致的要素比率百分比变化。两要素生产函数</a:t>
                </a:r>
                <a:r>
                  <a:rPr lang="en-US" altLang="zh-CN" sz="2200" dirty="0">
                    <a:latin typeface="华文楷体" panose="02010600040101010101" charset="-122"/>
                    <a:ea typeface="华文楷体" panose="02010600040101010101" charset="-122"/>
                  </a:rPr>
                  <a:t>Y=f (K, L)</a:t>
                </a:r>
                <a:r>
                  <a:rPr lang="zh-CN" altLang="en-US" sz="2200" dirty="0">
                    <a:latin typeface="华文楷体" panose="02010600040101010101" charset="-122"/>
                    <a:ea typeface="华文楷体" panose="02010600040101010101" charset="-122"/>
                  </a:rPr>
                  <a:t>中，资本</a:t>
                </a:r>
                <a:r>
                  <a:rPr lang="en-US" altLang="zh-CN" sz="2200" dirty="0">
                    <a:latin typeface="华文楷体" panose="02010600040101010101" charset="-122"/>
                    <a:ea typeface="华文楷体" panose="02010600040101010101" charset="-122"/>
                  </a:rPr>
                  <a:t>K</a:t>
                </a:r>
                <a:r>
                  <a:rPr lang="zh-CN" altLang="en-US" sz="2200" dirty="0">
                    <a:latin typeface="华文楷体" panose="02010600040101010101" charset="-122"/>
                    <a:ea typeface="华文楷体" panose="02010600040101010101" charset="-122"/>
                  </a:rPr>
                  <a:t>与劳动</a:t>
                </a:r>
                <a:r>
                  <a:rPr lang="en-US" altLang="zh-CN" sz="2200" dirty="0">
                    <a:latin typeface="华文楷体" panose="02010600040101010101" charset="-122"/>
                    <a:ea typeface="华文楷体" panose="02010600040101010101" charset="-122"/>
                  </a:rPr>
                  <a:t>L</a:t>
                </a:r>
                <a:r>
                  <a:rPr lang="zh-CN" altLang="en-US" sz="2200" dirty="0">
                    <a:latin typeface="华文楷体" panose="02010600040101010101" charset="-122"/>
                    <a:ea typeface="华文楷体" panose="02010600040101010101" charset="-122"/>
                  </a:rPr>
                  <a:t>之间的替代弹性</a:t>
                </a:r>
                <a:r>
                  <a:rPr lang="el-GR" altLang="zh-CN" sz="2200" dirty="0">
                    <a:latin typeface="华文楷体" panose="02010600040101010101" charset="-122"/>
                    <a:ea typeface="华文楷体" panose="02010600040101010101" charset="-122"/>
                  </a:rPr>
                  <a:t>σ</a:t>
                </a:r>
                <a:r>
                  <a:rPr lang="zh-CN" altLang="en-US" sz="2200" dirty="0">
                    <a:latin typeface="华文楷体" panose="02010600040101010101" charset="-122"/>
                    <a:ea typeface="华文楷体" panose="02010600040101010101" charset="-122"/>
                  </a:rPr>
                  <a:t>为：</a:t>
                </a:r>
                <a:endParaRPr lang="en-US" altLang="zh-CN" sz="2200" dirty="0">
                  <a:latin typeface="华文楷体" panose="02010600040101010101" charset="-122"/>
                  <a:ea typeface="华文楷体" panose="02010600040101010101" charset="-122"/>
                </a:endParaRPr>
              </a:p>
              <a:p>
                <a:pPr indent="457200" algn="ctr">
                  <a:lnSpc>
                    <a:spcPct val="140000"/>
                  </a:lnSpc>
                </a:pPr>
                <a14:m>
                  <m:oMath xmlns:m="http://schemas.openxmlformats.org/officeDocument/2006/math">
                    <m:r>
                      <a:rPr lang="zh-CN" altLang="en-US" sz="2200">
                        <a:latin typeface="Cambria Math" panose="02040503050406030204" pitchFamily="18" charset="0"/>
                        <a:ea typeface="华文楷体" panose="02010600040101010101" charset="-122"/>
                      </a:rPr>
                      <m:t>𝜎</m:t>
                    </m:r>
                    <m:r>
                      <a:rPr lang="en-US" altLang="zh-CN" sz="2200">
                        <a:latin typeface="Cambria Math" panose="02040503050406030204" pitchFamily="18" charset="0"/>
                        <a:ea typeface="华文楷体" panose="02010600040101010101" charset="-122"/>
                      </a:rPr>
                      <m:t>=−</m:t>
                    </m:r>
                    <m:f>
                      <m:fPr>
                        <m:ctrlPr>
                          <a:rPr lang="en-US" altLang="zh-CN" sz="2200" i="1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</m:ctrlPr>
                      </m:fPr>
                      <m:num>
                        <m:r>
                          <a:rPr lang="en-US" altLang="zh-CN" sz="220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𝑑𝐼𝑛</m:t>
                        </m:r>
                        <m:r>
                          <a:rPr lang="en-US" altLang="zh-CN" sz="220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(</m:t>
                        </m:r>
                        <m:f>
                          <m:fPr>
                            <m:type m:val="lin"/>
                            <m:ctrlPr>
                              <a:rPr lang="en-US" altLang="zh-CN" sz="2200" i="1">
                                <a:latin typeface="Cambria Math" panose="02040503050406030204" pitchFamily="18" charset="0"/>
                                <a:ea typeface="华文楷体" panose="02010600040101010101" charset="-122"/>
                              </a:rPr>
                            </m:ctrlPr>
                          </m:fPr>
                          <m:num>
                            <m:r>
                              <a:rPr lang="en-US" altLang="zh-CN" sz="2200">
                                <a:latin typeface="Cambria Math" panose="02040503050406030204" pitchFamily="18" charset="0"/>
                                <a:ea typeface="华文楷体" panose="02010600040101010101" charset="-122"/>
                              </a:rPr>
                              <m:t>𝐿</m:t>
                            </m:r>
                          </m:num>
                          <m:den>
                            <m:r>
                              <a:rPr lang="en-US" altLang="zh-CN" sz="2200">
                                <a:latin typeface="Cambria Math" panose="02040503050406030204" pitchFamily="18" charset="0"/>
                                <a:ea typeface="华文楷体" panose="02010600040101010101" charset="-122"/>
                              </a:rPr>
                              <m:t>𝐾</m:t>
                            </m:r>
                            <m:r>
                              <a:rPr lang="en-US" altLang="zh-CN" sz="2200">
                                <a:latin typeface="Cambria Math" panose="02040503050406030204" pitchFamily="18" charset="0"/>
                                <a:ea typeface="华文楷体" panose="02010600040101010101" charset="-122"/>
                              </a:rPr>
                              <m:t>)</m:t>
                            </m:r>
                          </m:den>
                        </m:f>
                      </m:num>
                      <m:den>
                        <m:r>
                          <a:rPr lang="en-US" altLang="zh-CN" sz="220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𝑑𝐼𝑛</m:t>
                        </m:r>
                        <m:r>
                          <a:rPr lang="en-US" altLang="zh-CN" sz="220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(</m:t>
                        </m:r>
                        <m:f>
                          <m:fPr>
                            <m:type m:val="lin"/>
                            <m:ctrlPr>
                              <a:rPr lang="en-US" altLang="zh-CN" sz="2200" i="1">
                                <a:latin typeface="Cambria Math" panose="02040503050406030204" pitchFamily="18" charset="0"/>
                                <a:ea typeface="华文楷体" panose="02010600040101010101" charset="-122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zh-CN" sz="2200" i="1">
                                    <a:latin typeface="Cambria Math" panose="02040503050406030204" pitchFamily="18" charset="0"/>
                                    <a:ea typeface="华文楷体" panose="02010600040101010101" charset="-122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200">
                                    <a:latin typeface="Cambria Math" panose="02040503050406030204" pitchFamily="18" charset="0"/>
                                    <a:ea typeface="华文楷体" panose="02010600040101010101" charset="-122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en-US" altLang="zh-CN" sz="2200">
                                    <a:latin typeface="Cambria Math" panose="02040503050406030204" pitchFamily="18" charset="0"/>
                                    <a:ea typeface="华文楷体" panose="02010600040101010101" charset="-122"/>
                                  </a:rPr>
                                  <m:t>𝐿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altLang="zh-CN" sz="2200" i="1">
                                    <a:latin typeface="Cambria Math" panose="02040503050406030204" pitchFamily="18" charset="0"/>
                                    <a:ea typeface="华文楷体" panose="02010600040101010101" charset="-122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200">
                                    <a:latin typeface="Cambria Math" panose="02040503050406030204" pitchFamily="18" charset="0"/>
                                    <a:ea typeface="华文楷体" panose="02010600040101010101" charset="-122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en-US" altLang="zh-CN" sz="2200">
                                    <a:latin typeface="Cambria Math" panose="02040503050406030204" pitchFamily="18" charset="0"/>
                                    <a:ea typeface="华文楷体" panose="02010600040101010101" charset="-122"/>
                                  </a:rPr>
                                  <m:t>𝐾</m:t>
                                </m:r>
                                <m:r>
                                  <a:rPr lang="en-US" altLang="zh-CN" sz="2200">
                                    <a:latin typeface="Cambria Math" panose="02040503050406030204" pitchFamily="18" charset="0"/>
                                    <a:ea typeface="华文楷体" panose="02010600040101010101" charset="-122"/>
                                  </a:rPr>
                                  <m:t>)</m:t>
                                </m:r>
                              </m:sub>
                            </m:sSub>
                          </m:den>
                        </m:f>
                      </m:den>
                    </m:f>
                    <m:r>
                      <a:rPr lang="en-US" altLang="zh-CN" sz="2200">
                        <a:latin typeface="Cambria Math" panose="02040503050406030204" pitchFamily="18" charset="0"/>
                        <a:ea typeface="华文楷体" panose="02010600040101010101" charset="-122"/>
                      </a:rPr>
                      <m:t>=</m:t>
                    </m:r>
                  </m:oMath>
                </a14:m>
                <a:r>
                  <a:rPr lang="en-US" altLang="zh-CN" sz="2200" dirty="0">
                    <a:latin typeface="华文楷体" panose="02010600040101010101" charset="-122"/>
                    <a:ea typeface="华文楷体" panose="02010600040101010101" charset="-122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200" i="1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</m:ctrlPr>
                      </m:fPr>
                      <m:num>
                        <m:r>
                          <a:rPr lang="en-US" altLang="zh-CN" sz="220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𝑑𝐼𝑛</m:t>
                        </m:r>
                        <m:r>
                          <a:rPr lang="en-US" altLang="zh-CN" sz="220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(</m:t>
                        </m:r>
                        <m:f>
                          <m:fPr>
                            <m:type m:val="lin"/>
                            <m:ctrlPr>
                              <a:rPr lang="en-US" altLang="zh-CN" sz="2200" i="1">
                                <a:latin typeface="Cambria Math" panose="02040503050406030204" pitchFamily="18" charset="0"/>
                                <a:ea typeface="华文楷体" panose="02010600040101010101" charset="-122"/>
                              </a:rPr>
                            </m:ctrlPr>
                          </m:fPr>
                          <m:num>
                            <m:r>
                              <a:rPr lang="en-US" altLang="zh-CN" sz="2200">
                                <a:latin typeface="Cambria Math" panose="02040503050406030204" pitchFamily="18" charset="0"/>
                                <a:ea typeface="华文楷体" panose="02010600040101010101" charset="-122"/>
                              </a:rPr>
                              <m:t>𝐿</m:t>
                            </m:r>
                          </m:num>
                          <m:den>
                            <m:r>
                              <a:rPr lang="en-US" altLang="zh-CN" sz="2200">
                                <a:latin typeface="Cambria Math" panose="02040503050406030204" pitchFamily="18" charset="0"/>
                                <a:ea typeface="华文楷体" panose="02010600040101010101" charset="-122"/>
                              </a:rPr>
                              <m:t>𝐾</m:t>
                            </m:r>
                            <m:r>
                              <a:rPr lang="en-US" altLang="zh-CN" sz="2200">
                                <a:latin typeface="Cambria Math" panose="02040503050406030204" pitchFamily="18" charset="0"/>
                                <a:ea typeface="华文楷体" panose="02010600040101010101" charset="-122"/>
                              </a:rPr>
                              <m:t>)</m:t>
                            </m:r>
                          </m:den>
                        </m:f>
                      </m:num>
                      <m:den>
                        <m:r>
                          <a:rPr lang="en-US" altLang="zh-CN" sz="220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𝑑𝐼𝑛</m:t>
                        </m:r>
                        <m:r>
                          <a:rPr lang="en-US" altLang="zh-CN" sz="220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(</m:t>
                        </m:r>
                        <m:f>
                          <m:fPr>
                            <m:type m:val="lin"/>
                            <m:ctrlPr>
                              <a:rPr lang="en-US" altLang="zh-CN" sz="2200" i="1">
                                <a:latin typeface="Cambria Math" panose="02040503050406030204" pitchFamily="18" charset="0"/>
                                <a:ea typeface="华文楷体" panose="02010600040101010101" charset="-122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zh-CN" sz="2200" i="1">
                                    <a:latin typeface="Cambria Math" panose="02040503050406030204" pitchFamily="18" charset="0"/>
                                    <a:ea typeface="华文楷体" panose="02010600040101010101" charset="-122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200">
                                    <a:latin typeface="Cambria Math" panose="02040503050406030204" pitchFamily="18" charset="0"/>
                                    <a:ea typeface="华文楷体" panose="02010600040101010101" charset="-122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en-US" altLang="zh-CN" sz="2200">
                                    <a:latin typeface="Cambria Math" panose="02040503050406030204" pitchFamily="18" charset="0"/>
                                    <a:ea typeface="华文楷体" panose="02010600040101010101" charset="-122"/>
                                  </a:rPr>
                                  <m:t>𝐾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altLang="zh-CN" sz="2200" i="1">
                                    <a:latin typeface="Cambria Math" panose="02040503050406030204" pitchFamily="18" charset="0"/>
                                    <a:ea typeface="华文楷体" panose="02010600040101010101" charset="-122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200">
                                    <a:latin typeface="Cambria Math" panose="02040503050406030204" pitchFamily="18" charset="0"/>
                                    <a:ea typeface="华文楷体" panose="02010600040101010101" charset="-122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en-US" altLang="zh-CN" sz="2200">
                                    <a:latin typeface="Cambria Math" panose="02040503050406030204" pitchFamily="18" charset="0"/>
                                    <a:ea typeface="华文楷体" panose="02010600040101010101" charset="-122"/>
                                  </a:rPr>
                                  <m:t>𝐿</m:t>
                                </m:r>
                              </m:sub>
                            </m:sSub>
                            <m:r>
                              <a:rPr lang="en-US" altLang="zh-CN" sz="2200">
                                <a:latin typeface="Cambria Math" panose="02040503050406030204" pitchFamily="18" charset="0"/>
                                <a:ea typeface="华文楷体" panose="02010600040101010101" charset="-122"/>
                              </a:rPr>
                              <m:t>)</m:t>
                            </m:r>
                          </m:den>
                        </m:f>
                      </m:den>
                    </m:f>
                    <m:r>
                      <a:rPr lang="en-US" altLang="zh-CN" sz="2200">
                        <a:latin typeface="Cambria Math" panose="02040503050406030204" pitchFamily="18" charset="0"/>
                        <a:ea typeface="华文楷体" panose="02010600040101010101" charset="-122"/>
                      </a:rPr>
                      <m:t>=</m:t>
                    </m:r>
                    <m:f>
                      <m:fPr>
                        <m:ctrlPr>
                          <a:rPr lang="en-US" altLang="zh-CN" sz="2200" i="1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</m:ctrlPr>
                      </m:fPr>
                      <m:num>
                        <m:r>
                          <a:rPr lang="en-US" altLang="zh-CN" sz="220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𝑑</m:t>
                        </m:r>
                        <m:r>
                          <a:rPr lang="en-US" altLang="zh-CN" sz="220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(</m:t>
                        </m:r>
                        <m:f>
                          <m:fPr>
                            <m:type m:val="lin"/>
                            <m:ctrlPr>
                              <a:rPr lang="en-US" altLang="zh-CN" sz="2200" i="1">
                                <a:latin typeface="Cambria Math" panose="02040503050406030204" pitchFamily="18" charset="0"/>
                                <a:ea typeface="华文楷体" panose="02010600040101010101" charset="-122"/>
                              </a:rPr>
                            </m:ctrlPr>
                          </m:fPr>
                          <m:num>
                            <m:r>
                              <a:rPr lang="en-US" altLang="zh-CN" sz="2200">
                                <a:latin typeface="Cambria Math" panose="02040503050406030204" pitchFamily="18" charset="0"/>
                                <a:ea typeface="华文楷体" panose="02010600040101010101" charset="-122"/>
                              </a:rPr>
                              <m:t>𝐿</m:t>
                            </m:r>
                          </m:num>
                          <m:den>
                            <m:r>
                              <a:rPr lang="en-US" altLang="zh-CN" sz="2200">
                                <a:latin typeface="Cambria Math" panose="02040503050406030204" pitchFamily="18" charset="0"/>
                                <a:ea typeface="华文楷体" panose="02010600040101010101" charset="-122"/>
                              </a:rPr>
                              <m:t>𝐾</m:t>
                            </m:r>
                            <m:r>
                              <a:rPr lang="en-US" altLang="zh-CN" sz="2200">
                                <a:latin typeface="Cambria Math" panose="02040503050406030204" pitchFamily="18" charset="0"/>
                                <a:ea typeface="华文楷体" panose="02010600040101010101" charset="-122"/>
                              </a:rPr>
                              <m:t>)/(</m:t>
                            </m:r>
                            <m:f>
                              <m:fPr>
                                <m:type m:val="lin"/>
                                <m:ctrlPr>
                                  <a:rPr lang="en-US" altLang="zh-CN" sz="2200" i="1">
                                    <a:latin typeface="Cambria Math" panose="02040503050406030204" pitchFamily="18" charset="0"/>
                                    <a:ea typeface="华文楷体" panose="02010600040101010101" charset="-122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2200">
                                    <a:latin typeface="Cambria Math" panose="02040503050406030204" pitchFamily="18" charset="0"/>
                                    <a:ea typeface="华文楷体" panose="02010600040101010101" charset="-122"/>
                                  </a:rPr>
                                  <m:t>𝐿</m:t>
                                </m:r>
                              </m:num>
                              <m:den>
                                <m:r>
                                  <a:rPr lang="en-US" altLang="zh-CN" sz="2200">
                                    <a:latin typeface="Cambria Math" panose="02040503050406030204" pitchFamily="18" charset="0"/>
                                    <a:ea typeface="华文楷体" panose="02010600040101010101" charset="-122"/>
                                  </a:rPr>
                                  <m:t>𝐾</m:t>
                                </m:r>
                                <m:r>
                                  <a:rPr lang="en-US" altLang="zh-CN" sz="2200">
                                    <a:latin typeface="Cambria Math" panose="02040503050406030204" pitchFamily="18" charset="0"/>
                                    <a:ea typeface="华文楷体" panose="02010600040101010101" charset="-122"/>
                                  </a:rPr>
                                  <m:t>)</m:t>
                                </m:r>
                              </m:den>
                            </m:f>
                          </m:den>
                        </m:f>
                      </m:num>
                      <m:den>
                        <m:r>
                          <a:rPr lang="en-US" altLang="zh-CN" sz="220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𝑑</m:t>
                        </m:r>
                        <m:r>
                          <a:rPr lang="en-US" altLang="zh-CN" sz="220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(</m:t>
                        </m:r>
                        <m:f>
                          <m:fPr>
                            <m:type m:val="lin"/>
                            <m:ctrlPr>
                              <a:rPr lang="en-US" altLang="zh-CN" sz="2200" i="1">
                                <a:latin typeface="Cambria Math" panose="02040503050406030204" pitchFamily="18" charset="0"/>
                                <a:ea typeface="华文楷体" panose="02010600040101010101" charset="-122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zh-CN" sz="2200" i="1">
                                    <a:latin typeface="Cambria Math" panose="02040503050406030204" pitchFamily="18" charset="0"/>
                                    <a:ea typeface="华文楷体" panose="02010600040101010101" charset="-122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200">
                                    <a:latin typeface="Cambria Math" panose="02040503050406030204" pitchFamily="18" charset="0"/>
                                    <a:ea typeface="华文楷体" panose="02010600040101010101" charset="-122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en-US" altLang="zh-CN" sz="2200">
                                    <a:latin typeface="Cambria Math" panose="02040503050406030204" pitchFamily="18" charset="0"/>
                                    <a:ea typeface="华文楷体" panose="02010600040101010101" charset="-122"/>
                                  </a:rPr>
                                  <m:t>𝑘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altLang="zh-CN" sz="2200" i="1">
                                    <a:latin typeface="Cambria Math" panose="02040503050406030204" pitchFamily="18" charset="0"/>
                                    <a:ea typeface="华文楷体" panose="02010600040101010101" charset="-122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200">
                                    <a:latin typeface="Cambria Math" panose="02040503050406030204" pitchFamily="18" charset="0"/>
                                    <a:ea typeface="华文楷体" panose="02010600040101010101" charset="-122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en-US" altLang="zh-CN" sz="2200">
                                    <a:latin typeface="Cambria Math" panose="02040503050406030204" pitchFamily="18" charset="0"/>
                                    <a:ea typeface="华文楷体" panose="02010600040101010101" charset="-122"/>
                                  </a:rPr>
                                  <m:t>𝐿</m:t>
                                </m:r>
                              </m:sub>
                            </m:sSub>
                            <m:r>
                              <a:rPr lang="en-US" altLang="zh-CN" sz="2200">
                                <a:latin typeface="Cambria Math" panose="02040503050406030204" pitchFamily="18" charset="0"/>
                                <a:ea typeface="华文楷体" panose="02010600040101010101" charset="-122"/>
                              </a:rPr>
                              <m:t>)/(</m:t>
                            </m:r>
                            <m:f>
                              <m:fPr>
                                <m:type m:val="lin"/>
                                <m:ctrlPr>
                                  <a:rPr lang="en-US" altLang="zh-CN" sz="2200" i="1">
                                    <a:latin typeface="Cambria Math" panose="02040503050406030204" pitchFamily="18" charset="0"/>
                                    <a:ea typeface="华文楷体" panose="02010600040101010101" charset="-122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altLang="zh-CN" sz="2200" i="1">
                                        <a:latin typeface="Cambria Math" panose="02040503050406030204" pitchFamily="18" charset="0"/>
                                        <a:ea typeface="华文楷体" panose="02010600040101010101" charset="-122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2200">
                                        <a:latin typeface="Cambria Math" panose="02040503050406030204" pitchFamily="18" charset="0"/>
                                        <a:ea typeface="华文楷体" panose="02010600040101010101" charset="-122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lang="en-US" altLang="zh-CN" sz="2200">
                                        <a:latin typeface="Cambria Math" panose="02040503050406030204" pitchFamily="18" charset="0"/>
                                        <a:ea typeface="华文楷体" panose="02010600040101010101" charset="-122"/>
                                      </a:rPr>
                                      <m:t>𝐾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altLang="zh-CN" sz="2200" i="1">
                                        <a:latin typeface="Cambria Math" panose="02040503050406030204" pitchFamily="18" charset="0"/>
                                        <a:ea typeface="华文楷体" panose="02010600040101010101" charset="-122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2200">
                                        <a:latin typeface="Cambria Math" panose="02040503050406030204" pitchFamily="18" charset="0"/>
                                        <a:ea typeface="华文楷体" panose="02010600040101010101" charset="-122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lang="en-US" altLang="zh-CN" sz="2200">
                                        <a:latin typeface="Cambria Math" panose="02040503050406030204" pitchFamily="18" charset="0"/>
                                        <a:ea typeface="华文楷体" panose="02010600040101010101" charset="-122"/>
                                      </a:rPr>
                                      <m:t>𝐿</m:t>
                                    </m:r>
                                  </m:sub>
                                </m:sSub>
                                <m:r>
                                  <a:rPr lang="en-US" altLang="zh-CN" sz="2200">
                                    <a:latin typeface="Cambria Math" panose="02040503050406030204" pitchFamily="18" charset="0"/>
                                    <a:ea typeface="华文楷体" panose="02010600040101010101" charset="-122"/>
                                  </a:rPr>
                                  <m:t>)</m:t>
                                </m:r>
                              </m:den>
                            </m:f>
                          </m:den>
                        </m:f>
                      </m:den>
                    </m:f>
                  </m:oMath>
                </a14:m>
                <a:r>
                  <a:rPr lang="en-US" altLang="zh-CN" sz="2200" dirty="0">
                    <a:latin typeface="华文楷体" panose="02010600040101010101" charset="-122"/>
                    <a:ea typeface="华文楷体" panose="02010600040101010101" charset="-122"/>
                  </a:rPr>
                  <a:t>                             (4.3)</a:t>
                </a:r>
              </a:p>
              <a:p>
                <a:pPr indent="457200">
                  <a:lnSpc>
                    <a:spcPct val="140000"/>
                  </a:lnSpc>
                </a:pPr>
                <a:r>
                  <a:rPr lang="zh-CN" altLang="en-US" sz="2200" dirty="0">
                    <a:latin typeface="华文楷体" panose="02010600040101010101" charset="-122"/>
                    <a:ea typeface="华文楷体" panose="02010600040101010101" charset="-122"/>
                  </a:rPr>
                  <a:t>其值域为</a:t>
                </a:r>
                <a:r>
                  <a:rPr lang="en-US" altLang="zh-CN" sz="2200" dirty="0">
                    <a:latin typeface="华文楷体" panose="02010600040101010101" charset="-122"/>
                    <a:ea typeface="华文楷体" panose="02010600040101010101" charset="-122"/>
                  </a:rPr>
                  <a:t>[0</a:t>
                </a:r>
                <a:r>
                  <a:rPr lang="zh-CN" altLang="en-US" sz="2200" dirty="0">
                    <a:latin typeface="华文楷体" panose="02010600040101010101" charset="-122"/>
                    <a:ea typeface="华文楷体" panose="02010600040101010101" charset="-122"/>
                  </a:rPr>
                  <a:t>，∞），取值越大，表明要素之间替代性越强。通常以</a:t>
                </a:r>
                <a:r>
                  <a:rPr lang="en-US" altLang="zh-CN" sz="2200" dirty="0">
                    <a:latin typeface="华文楷体" panose="02010600040101010101" charset="-122"/>
                    <a:ea typeface="华文楷体" panose="02010600040101010101" charset="-122"/>
                  </a:rPr>
                  <a:t>σ =1</a:t>
                </a:r>
                <a:r>
                  <a:rPr lang="zh-CN" altLang="en-US" sz="2200" dirty="0">
                    <a:latin typeface="华文楷体" panose="02010600040101010101" charset="-122"/>
                    <a:ea typeface="华文楷体" panose="02010600040101010101" charset="-122"/>
                  </a:rPr>
                  <a:t>为界，将值域分为两部分：</a:t>
                </a:r>
                <a:r>
                  <a:rPr lang="en-US" altLang="zh-CN" sz="2200" dirty="0">
                    <a:latin typeface="华文楷体" panose="02010600040101010101" charset="-122"/>
                    <a:ea typeface="华文楷体" panose="02010600040101010101" charset="-122"/>
                  </a:rPr>
                  <a:t>σ &gt;1</a:t>
                </a:r>
                <a:r>
                  <a:rPr lang="zh-CN" altLang="en-US" sz="2200" dirty="0">
                    <a:latin typeface="华文楷体" panose="02010600040101010101" charset="-122"/>
                    <a:ea typeface="华文楷体" panose="02010600040101010101" charset="-122"/>
                  </a:rPr>
                  <a:t>，称为替代关系；</a:t>
                </a:r>
                <a:r>
                  <a:rPr lang="en-US" altLang="zh-CN" sz="2200" dirty="0">
                    <a:latin typeface="华文楷体" panose="02010600040101010101" charset="-122"/>
                    <a:ea typeface="华文楷体" panose="02010600040101010101" charset="-122"/>
                  </a:rPr>
                  <a:t>σ &lt;1</a:t>
                </a:r>
                <a:r>
                  <a:rPr lang="zh-CN" altLang="en-US" sz="2200" dirty="0">
                    <a:latin typeface="华文楷体" panose="02010600040101010101" charset="-122"/>
                    <a:ea typeface="华文楷体" panose="02010600040101010101" charset="-122"/>
                  </a:rPr>
                  <a:t>，称为互补关系。</a:t>
                </a:r>
              </a:p>
              <a:p>
                <a:pPr marL="228600" indent="-228600">
                  <a:lnSpc>
                    <a:spcPts val="3800"/>
                  </a:lnSpc>
                </a:pPr>
                <a:endParaRPr lang="en-US" altLang="zh-CN" sz="2200" dirty="0">
                  <a:latin typeface="华文楷体" panose="02010600040101010101" charset="-122"/>
                  <a:ea typeface="华文楷体" panose="02010600040101010101" charset="-122"/>
                </a:endParaRPr>
              </a:p>
              <a:p>
                <a:pPr marL="228600" indent="-228600">
                  <a:lnSpc>
                    <a:spcPts val="3800"/>
                  </a:lnSpc>
                </a:pPr>
                <a:endParaRPr lang="zh-CN" altLang="en-US" dirty="0"/>
              </a:p>
              <a:p>
                <a:pPr marL="228600" indent="-228600" algn="l" defTabSz="914400">
                  <a:lnSpc>
                    <a:spcPts val="3800"/>
                  </a:lnSpc>
                  <a:spcBef>
                    <a:spcPts val="0"/>
                  </a:spcBef>
                  <a:buClrTx/>
                  <a:buSzTx/>
                  <a:buFontTx/>
                </a:pPr>
                <a:endParaRPr lang="zh-CN" altLang="en-US" sz="2400" dirty="0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  <a:p>
                <a:pPr marL="0" indent="304800" algn="just" defTabSz="266700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 b="1" dirty="0"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endParaRPr>
              </a:p>
            </p:txBody>
          </p:sp>
        </mc:Choice>
        <mc:Fallback xmlns="">
          <p:sp>
            <p:nvSpPr>
              <p:cNvPr id="4" name="文本框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3666" y="964565"/>
                <a:ext cx="10617200" cy="5297805"/>
              </a:xfrm>
              <a:prstGeom prst="rect">
                <a:avLst/>
              </a:prstGeom>
              <a:blipFill>
                <a:blip r:embed="rId3"/>
                <a:stretch>
                  <a:fillRect l="-746" t="-575" r="-57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灯片编号占位符 6"/>
          <p:cNvSpPr txBox="1"/>
          <p:nvPr/>
        </p:nvSpPr>
        <p:spPr>
          <a:xfrm>
            <a:off x="10888524" y="6619009"/>
            <a:ext cx="932884" cy="3117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A0DB2DC-4C9A-4742-B13C-FB6460FD3503}" type="slidenum">
              <a:rPr lang="zh-CN" altLang="en-US" sz="2000" smtClean="0">
                <a:solidFill>
                  <a:schemeClr val="tx1"/>
                </a:solidFill>
              </a:rPr>
              <a:t>14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7" name="Rectangle 4" descr="浅色上对角线"/>
          <p:cNvSpPr>
            <a:spLocks noChangeArrowheads="1"/>
          </p:cNvSpPr>
          <p:nvPr/>
        </p:nvSpPr>
        <p:spPr bwMode="auto">
          <a:xfrm>
            <a:off x="861591" y="107576"/>
            <a:ext cx="5234409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一、要素替代弹性概述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2726A1-96C9-914C-844D-B941563A0F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E84F5729-7507-67E9-DE74-6774038A6AA8}"/>
              </a:ext>
            </a:extLst>
          </p:cNvPr>
          <p:cNvSpPr txBox="1"/>
          <p:nvPr/>
        </p:nvSpPr>
        <p:spPr>
          <a:xfrm>
            <a:off x="953666" y="964565"/>
            <a:ext cx="10617200" cy="5297805"/>
          </a:xfrm>
          <a:prstGeom prst="rect">
            <a:avLst/>
          </a:prstGeom>
          <a:ln>
            <a:noFill/>
          </a:ln>
        </p:spPr>
        <p:txBody>
          <a:bodyPr wrap="square">
            <a:noAutofit/>
          </a:bodyPr>
          <a:lstStyle/>
          <a:p>
            <a:pPr indent="457200">
              <a:lnSpc>
                <a:spcPct val="140000"/>
              </a:lnSpc>
            </a:pPr>
            <a:r>
              <a:rPr lang="en-US" altLang="zh-CN" sz="2400" b="1" dirty="0">
                <a:solidFill>
                  <a:schemeClr val="accent1"/>
                </a:solidFill>
                <a:latin typeface="华文楷体" panose="02010600040101010101" charset="-122"/>
                <a:ea typeface="华文楷体" panose="02010600040101010101" charset="-122"/>
              </a:rPr>
              <a:t>2</a:t>
            </a:r>
            <a:r>
              <a:rPr lang="zh-CN" altLang="en-US" sz="2400" b="1" dirty="0">
                <a:solidFill>
                  <a:schemeClr val="accent1"/>
                </a:solidFill>
                <a:latin typeface="华文楷体" panose="02010600040101010101" charset="-122"/>
                <a:ea typeface="华文楷体" panose="02010600040101010101" charset="-122"/>
              </a:rPr>
              <a:t>．几何解释</a:t>
            </a:r>
          </a:p>
          <a:p>
            <a:pPr marL="228600" indent="-228600" algn="l" defTabSz="914400">
              <a:lnSpc>
                <a:spcPts val="3800"/>
              </a:lnSpc>
              <a:spcBef>
                <a:spcPts val="0"/>
              </a:spcBef>
              <a:buClrTx/>
              <a:buSzTx/>
              <a:buFontTx/>
            </a:pPr>
            <a:endParaRPr lang="zh-CN" altLang="en-US" sz="2400" dirty="0"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marL="0" indent="304800" algn="just" defTabSz="26670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2400" b="1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6" name="灯片编号占位符 6">
            <a:extLst>
              <a:ext uri="{FF2B5EF4-FFF2-40B4-BE49-F238E27FC236}">
                <a16:creationId xmlns:a16="http://schemas.microsoft.com/office/drawing/2014/main" id="{2D7B98AA-3308-FFF7-501D-195A1141D5EE}"/>
              </a:ext>
            </a:extLst>
          </p:cNvPr>
          <p:cNvSpPr txBox="1"/>
          <p:nvPr/>
        </p:nvSpPr>
        <p:spPr>
          <a:xfrm>
            <a:off x="10888524" y="6619009"/>
            <a:ext cx="932884" cy="3117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A0DB2DC-4C9A-4742-B13C-FB6460FD3503}" type="slidenum">
              <a:rPr lang="zh-CN" altLang="en-US" sz="2000" smtClean="0">
                <a:solidFill>
                  <a:schemeClr val="tx1"/>
                </a:solidFill>
              </a:rPr>
              <a:t>15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7" name="Rectangle 4" descr="浅色上对角线">
            <a:extLst>
              <a:ext uri="{FF2B5EF4-FFF2-40B4-BE49-F238E27FC236}">
                <a16:creationId xmlns:a16="http://schemas.microsoft.com/office/drawing/2014/main" id="{4EC0DB8B-223C-78B7-3C78-45B2536928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591" y="107576"/>
            <a:ext cx="5234409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一、要素替代弹性概述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CB5E4765-2FB8-1FFA-F287-87D836D2CE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933007"/>
            <a:ext cx="5935134" cy="3789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B8C94152-D13E-BFE6-3A31-6539E4F26064}"/>
              </a:ext>
            </a:extLst>
          </p:cNvPr>
          <p:cNvSpPr txBox="1"/>
          <p:nvPr/>
        </p:nvSpPr>
        <p:spPr>
          <a:xfrm>
            <a:off x="2374901" y="5807987"/>
            <a:ext cx="339089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buNone/>
            </a:pPr>
            <a:r>
              <a:rPr lang="zh-CN" altLang="en-US" dirty="0">
                <a:latin typeface="华文楷体" panose="02010600040101010101" charset="-122"/>
                <a:ea typeface="华文楷体" panose="02010600040101010101" charset="-122"/>
              </a:rPr>
              <a:t>图</a:t>
            </a:r>
            <a:r>
              <a:rPr lang="en-US" altLang="zh-CN" dirty="0">
                <a:latin typeface="华文楷体" panose="02010600040101010101" charset="-122"/>
                <a:ea typeface="华文楷体" panose="02010600040101010101" charset="-122"/>
              </a:rPr>
              <a:t>4-2  </a:t>
            </a:r>
            <a:r>
              <a:rPr lang="zh-CN" altLang="en-US" dirty="0">
                <a:latin typeface="华文楷体" panose="02010600040101010101" charset="-122"/>
                <a:ea typeface="华文楷体" panose="02010600040101010101" charset="-122"/>
              </a:rPr>
              <a:t>要素替代弹性几何图示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AA948BCB-1603-D581-796B-C35A3BA69121}"/>
              </a:ext>
            </a:extLst>
          </p:cNvPr>
          <p:cNvSpPr txBox="1"/>
          <p:nvPr/>
        </p:nvSpPr>
        <p:spPr>
          <a:xfrm>
            <a:off x="7187035" y="1003595"/>
            <a:ext cx="4817533" cy="49890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indent="457200" algn="just">
              <a:lnSpc>
                <a:spcPct val="130000"/>
              </a:lnSpc>
              <a:buNone/>
            </a:pPr>
            <a:r>
              <a:rPr lang="zh-CN" altLang="en-US" dirty="0">
                <a:latin typeface="华文楷体" panose="02010600040101010101" charset="-122"/>
                <a:ea typeface="华文楷体" panose="02010600040101010101" charset="-122"/>
              </a:rPr>
              <a:t>考虑沿着等产量线</a:t>
            </a:r>
            <a:r>
              <a:rPr lang="en-US" altLang="zh-CN" dirty="0">
                <a:latin typeface="华文楷体" panose="02010600040101010101" charset="-122"/>
                <a:ea typeface="华文楷体" panose="02010600040101010101" charset="-122"/>
              </a:rPr>
              <a:t>Y</a:t>
            </a:r>
            <a:r>
              <a:rPr lang="zh-CN" altLang="en-US" dirty="0">
                <a:latin typeface="华文楷体" panose="02010600040101010101" charset="-122"/>
                <a:ea typeface="华文楷体" panose="02010600040101010101" charset="-122"/>
              </a:rPr>
              <a:t>*，从</a:t>
            </a:r>
            <a:r>
              <a:rPr lang="en-US" altLang="zh-CN" dirty="0">
                <a:latin typeface="华文楷体" panose="02010600040101010101" charset="-122"/>
                <a:ea typeface="华文楷体" panose="02010600040101010101" charset="-122"/>
              </a:rPr>
              <a:t>e</a:t>
            </a:r>
            <a:r>
              <a:rPr lang="zh-CN" altLang="en-US" dirty="0">
                <a:latin typeface="华文楷体" panose="02010600040101010101" charset="-122"/>
                <a:ea typeface="华文楷体" panose="02010600040101010101" charset="-122"/>
              </a:rPr>
              <a:t>点移至</a:t>
            </a:r>
            <a:r>
              <a:rPr lang="en-US" altLang="zh-CN" dirty="0">
                <a:latin typeface="华文楷体" panose="02010600040101010101" charset="-122"/>
                <a:ea typeface="华文楷体" panose="02010600040101010101" charset="-122"/>
              </a:rPr>
              <a:t>e’</a:t>
            </a:r>
            <a:r>
              <a:rPr lang="zh-CN" altLang="en-US" dirty="0">
                <a:latin typeface="华文楷体" panose="02010600040101010101" charset="-122"/>
                <a:ea typeface="华文楷体" panose="02010600040101010101" charset="-122"/>
              </a:rPr>
              <a:t>点的情形。在</a:t>
            </a:r>
            <a:r>
              <a:rPr lang="en-US" altLang="zh-CN" dirty="0">
                <a:latin typeface="华文楷体" panose="02010600040101010101" charset="-122"/>
                <a:ea typeface="华文楷体" panose="02010600040101010101" charset="-122"/>
              </a:rPr>
              <a:t>e</a:t>
            </a:r>
            <a:r>
              <a:rPr lang="zh-CN" altLang="en-US" dirty="0">
                <a:latin typeface="华文楷体" panose="02010600040101010101" charset="-122"/>
                <a:ea typeface="华文楷体" panose="02010600040101010101" charset="-122"/>
              </a:rPr>
              <a:t>点，</a:t>
            </a:r>
            <a:r>
              <a:rPr lang="en-US" altLang="zh-CN" dirty="0">
                <a:latin typeface="华文楷体" panose="02010600040101010101" charset="-122"/>
                <a:ea typeface="华文楷体" panose="02010600040101010101" charset="-122"/>
              </a:rPr>
              <a:t>MRTS</a:t>
            </a:r>
            <a:r>
              <a:rPr lang="zh-CN" altLang="en-US" dirty="0">
                <a:latin typeface="华文楷体" panose="02010600040101010101" charset="-122"/>
                <a:ea typeface="华文楷体" panose="02010600040101010101" charset="-122"/>
              </a:rPr>
              <a:t>为</a:t>
            </a:r>
            <a:r>
              <a:rPr lang="en-US" altLang="zh-CN" dirty="0" err="1">
                <a:latin typeface="华文楷体" panose="02010600040101010101" charset="-122"/>
                <a:ea typeface="华文楷体" panose="02010600040101010101" charset="-122"/>
              </a:rPr>
              <a:t>fK</a:t>
            </a:r>
            <a:r>
              <a:rPr lang="en-US" altLang="zh-CN" dirty="0">
                <a:latin typeface="华文楷体" panose="02010600040101010101" charset="-122"/>
                <a:ea typeface="华文楷体" panose="02010600040101010101" charset="-122"/>
              </a:rPr>
              <a:t>/</a:t>
            </a:r>
            <a:r>
              <a:rPr lang="en-US" altLang="zh-CN" dirty="0" err="1">
                <a:latin typeface="华文楷体" panose="02010600040101010101" charset="-122"/>
                <a:ea typeface="华文楷体" panose="02010600040101010101" charset="-122"/>
              </a:rPr>
              <a:t>fL</a:t>
            </a:r>
            <a:r>
              <a:rPr lang="zh-CN" altLang="en-US" dirty="0">
                <a:latin typeface="华文楷体" panose="02010600040101010101" charset="-122"/>
                <a:ea typeface="华文楷体" panose="02010600040101010101" charset="-122"/>
              </a:rPr>
              <a:t>，要素比率为</a:t>
            </a:r>
            <a:r>
              <a:rPr lang="en-US" altLang="zh-CN" dirty="0">
                <a:latin typeface="华文楷体" panose="02010600040101010101" charset="-122"/>
                <a:ea typeface="华文楷体" panose="02010600040101010101" charset="-122"/>
              </a:rPr>
              <a:t>L/K</a:t>
            </a:r>
            <a:r>
              <a:rPr lang="zh-CN" altLang="en-US" dirty="0">
                <a:latin typeface="华文楷体" panose="02010600040101010101" charset="-122"/>
                <a:ea typeface="华文楷体" panose="02010600040101010101" charset="-122"/>
              </a:rPr>
              <a:t>。在</a:t>
            </a:r>
            <a:r>
              <a:rPr lang="en-US" altLang="zh-CN" dirty="0">
                <a:latin typeface="华文楷体" panose="02010600040101010101" charset="-122"/>
                <a:ea typeface="华文楷体" panose="02010600040101010101" charset="-122"/>
              </a:rPr>
              <a:t>e’</a:t>
            </a:r>
            <a:r>
              <a:rPr lang="zh-CN" altLang="en-US" dirty="0">
                <a:latin typeface="华文楷体" panose="02010600040101010101" charset="-122"/>
                <a:ea typeface="华文楷体" panose="02010600040101010101" charset="-122"/>
              </a:rPr>
              <a:t>点，</a:t>
            </a:r>
            <a:r>
              <a:rPr lang="en-US" altLang="zh-CN" dirty="0">
                <a:latin typeface="华文楷体" panose="02010600040101010101" charset="-122"/>
                <a:ea typeface="华文楷体" panose="02010600040101010101" charset="-122"/>
              </a:rPr>
              <a:t>MRTS</a:t>
            </a:r>
            <a:r>
              <a:rPr lang="zh-CN" altLang="en-US" dirty="0">
                <a:latin typeface="华文楷体" panose="02010600040101010101" charset="-122"/>
                <a:ea typeface="华文楷体" panose="02010600040101010101" charset="-122"/>
              </a:rPr>
              <a:t>增加为</a:t>
            </a:r>
            <a:r>
              <a:rPr lang="en-US" altLang="zh-CN" dirty="0" err="1">
                <a:latin typeface="华文楷体" panose="02010600040101010101" charset="-122"/>
                <a:ea typeface="华文楷体" panose="02010600040101010101" charset="-122"/>
              </a:rPr>
              <a:t>fK</a:t>
            </a:r>
            <a:r>
              <a:rPr lang="en-US" altLang="zh-CN" dirty="0">
                <a:latin typeface="华文楷体" panose="02010600040101010101" charset="-122"/>
                <a:ea typeface="华文楷体" panose="02010600040101010101" charset="-122"/>
              </a:rPr>
              <a:t>’/</a:t>
            </a:r>
            <a:r>
              <a:rPr lang="en-US" altLang="zh-CN" dirty="0" err="1">
                <a:latin typeface="华文楷体" panose="02010600040101010101" charset="-122"/>
                <a:ea typeface="华文楷体" panose="02010600040101010101" charset="-122"/>
              </a:rPr>
              <a:t>fL</a:t>
            </a:r>
            <a:r>
              <a:rPr lang="en-US" altLang="zh-CN" dirty="0">
                <a:latin typeface="华文楷体" panose="02010600040101010101" charset="-122"/>
                <a:ea typeface="华文楷体" panose="02010600040101010101" charset="-122"/>
              </a:rPr>
              <a:t>’</a:t>
            </a:r>
            <a:r>
              <a:rPr lang="zh-CN" altLang="en-US" dirty="0">
                <a:latin typeface="华文楷体" panose="02010600040101010101" charset="-122"/>
                <a:ea typeface="华文楷体" panose="02010600040101010101" charset="-122"/>
              </a:rPr>
              <a:t>，要素比率增加为</a:t>
            </a:r>
            <a:r>
              <a:rPr lang="en-US" altLang="zh-CN" dirty="0">
                <a:latin typeface="华文楷体" panose="02010600040101010101" charset="-122"/>
                <a:ea typeface="华文楷体" panose="02010600040101010101" charset="-122"/>
              </a:rPr>
              <a:t>L’/K’</a:t>
            </a:r>
            <a:r>
              <a:rPr lang="zh-CN" altLang="en-US" dirty="0">
                <a:latin typeface="华文楷体" panose="02010600040101010101" charset="-122"/>
                <a:ea typeface="华文楷体" panose="02010600040101010101" charset="-122"/>
              </a:rPr>
              <a:t>。替代弹性恰好为要素比率变化率（</a:t>
            </a:r>
            <a:r>
              <a:rPr lang="en-US" altLang="zh-CN" dirty="0" err="1">
                <a:latin typeface="华文楷体" panose="02010600040101010101" charset="-122"/>
                <a:ea typeface="华文楷体" panose="02010600040101010101" charset="-122"/>
              </a:rPr>
              <a:t>ΔR</a:t>
            </a:r>
            <a:r>
              <a:rPr lang="zh-CN" altLang="en-US" dirty="0">
                <a:latin typeface="华文楷体" panose="02010600040101010101" charset="-122"/>
                <a:ea typeface="华文楷体" panose="02010600040101010101" charset="-122"/>
              </a:rPr>
              <a:t>）对</a:t>
            </a:r>
            <a:r>
              <a:rPr lang="en-US" altLang="zh-CN" dirty="0">
                <a:latin typeface="华文楷体" panose="02010600040101010101" charset="-122"/>
                <a:ea typeface="华文楷体" panose="02010600040101010101" charset="-122"/>
              </a:rPr>
              <a:t>MRTS</a:t>
            </a:r>
            <a:r>
              <a:rPr lang="zh-CN" altLang="en-US" dirty="0">
                <a:latin typeface="华文楷体" panose="02010600040101010101" charset="-122"/>
                <a:ea typeface="华文楷体" panose="02010600040101010101" charset="-122"/>
              </a:rPr>
              <a:t>变化率（</a:t>
            </a:r>
            <a:r>
              <a:rPr lang="en-US" altLang="zh-CN" dirty="0" err="1">
                <a:latin typeface="华文楷体" panose="02010600040101010101" charset="-122"/>
                <a:ea typeface="华文楷体" panose="02010600040101010101" charset="-122"/>
              </a:rPr>
              <a:t>ΔM</a:t>
            </a:r>
            <a:r>
              <a:rPr lang="zh-CN" altLang="en-US" dirty="0">
                <a:latin typeface="华文楷体" panose="02010600040101010101" charset="-122"/>
                <a:ea typeface="华文楷体" panose="02010600040101010101" charset="-122"/>
              </a:rPr>
              <a:t>）的反应程度，即</a:t>
            </a:r>
            <a:r>
              <a:rPr lang="en-US" altLang="zh-CN" dirty="0">
                <a:latin typeface="华文楷体" panose="02010600040101010101" charset="-122"/>
                <a:ea typeface="华文楷体" panose="02010600040101010101" charset="-122"/>
              </a:rPr>
              <a:t>σ =</a:t>
            </a:r>
            <a:r>
              <a:rPr lang="en-US" altLang="zh-CN" dirty="0" err="1">
                <a:latin typeface="华文楷体" panose="02010600040101010101" charset="-122"/>
                <a:ea typeface="华文楷体" panose="02010600040101010101" charset="-122"/>
              </a:rPr>
              <a:t>ΔR</a:t>
            </a:r>
            <a:r>
              <a:rPr lang="en-US" altLang="zh-CN" dirty="0">
                <a:latin typeface="华文楷体" panose="02010600040101010101" charset="-122"/>
                <a:ea typeface="华文楷体" panose="02010600040101010101" charset="-122"/>
              </a:rPr>
              <a:t>/</a:t>
            </a:r>
            <a:r>
              <a:rPr lang="en-US" altLang="zh-CN" dirty="0" err="1">
                <a:latin typeface="华文楷体" panose="02010600040101010101" charset="-122"/>
                <a:ea typeface="华文楷体" panose="02010600040101010101" charset="-122"/>
              </a:rPr>
              <a:t>ΔM</a:t>
            </a:r>
            <a:r>
              <a:rPr lang="zh-CN" altLang="en-US" dirty="0">
                <a:latin typeface="华文楷体" panose="02010600040101010101" charset="-122"/>
                <a:ea typeface="华文楷体" panose="02010600040101010101" charset="-122"/>
              </a:rPr>
              <a:t>。</a:t>
            </a:r>
          </a:p>
          <a:p>
            <a:pPr indent="457200" algn="just">
              <a:lnSpc>
                <a:spcPct val="130000"/>
              </a:lnSpc>
            </a:pPr>
            <a:r>
              <a:rPr lang="zh-CN" altLang="en-US" dirty="0">
                <a:latin typeface="华文楷体" panose="02010600040101010101" charset="-122"/>
                <a:ea typeface="华文楷体" panose="02010600040101010101" charset="-122"/>
              </a:rPr>
              <a:t>直觉上易于推断，等产量线弯曲程度（曲率）越大，</a:t>
            </a:r>
            <a:r>
              <a:rPr lang="en-US" altLang="zh-CN" dirty="0" err="1">
                <a:latin typeface="华文楷体" panose="02010600040101010101" charset="-122"/>
                <a:ea typeface="华文楷体" panose="02010600040101010101" charset="-122"/>
              </a:rPr>
              <a:t>ΔR</a:t>
            </a:r>
            <a:r>
              <a:rPr lang="zh-CN" altLang="en-US" dirty="0">
                <a:latin typeface="华文楷体" panose="02010600040101010101" charset="-122"/>
                <a:ea typeface="华文楷体" panose="02010600040101010101" charset="-122"/>
              </a:rPr>
              <a:t>相对于</a:t>
            </a:r>
            <a:r>
              <a:rPr lang="en-US" altLang="zh-CN" dirty="0" err="1">
                <a:latin typeface="华文楷体" panose="02010600040101010101" charset="-122"/>
                <a:ea typeface="华文楷体" panose="02010600040101010101" charset="-122"/>
              </a:rPr>
              <a:t>ΔM</a:t>
            </a:r>
            <a:r>
              <a:rPr lang="zh-CN" altLang="en-US" dirty="0">
                <a:latin typeface="华文楷体" panose="02010600040101010101" charset="-122"/>
                <a:ea typeface="华文楷体" panose="02010600040101010101" charset="-122"/>
              </a:rPr>
              <a:t>的变化越弱，替代弹性越小。曲率最大的“</a:t>
            </a:r>
            <a:r>
              <a:rPr lang="en-US" altLang="zh-CN" dirty="0">
                <a:latin typeface="华文楷体" panose="02010600040101010101" charset="-122"/>
                <a:ea typeface="华文楷体" panose="02010600040101010101" charset="-122"/>
              </a:rPr>
              <a:t>L</a:t>
            </a:r>
            <a:r>
              <a:rPr lang="zh-CN" altLang="en-US" dirty="0">
                <a:latin typeface="华文楷体" panose="02010600040101010101" charset="-122"/>
                <a:ea typeface="华文楷体" panose="02010600040101010101" charset="-122"/>
              </a:rPr>
              <a:t>型”列昂惕夫技术构成一个极端，其要素比率固定（</a:t>
            </a:r>
            <a:r>
              <a:rPr lang="en-US" altLang="zh-CN" dirty="0" err="1">
                <a:latin typeface="华文楷体" panose="02010600040101010101" charset="-122"/>
                <a:ea typeface="华文楷体" panose="02010600040101010101" charset="-122"/>
              </a:rPr>
              <a:t>ΔR</a:t>
            </a:r>
            <a:r>
              <a:rPr lang="en-US" altLang="zh-CN" dirty="0">
                <a:latin typeface="华文楷体" panose="02010600040101010101" charset="-122"/>
                <a:ea typeface="华文楷体" panose="02010600040101010101" charset="-122"/>
              </a:rPr>
              <a:t>=0</a:t>
            </a:r>
            <a:r>
              <a:rPr lang="zh-CN" altLang="en-US" dirty="0">
                <a:latin typeface="华文楷体" panose="02010600040101010101" charset="-122"/>
                <a:ea typeface="华文楷体" panose="02010600040101010101" charset="-122"/>
              </a:rPr>
              <a:t>），替代弹性为</a:t>
            </a:r>
            <a:r>
              <a:rPr lang="en-US" altLang="zh-CN" dirty="0">
                <a:latin typeface="华文楷体" panose="02010600040101010101" charset="-122"/>
                <a:ea typeface="华文楷体" panose="02010600040101010101" charset="-122"/>
              </a:rPr>
              <a:t>0</a:t>
            </a:r>
            <a:r>
              <a:rPr lang="zh-CN" altLang="en-US" dirty="0">
                <a:latin typeface="华文楷体" panose="02010600040101010101" charset="-122"/>
                <a:ea typeface="华文楷体" panose="02010600040101010101" charset="-122"/>
              </a:rPr>
              <a:t>（不可替代）；曲率为</a:t>
            </a:r>
            <a:r>
              <a:rPr lang="en-US" altLang="zh-CN" dirty="0">
                <a:latin typeface="华文楷体" panose="02010600040101010101" charset="-122"/>
                <a:ea typeface="华文楷体" panose="02010600040101010101" charset="-122"/>
              </a:rPr>
              <a:t>0</a:t>
            </a:r>
            <a:r>
              <a:rPr lang="zh-CN" altLang="en-US" dirty="0">
                <a:latin typeface="华文楷体" panose="02010600040101010101" charset="-122"/>
                <a:ea typeface="华文楷体" panose="02010600040101010101" charset="-122"/>
              </a:rPr>
              <a:t>的线性技术构成另一极端，其</a:t>
            </a:r>
            <a:r>
              <a:rPr lang="en-US" altLang="zh-CN" dirty="0">
                <a:latin typeface="华文楷体" panose="02010600040101010101" charset="-122"/>
                <a:ea typeface="华文楷体" panose="02010600040101010101" charset="-122"/>
              </a:rPr>
              <a:t>MRTS</a:t>
            </a:r>
            <a:r>
              <a:rPr lang="zh-CN" altLang="en-US" dirty="0">
                <a:latin typeface="华文楷体" panose="02010600040101010101" charset="-122"/>
                <a:ea typeface="华文楷体" panose="02010600040101010101" charset="-122"/>
              </a:rPr>
              <a:t>固定（</a:t>
            </a:r>
            <a:r>
              <a:rPr lang="en-US" altLang="zh-CN" dirty="0" err="1">
                <a:latin typeface="华文楷体" panose="02010600040101010101" charset="-122"/>
                <a:ea typeface="华文楷体" panose="02010600040101010101" charset="-122"/>
              </a:rPr>
              <a:t>ΔM</a:t>
            </a:r>
            <a:r>
              <a:rPr lang="en-US" altLang="zh-CN" dirty="0">
                <a:latin typeface="华文楷体" panose="02010600040101010101" charset="-122"/>
                <a:ea typeface="华文楷体" panose="02010600040101010101" charset="-122"/>
              </a:rPr>
              <a:t>=0</a:t>
            </a:r>
            <a:r>
              <a:rPr lang="zh-CN" altLang="en-US" dirty="0">
                <a:latin typeface="华文楷体" panose="02010600040101010101" charset="-122"/>
                <a:ea typeface="华文楷体" panose="02010600040101010101" charset="-122"/>
              </a:rPr>
              <a:t>），要素比率可变，替代弹性为∞（完全替代）。</a:t>
            </a:r>
          </a:p>
          <a:p>
            <a:pPr marL="0" marR="0" algn="just">
              <a:buNone/>
            </a:pPr>
            <a:endParaRPr lang="zh-CN" altLang="en-US" sz="1400" kern="100" dirty="0">
              <a:effectLst/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5531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54FAF2-833E-10A7-3055-6D38604ADD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0AEDC621-9655-D3A2-BB79-2038B132699A}"/>
                  </a:ext>
                </a:extLst>
              </p:cNvPr>
              <p:cNvSpPr txBox="1"/>
              <p:nvPr/>
            </p:nvSpPr>
            <p:spPr>
              <a:xfrm>
                <a:off x="787400" y="780097"/>
                <a:ext cx="11404600" cy="5838912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noAutofit/>
              </a:bodyPr>
              <a:lstStyle/>
              <a:p>
                <a:pPr indent="457200">
                  <a:lnSpc>
                    <a:spcPct val="140000"/>
                  </a:lnSpc>
                </a:pPr>
                <a:r>
                  <a:rPr lang="en-US" altLang="zh-CN" sz="2400" b="1" dirty="0">
                    <a:solidFill>
                      <a:schemeClr val="accent1"/>
                    </a:solidFill>
                    <a:latin typeface="华文楷体" panose="02010600040101010101" charset="-122"/>
                    <a:ea typeface="华文楷体" panose="02010600040101010101" charset="-122"/>
                  </a:rPr>
                  <a:t>3</a:t>
                </a:r>
                <a:r>
                  <a:rPr lang="zh-CN" altLang="en-US" sz="2400" b="1" dirty="0">
                    <a:solidFill>
                      <a:schemeClr val="accent1"/>
                    </a:solidFill>
                    <a:latin typeface="华文楷体" panose="02010600040101010101" charset="-122"/>
                    <a:ea typeface="华文楷体" panose="02010600040101010101" charset="-122"/>
                  </a:rPr>
                  <a:t>．其他公式</a:t>
                </a:r>
                <a:endParaRPr lang="zh-CN" altLang="en-US" sz="2400" dirty="0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  <a:p>
                <a:pPr indent="457200" algn="just" defTabSz="266700">
                  <a:lnSpc>
                    <a:spcPct val="13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2200" dirty="0">
                    <a:latin typeface="华文楷体" panose="02010600040101010101" charset="-122"/>
                    <a:ea typeface="华文楷体" panose="02010600040101010101" charset="-122"/>
                  </a:rPr>
                  <a:t>将式（</a:t>
                </a:r>
                <a:r>
                  <a:rPr lang="en-US" altLang="zh-CN" sz="2200" dirty="0">
                    <a:latin typeface="华文楷体" panose="02010600040101010101" charset="-122"/>
                    <a:ea typeface="华文楷体" panose="02010600040101010101" charset="-122"/>
                  </a:rPr>
                  <a:t>4.3</a:t>
                </a:r>
                <a:r>
                  <a:rPr lang="zh-CN" altLang="en-US" sz="2200" dirty="0">
                    <a:latin typeface="华文楷体" panose="02010600040101010101" charset="-122"/>
                    <a:ea typeface="华文楷体" panose="02010600040101010101" charset="-122"/>
                  </a:rPr>
                  <a:t>）的微分项展开，整理得到替代弹性的另一表达式：</a:t>
                </a:r>
                <a:endParaRPr lang="en-US" altLang="zh-CN" sz="2200" dirty="0">
                  <a:latin typeface="华文楷体" panose="02010600040101010101" charset="-122"/>
                  <a:ea typeface="华文楷体" panose="02010600040101010101" charset="-122"/>
                </a:endParaRPr>
              </a:p>
              <a:p>
                <a:pPr indent="457200" algn="ctr" defTabSz="266700">
                  <a:lnSpc>
                    <a:spcPct val="130000"/>
                  </a:lnSpc>
                  <a:spcBef>
                    <a:spcPct val="0"/>
                  </a:spcBef>
                  <a:spcAft>
                    <a:spcPct val="0"/>
                  </a:spcAft>
                </a:pPr>
                <a14:m>
                  <m:oMath xmlns:m="http://schemas.openxmlformats.org/officeDocument/2006/math">
                    <m:r>
                      <a:rPr lang="zh-CN" altLang="en-US" sz="2200">
                        <a:latin typeface="Cambria Math" panose="02040503050406030204" pitchFamily="18" charset="0"/>
                      </a:rPr>
                      <m:t>𝜎</m:t>
                    </m:r>
                    <m:r>
                      <a:rPr lang="zh-CN" altLang="en-US" sz="220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zh-CN" altLang="en-US" sz="2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en-US" sz="2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sz="220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zh-CN" altLang="en-US" sz="220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sub>
                        </m:sSub>
                        <m:sSub>
                          <m:sSubPr>
                            <m:ctrlPr>
                              <a:rPr lang="zh-CN" altLang="en-US" sz="2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sz="220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zh-CN" altLang="en-US" sz="220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  <m:d>
                          <m:dPr>
                            <m:ctrlPr>
                              <a:rPr lang="zh-CN" altLang="en-US" sz="22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CN" sz="22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200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en-US" altLang="zh-CN" sz="2200">
                                    <a:latin typeface="Cambria Math" panose="02040503050406030204" pitchFamily="18" charset="0"/>
                                  </a:rPr>
                                  <m:t>𝐾</m:t>
                                </m:r>
                              </m:sub>
                            </m:sSub>
                            <m:r>
                              <a:rPr lang="en-US" altLang="zh-CN" sz="2200">
                                <a:latin typeface="Cambria Math" panose="02040503050406030204" pitchFamily="18" charset="0"/>
                              </a:rPr>
                              <m:t>𝐾</m:t>
                            </m:r>
                            <m:r>
                              <a:rPr lang="en-US" altLang="zh-CN" sz="2200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altLang="zh-CN" sz="22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200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en-US" altLang="zh-CN" sz="2200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sub>
                            </m:sSub>
                            <m:r>
                              <a:rPr lang="en-US" altLang="zh-CN" sz="220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</m:d>
                      </m:num>
                      <m:den>
                        <m:r>
                          <a:rPr lang="en-US" altLang="zh-CN" sz="2200">
                            <a:latin typeface="Cambria Math" panose="02040503050406030204" pitchFamily="18" charset="0"/>
                          </a:rPr>
                          <m:t>𝐾𝐿</m:t>
                        </m:r>
                        <m:r>
                          <a:rPr lang="en-US" altLang="zh-CN" sz="2200">
                            <a:latin typeface="Cambria Math" panose="02040503050406030204" pitchFamily="18" charset="0"/>
                          </a:rPr>
                          <m:t>(2</m:t>
                        </m:r>
                        <m:sSub>
                          <m:sSubPr>
                            <m:ctrlPr>
                              <a:rPr lang="en-US" altLang="zh-CN" sz="2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20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altLang="zh-CN" sz="2200">
                                <a:latin typeface="Cambria Math" panose="02040503050406030204" pitchFamily="18" charset="0"/>
                              </a:rPr>
                              <m:t>𝐾𝐿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20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altLang="zh-CN" sz="220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20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altLang="zh-CN" sz="2200">
                                <a:latin typeface="Cambria Math" panose="02040503050406030204" pitchFamily="18" charset="0"/>
                              </a:rPr>
                              <m:t>𝐾</m:t>
                            </m:r>
                          </m:sub>
                        </m:sSub>
                        <m:r>
                          <a:rPr lang="en-US" altLang="zh-CN" sz="220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2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20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altLang="zh-CN" sz="2200">
                                <a:latin typeface="Cambria Math" panose="02040503050406030204" pitchFamily="18" charset="0"/>
                              </a:rPr>
                              <m:t>𝐿𝐿</m:t>
                            </m:r>
                          </m:sub>
                        </m:sSub>
                        <m:sSubSup>
                          <m:sSubSupPr>
                            <m:ctrlPr>
                              <a:rPr lang="en-US" altLang="zh-CN" sz="22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220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altLang="zh-CN" sz="220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  <m:sup>
                            <m:r>
                              <a:rPr lang="en-US" altLang="zh-CN" sz="220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n-US" altLang="zh-CN" sz="220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2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20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altLang="zh-CN" sz="2200">
                                <a:latin typeface="Cambria Math" panose="02040503050406030204" pitchFamily="18" charset="0"/>
                              </a:rPr>
                              <m:t>𝐾𝐾</m:t>
                            </m:r>
                          </m:sub>
                        </m:sSub>
                        <m:sSubSup>
                          <m:sSubSupPr>
                            <m:ctrlPr>
                              <a:rPr lang="en-US" altLang="zh-CN" sz="22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220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altLang="zh-CN" sz="220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sub>
                          <m:sup>
                            <m:r>
                              <a:rPr lang="en-US" altLang="zh-CN" sz="220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n-US" altLang="zh-CN" sz="2200"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  <m:r>
                      <a:rPr lang="en-US" altLang="zh-CN" sz="220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zh-CN" sz="2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200"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2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20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altLang="zh-CN" sz="2200">
                                <a:latin typeface="Cambria Math" panose="02040503050406030204" pitchFamily="18" charset="0"/>
                              </a:rPr>
                              <m:t>𝐾</m:t>
                            </m:r>
                          </m:sub>
                        </m:sSub>
                        <m:r>
                          <a:rPr lang="en-US" altLang="zh-CN" sz="2200">
                            <a:latin typeface="Cambria Math" panose="02040503050406030204" pitchFamily="18" charset="0"/>
                          </a:rPr>
                          <m:t>𝐾</m:t>
                        </m:r>
                        <m:r>
                          <a:rPr lang="en-US" altLang="zh-CN" sz="220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20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altLang="zh-CN" sz="220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sub>
                        </m:sSub>
                        <m:r>
                          <a:rPr lang="en-US" altLang="zh-CN" sz="2200">
                            <a:latin typeface="Cambria Math" panose="02040503050406030204" pitchFamily="18" charset="0"/>
                          </a:rPr>
                          <m:t>𝐿</m:t>
                        </m:r>
                        <m:r>
                          <a:rPr lang="en-US" altLang="zh-CN" sz="2200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US" altLang="zh-CN" sz="2200">
                            <a:latin typeface="Cambria Math" panose="02040503050406030204" pitchFamily="18" charset="0"/>
                          </a:rPr>
                          <m:t>𝐾𝐿</m:t>
                        </m:r>
                      </m:den>
                    </m:f>
                    <m:f>
                      <m:fPr>
                        <m:ctrlPr>
                          <a:rPr lang="en-US" altLang="zh-CN" sz="2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begChr m:val="|"/>
                            <m:endChr m:val="|"/>
                            <m:ctrlPr>
                              <a:rPr lang="en-US" altLang="zh-CN" sz="22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CN" sz="22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200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US" altLang="zh-CN" sz="2200">
                                    <a:latin typeface="Cambria Math" panose="02040503050406030204" pitchFamily="18" charset="0"/>
                                  </a:rPr>
                                  <m:t>𝐿𝑘</m:t>
                                </m:r>
                              </m:sub>
                            </m:sSub>
                          </m:e>
                        </m:d>
                      </m:num>
                      <m:den>
                        <m:d>
                          <m:dPr>
                            <m:begChr m:val="|"/>
                            <m:endChr m:val="|"/>
                            <m:ctrlPr>
                              <a:rPr lang="en-US" altLang="zh-CN" sz="22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sz="220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d>
                      </m:den>
                    </m:f>
                  </m:oMath>
                </a14:m>
                <a:r>
                  <a:rPr lang="zh-CN" altLang="en-US" sz="2200" dirty="0">
                    <a:latin typeface="华文楷体" panose="02010600040101010101" charset="-122"/>
                    <a:ea typeface="华文楷体" panose="02010600040101010101" charset="-122"/>
                  </a:rPr>
                  <a:t> </a:t>
                </a:r>
                <a:r>
                  <a:rPr lang="en-US" altLang="zh-CN" sz="2200" dirty="0">
                    <a:latin typeface="华文楷体" panose="02010600040101010101" charset="-122"/>
                    <a:ea typeface="华文楷体" panose="02010600040101010101" charset="-122"/>
                  </a:rPr>
                  <a:t>                     (4.4)</a:t>
                </a:r>
              </a:p>
              <a:p>
                <a:pPr indent="457200">
                  <a:lnSpc>
                    <a:spcPct val="130000"/>
                  </a:lnSpc>
                </a:pPr>
                <a:r>
                  <a:rPr lang="zh-CN" altLang="en-US" sz="2200" dirty="0">
                    <a:latin typeface="华文楷体" panose="02010600040101010101" charset="-122"/>
                    <a:ea typeface="华文楷体" panose="02010600040101010101" charset="-122"/>
                  </a:rPr>
                  <a:t>其中，分母括号内是生产函数加边海瑟矩阵</a:t>
                </a:r>
                <a:r>
                  <a:rPr lang="en-US" altLang="zh-CN" sz="2200" dirty="0">
                    <a:latin typeface="华文楷体" panose="02010600040101010101" charset="-122"/>
                    <a:ea typeface="华文楷体" panose="02010600040101010101" charset="-122"/>
                  </a:rPr>
                  <a:t>B</a:t>
                </a:r>
                <a:r>
                  <a:rPr lang="zh-CN" altLang="en-US" sz="2200" dirty="0">
                    <a:latin typeface="华文楷体" panose="02010600040101010101" charset="-122"/>
                    <a:ea typeface="华文楷体" panose="02010600040101010101" charset="-122"/>
                  </a:rPr>
                  <a:t>的行列式，</a:t>
                </a:r>
                <a:r>
                  <a:rPr lang="en-US" altLang="zh-CN" sz="2200" dirty="0" err="1">
                    <a:latin typeface="华文楷体" panose="02010600040101010101" charset="-122"/>
                    <a:ea typeface="华文楷体" panose="02010600040101010101" charset="-122"/>
                  </a:rPr>
                  <a:t>fLfK</a:t>
                </a:r>
                <a:r>
                  <a:rPr lang="zh-CN" altLang="en-US" sz="2200" dirty="0">
                    <a:latin typeface="华文楷体" panose="02010600040101010101" charset="-122"/>
                    <a:ea typeface="华文楷体" panose="02010600040101010101" charset="-122"/>
                  </a:rPr>
                  <a:t>则为</a:t>
                </a:r>
                <a:r>
                  <a:rPr lang="en-US" altLang="zh-CN" sz="2200" dirty="0">
                    <a:latin typeface="华文楷体" panose="02010600040101010101" charset="-122"/>
                    <a:ea typeface="华文楷体" panose="02010600040101010101" charset="-122"/>
                  </a:rPr>
                  <a:t>B</a:t>
                </a:r>
                <a:r>
                  <a:rPr lang="zh-CN" altLang="en-US" sz="2200" dirty="0">
                    <a:latin typeface="华文楷体" panose="02010600040101010101" charset="-122"/>
                    <a:ea typeface="华文楷体" panose="02010600040101010101" charset="-122"/>
                  </a:rPr>
                  <a:t>的第</a:t>
                </a:r>
                <a:r>
                  <a:rPr lang="en-US" altLang="zh-CN" sz="2200" dirty="0">
                    <a:latin typeface="华文楷体" panose="02010600040101010101" charset="-122"/>
                    <a:ea typeface="华文楷体" panose="02010600040101010101" charset="-122"/>
                  </a:rPr>
                  <a:t>LK</a:t>
                </a:r>
                <a:r>
                  <a:rPr lang="zh-CN" altLang="en-US" sz="2200" dirty="0">
                    <a:latin typeface="华文楷体" panose="02010600040101010101" charset="-122"/>
                    <a:ea typeface="华文楷体" panose="02010600040101010101" charset="-122"/>
                  </a:rPr>
                  <a:t>项余子式。</a:t>
                </a:r>
              </a:p>
              <a:p>
                <a:pPr indent="457200">
                  <a:lnSpc>
                    <a:spcPct val="130000"/>
                  </a:lnSpc>
                </a:pPr>
                <a:r>
                  <a:rPr lang="zh-CN" altLang="en-US" sz="2200" dirty="0">
                    <a:latin typeface="华文楷体" panose="02010600040101010101" charset="-122"/>
                    <a:ea typeface="华文楷体" panose="02010600040101010101" charset="-122"/>
                  </a:rPr>
                  <a:t>根据</a:t>
                </a:r>
                <a:r>
                  <a:rPr lang="en-US" altLang="zh-CN" sz="2200" dirty="0">
                    <a:latin typeface="华文楷体" panose="02010600040101010101" charset="-122"/>
                    <a:ea typeface="华文楷体" panose="02010600040101010101" charset="-122"/>
                  </a:rPr>
                  <a:t>Young</a:t>
                </a:r>
                <a:r>
                  <a:rPr lang="zh-CN" altLang="en-US" sz="2200" dirty="0">
                    <a:latin typeface="华文楷体" panose="02010600040101010101" charset="-122"/>
                    <a:ea typeface="华文楷体" panose="02010600040101010101" charset="-122"/>
                  </a:rPr>
                  <a:t>定理，</a:t>
                </a:r>
                <a:r>
                  <a:rPr lang="en-US" altLang="zh-CN" sz="2200" dirty="0" err="1">
                    <a:latin typeface="华文楷体" panose="02010600040101010101" charset="-122"/>
                    <a:ea typeface="华文楷体" panose="02010600040101010101" charset="-122"/>
                  </a:rPr>
                  <a:t>fLK</a:t>
                </a:r>
                <a:r>
                  <a:rPr lang="en-US" altLang="zh-CN" sz="2200" dirty="0">
                    <a:latin typeface="华文楷体" panose="02010600040101010101" charset="-122"/>
                    <a:ea typeface="华文楷体" panose="02010600040101010101" charset="-122"/>
                  </a:rPr>
                  <a:t>=</a:t>
                </a:r>
                <a:r>
                  <a:rPr lang="en-US" altLang="zh-CN" sz="2200" dirty="0" err="1">
                    <a:latin typeface="华文楷体" panose="02010600040101010101" charset="-122"/>
                    <a:ea typeface="华文楷体" panose="02010600040101010101" charset="-122"/>
                  </a:rPr>
                  <a:t>fKL</a:t>
                </a:r>
                <a:r>
                  <a:rPr lang="zh-CN" altLang="en-US" sz="2200" dirty="0">
                    <a:latin typeface="华文楷体" panose="02010600040101010101" charset="-122"/>
                    <a:ea typeface="华文楷体" panose="02010600040101010101" charset="-122"/>
                  </a:rPr>
                  <a:t>，进而</a:t>
                </a:r>
                <a:r>
                  <a:rPr lang="en-US" altLang="zh-CN" sz="2200" dirty="0">
                    <a:latin typeface="华文楷体" panose="02010600040101010101" charset="-122"/>
                    <a:ea typeface="华文楷体" panose="02010600040101010101" charset="-122"/>
                  </a:rPr>
                  <a:t>|BLK|=|</a:t>
                </a:r>
                <a:r>
                  <a:rPr lang="en-US" altLang="zh-CN" sz="2200" dirty="0" err="1">
                    <a:latin typeface="华文楷体" panose="02010600040101010101" charset="-122"/>
                    <a:ea typeface="华文楷体" panose="02010600040101010101" charset="-122"/>
                  </a:rPr>
                  <a:t>BKL</a:t>
                </a:r>
                <a:r>
                  <a:rPr lang="en-US" altLang="zh-CN" sz="2200" dirty="0">
                    <a:latin typeface="华文楷体" panose="02010600040101010101" charset="-122"/>
                    <a:ea typeface="华文楷体" panose="02010600040101010101" charset="-122"/>
                  </a:rPr>
                  <a:t>|</a:t>
                </a:r>
                <a:r>
                  <a:rPr lang="zh-CN" altLang="en-US" sz="2200" dirty="0">
                    <a:latin typeface="华文楷体" panose="02010600040101010101" charset="-122"/>
                    <a:ea typeface="华文楷体" panose="02010600040101010101" charset="-122"/>
                  </a:rPr>
                  <a:t>，因此替代弹性具有对称性：</a:t>
                </a:r>
              </a:p>
              <a:p>
                <a:pPr indent="457200" algn="ctr" defTabSz="266700">
                  <a:lnSpc>
                    <a:spcPct val="130000"/>
                  </a:lnSpc>
                  <a:spcBef>
                    <a:spcPct val="0"/>
                  </a:spcBef>
                  <a:spcAft>
                    <a:spcPct val="0"/>
                  </a:spcAft>
                </a:pPr>
                <a14:m>
                  <m:oMath xmlns:m="http://schemas.openxmlformats.org/officeDocument/2006/math">
                    <m:r>
                      <a:rPr lang="zh-CN" altLang="en-US" sz="2200">
                        <a:latin typeface="Cambria Math" panose="02040503050406030204" pitchFamily="18" charset="0"/>
                      </a:rPr>
                      <m:t>𝜎</m:t>
                    </m:r>
                    <m:r>
                      <a:rPr lang="en-US" altLang="zh-CN" sz="220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zh-CN" altLang="en-US" sz="22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2200" b="0" i="0" dirty="0" smtClean="0">
                            <a:latin typeface="Cambria Math" panose="02040503050406030204" pitchFamily="18" charset="0"/>
                          </a:rPr>
                          <m:t>d</m:t>
                        </m:r>
                        <m:func>
                          <m:funcPr>
                            <m:ctrlPr>
                              <a:rPr lang="zh-CN" altLang="en-US" sz="2200" i="1" dirty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zh-CN" altLang="en-US" sz="2200" dirty="0">
                                <a:latin typeface="Cambria Math" panose="02040503050406030204" pitchFamily="18" charset="0"/>
                              </a:rPr>
                              <m:t>ln</m:t>
                            </m:r>
                          </m:fName>
                          <m:e>
                            <m:d>
                              <m:dPr>
                                <m:ctrlPr>
                                  <a:rPr lang="zh-CN" altLang="en-US" sz="2200" i="1" dirty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type m:val="lin"/>
                                    <m:ctrlPr>
                                      <a:rPr lang="zh-CN" altLang="en-US" sz="2200" i="1" dirty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zh-CN" altLang="en-US" sz="2200" dirty="0"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num>
                                  <m:den>
                                    <m:r>
                                      <a:rPr lang="en-US" altLang="zh-CN" sz="2200" dirty="0">
                                        <a:latin typeface="Cambria Math" panose="02040503050406030204" pitchFamily="18" charset="0"/>
                                      </a:rPr>
                                      <m:t>𝐾</m:t>
                                    </m:r>
                                  </m:den>
                                </m:f>
                              </m:e>
                            </m:d>
                          </m:e>
                        </m:func>
                      </m:num>
                      <m:den>
                        <m:r>
                          <m:rPr>
                            <m:sty m:val="p"/>
                          </m:rPr>
                          <a:rPr lang="en-US" altLang="zh-CN" sz="2200" b="0" i="0" dirty="0" smtClean="0">
                            <a:latin typeface="Cambria Math" panose="02040503050406030204" pitchFamily="18" charset="0"/>
                          </a:rPr>
                          <m:t>d</m:t>
                        </m:r>
                        <m:func>
                          <m:funcPr>
                            <m:ctrlPr>
                              <a:rPr lang="zh-CN" altLang="en-US" sz="2200" i="1" dirty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zh-CN" altLang="en-US" sz="2200" dirty="0">
                                <a:latin typeface="Cambria Math" panose="02040503050406030204" pitchFamily="18" charset="0"/>
                              </a:rPr>
                              <m:t>ln</m:t>
                            </m:r>
                          </m:fName>
                          <m:e>
                            <m:d>
                              <m:dPr>
                                <m:ctrlPr>
                                  <a:rPr lang="zh-CN" altLang="en-US" sz="2200" i="1" dirty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type m:val="lin"/>
                                    <m:ctrlPr>
                                      <a:rPr lang="zh-CN" altLang="en-US" sz="2200" i="1" dirty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zh-CN" altLang="en-US" sz="2200" i="1" dirty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zh-CN" altLang="en-US" sz="2200" dirty="0">
                                            <a:latin typeface="Cambria Math" panose="02040503050406030204" pitchFamily="18" charset="0"/>
                                          </a:rPr>
                                          <m:t>𝑓</m:t>
                                        </m:r>
                                      </m:e>
                                      <m:sub>
                                        <m:r>
                                          <a:rPr lang="en-US" altLang="zh-CN" sz="2200" dirty="0">
                                            <a:latin typeface="Cambria Math" panose="02040503050406030204" pitchFamily="18" charset="0"/>
                                          </a:rPr>
                                          <m:t>𝐾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zh-CN" altLang="en-US" sz="2200" i="1" dirty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zh-CN" altLang="en-US" sz="2200" dirty="0">
                                            <a:latin typeface="Cambria Math" panose="02040503050406030204" pitchFamily="18" charset="0"/>
                                          </a:rPr>
                                          <m:t>𝑓</m:t>
                                        </m:r>
                                      </m:e>
                                      <m:sub>
                                        <m:r>
                                          <a:rPr lang="zh-CN" altLang="en-US" sz="2200" dirty="0">
                                            <a:latin typeface="Cambria Math" panose="02040503050406030204" pitchFamily="18" charset="0"/>
                                          </a:rPr>
                                          <m:t>𝐿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</m:d>
                          </m:e>
                        </m:func>
                      </m:den>
                    </m:f>
                    <m:r>
                      <a:rPr lang="en-US" altLang="zh-CN" sz="2200" dirty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zh-CN" altLang="en-US" sz="2200" dirty="0">
                    <a:latin typeface="华文楷体" panose="02010600040101010101" charset="-122"/>
                    <a:ea typeface="华文楷体" panose="02010600040101010101" charset="-122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en-US" sz="22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2200" b="0" i="0" dirty="0" smtClean="0">
                            <a:latin typeface="Cambria Math" panose="02040503050406030204" pitchFamily="18" charset="0"/>
                          </a:rPr>
                          <m:t>d</m:t>
                        </m:r>
                        <m:func>
                          <m:funcPr>
                            <m:ctrlPr>
                              <a:rPr lang="zh-CN" altLang="en-US" sz="2200" i="1" dirty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zh-CN" altLang="en-US" sz="2200" dirty="0">
                                <a:latin typeface="Cambria Math" panose="02040503050406030204" pitchFamily="18" charset="0"/>
                              </a:rPr>
                              <m:t>ln</m:t>
                            </m:r>
                          </m:fName>
                          <m:e>
                            <m:d>
                              <m:dPr>
                                <m:ctrlPr>
                                  <a:rPr lang="zh-CN" altLang="en-US" sz="2200" i="1" dirty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type m:val="lin"/>
                                    <m:ctrlPr>
                                      <a:rPr lang="zh-CN" altLang="en-US" sz="2200" i="1" dirty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altLang="zh-CN" sz="2200" dirty="0">
                                        <a:latin typeface="Cambria Math" panose="02040503050406030204" pitchFamily="18" charset="0"/>
                                      </a:rPr>
                                      <m:t>𝐾</m:t>
                                    </m:r>
                                  </m:num>
                                  <m:den>
                                    <m:r>
                                      <a:rPr lang="en-US" altLang="zh-CN" sz="2200" dirty="0"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den>
                                </m:f>
                              </m:e>
                            </m:d>
                          </m:e>
                        </m:func>
                      </m:num>
                      <m:den>
                        <m:r>
                          <m:rPr>
                            <m:sty m:val="p"/>
                          </m:rPr>
                          <a:rPr lang="en-US" altLang="zh-CN" sz="2200" b="0" i="0" dirty="0" smtClean="0">
                            <a:latin typeface="Cambria Math" panose="02040503050406030204" pitchFamily="18" charset="0"/>
                          </a:rPr>
                          <m:t>d</m:t>
                        </m:r>
                        <m:func>
                          <m:funcPr>
                            <m:ctrlPr>
                              <a:rPr lang="zh-CN" altLang="en-US" sz="2200" i="1" dirty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zh-CN" altLang="en-US" sz="2200" dirty="0">
                                <a:latin typeface="Cambria Math" panose="02040503050406030204" pitchFamily="18" charset="0"/>
                              </a:rPr>
                              <m:t>ln</m:t>
                            </m:r>
                          </m:fName>
                          <m:e>
                            <m:d>
                              <m:dPr>
                                <m:ctrlPr>
                                  <a:rPr lang="zh-CN" altLang="en-US" sz="2200" i="1" dirty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type m:val="lin"/>
                                    <m:ctrlPr>
                                      <a:rPr lang="zh-CN" altLang="en-US" sz="2200" i="1" dirty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zh-CN" altLang="en-US" sz="2200" i="1" dirty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zh-CN" altLang="en-US" sz="2200" dirty="0">
                                            <a:latin typeface="Cambria Math" panose="02040503050406030204" pitchFamily="18" charset="0"/>
                                          </a:rPr>
                                          <m:t>𝑓</m:t>
                                        </m:r>
                                      </m:e>
                                      <m:sub>
                                        <m:r>
                                          <a:rPr lang="en-US" altLang="zh-CN" sz="2200" dirty="0">
                                            <a:latin typeface="Cambria Math" panose="02040503050406030204" pitchFamily="18" charset="0"/>
                                          </a:rPr>
                                          <m:t>𝐿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zh-CN" altLang="en-US" sz="2200" i="1" dirty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zh-CN" altLang="en-US" sz="2200" dirty="0">
                                            <a:latin typeface="Cambria Math" panose="02040503050406030204" pitchFamily="18" charset="0"/>
                                          </a:rPr>
                                          <m:t>𝑓</m:t>
                                        </m:r>
                                      </m:e>
                                      <m:sub>
                                        <m:r>
                                          <a:rPr lang="en-US" altLang="zh-CN" sz="2200" dirty="0">
                                            <a:latin typeface="Cambria Math" panose="02040503050406030204" pitchFamily="18" charset="0"/>
                                          </a:rPr>
                                          <m:t>𝐾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</m:d>
                          </m:e>
                        </m:func>
                      </m:den>
                    </m:f>
                  </m:oMath>
                </a14:m>
                <a:r>
                  <a:rPr lang="zh-CN" altLang="en-US" sz="2200" dirty="0">
                    <a:latin typeface="华文楷体" panose="02010600040101010101" charset="-122"/>
                    <a:ea typeface="华文楷体" panose="02010600040101010101" charset="-122"/>
                  </a:rPr>
                  <a:t>                                                   </a:t>
                </a:r>
                <a:r>
                  <a:rPr lang="en-US" altLang="zh-CN" sz="2200" dirty="0">
                    <a:latin typeface="华文楷体" panose="02010600040101010101" charset="-122"/>
                    <a:ea typeface="华文楷体" panose="02010600040101010101" charset="-122"/>
                  </a:rPr>
                  <a:t>(4.5)</a:t>
                </a:r>
              </a:p>
              <a:p>
                <a:pPr indent="457200" algn="just" defTabSz="266700">
                  <a:lnSpc>
                    <a:spcPct val="13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2200" dirty="0">
                    <a:latin typeface="华文楷体" panose="02010600040101010101" charset="-122"/>
                    <a:ea typeface="华文楷体" panose="02010600040101010101" charset="-122"/>
                  </a:rPr>
                  <a:t>在规模报酬不变时，利用“要素价格等于其边际产出”的生产者最优决策均衡条件，替代弹性还经常写作：</a:t>
                </a:r>
              </a:p>
              <a:p>
                <a:pPr indent="457200" algn="ctr" defTabSz="266700">
                  <a:lnSpc>
                    <a:spcPct val="130000"/>
                  </a:lnSpc>
                  <a:spcBef>
                    <a:spcPct val="0"/>
                  </a:spcBef>
                  <a:spcAft>
                    <a:spcPct val="0"/>
                  </a:spcAft>
                </a:pPr>
                <a14:m>
                  <m:oMath xmlns:m="http://schemas.openxmlformats.org/officeDocument/2006/math">
                    <m:r>
                      <a:rPr lang="zh-CN" altLang="en-US" sz="2200">
                        <a:latin typeface="Cambria Math" panose="02040503050406030204" pitchFamily="18" charset="0"/>
                      </a:rPr>
                      <m:t>𝜎</m:t>
                    </m:r>
                    <m:r>
                      <a:rPr lang="zh-CN" altLang="en-US" sz="220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zh-CN" altLang="en-US" sz="2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2200" b="0" i="0" smtClean="0">
                            <a:latin typeface="Cambria Math" panose="02040503050406030204" pitchFamily="18" charset="0"/>
                          </a:rPr>
                          <m:t>d</m:t>
                        </m:r>
                        <m:func>
                          <m:funcPr>
                            <m:ctrlPr>
                              <a:rPr lang="zh-CN" altLang="en-US" sz="2200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zh-CN" altLang="en-US" sz="2200">
                                <a:latin typeface="Cambria Math" panose="02040503050406030204" pitchFamily="18" charset="0"/>
                              </a:rPr>
                              <m:t>ln</m:t>
                            </m:r>
                          </m:fName>
                          <m:e>
                            <m:d>
                              <m:dPr>
                                <m:ctrlPr>
                                  <a:rPr lang="zh-CN" altLang="en-US" sz="22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type m:val="lin"/>
                                    <m:ctrlPr>
                                      <a:rPr lang="zh-CN" altLang="en-US" sz="22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zh-CN" altLang="en-US" sz="2200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num>
                                  <m:den>
                                    <m:r>
                                      <a:rPr lang="zh-CN" altLang="en-US" sz="2200"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den>
                                </m:f>
                              </m:e>
                            </m:d>
                          </m:e>
                        </m:func>
                      </m:num>
                      <m:den>
                        <m:r>
                          <m:rPr>
                            <m:sty m:val="p"/>
                          </m:rPr>
                          <a:rPr lang="en-US" altLang="zh-CN" sz="2200" b="0" i="0" smtClean="0">
                            <a:latin typeface="Cambria Math" panose="02040503050406030204" pitchFamily="18" charset="0"/>
                          </a:rPr>
                          <m:t>d</m:t>
                        </m:r>
                        <m:func>
                          <m:funcPr>
                            <m:ctrlPr>
                              <a:rPr lang="zh-CN" altLang="en-US" sz="2200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zh-CN" altLang="en-US" sz="2200">
                                <a:latin typeface="Cambria Math" panose="02040503050406030204" pitchFamily="18" charset="0"/>
                              </a:rPr>
                              <m:t>ln</m:t>
                            </m:r>
                          </m:fName>
                          <m:e>
                            <m:d>
                              <m:dPr>
                                <m:ctrlPr>
                                  <a:rPr lang="zh-CN" altLang="en-US" sz="22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type m:val="lin"/>
                                    <m:ctrlPr>
                                      <a:rPr lang="zh-CN" altLang="en-US" sz="22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zh-CN" altLang="en-US" sz="22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zh-CN" altLang="en-US" sz="2200">
                                            <a:latin typeface="Cambria Math" panose="02040503050406030204" pitchFamily="18" charset="0"/>
                                          </a:rPr>
                                          <m:t>𝑓</m:t>
                                        </m:r>
                                      </m:e>
                                      <m:sub>
                                        <m:r>
                                          <a:rPr lang="zh-CN" altLang="en-US" sz="2200">
                                            <a:latin typeface="Cambria Math" panose="02040503050406030204" pitchFamily="18" charset="0"/>
                                          </a:rPr>
                                          <m:t>𝐿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zh-CN" altLang="en-US" sz="22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zh-CN" altLang="en-US" sz="2200">
                                            <a:latin typeface="Cambria Math" panose="02040503050406030204" pitchFamily="18" charset="0"/>
                                          </a:rPr>
                                          <m:t>𝑓</m:t>
                                        </m:r>
                                      </m:e>
                                      <m:sub>
                                        <m:r>
                                          <a:rPr lang="zh-CN" altLang="en-US" sz="2200">
                                            <a:latin typeface="Cambria Math" panose="02040503050406030204" pitchFamily="18" charset="0"/>
                                          </a:rPr>
                                          <m:t>𝑘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</m:d>
                          </m:e>
                        </m:func>
                      </m:den>
                    </m:f>
                    <m:r>
                      <a:rPr lang="zh-CN" altLang="en-US" sz="220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zh-CN" altLang="en-US" sz="2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2200" b="0" i="0" smtClean="0">
                            <a:latin typeface="Cambria Math" panose="02040503050406030204" pitchFamily="18" charset="0"/>
                          </a:rPr>
                          <m:t>d</m:t>
                        </m:r>
                        <m:func>
                          <m:funcPr>
                            <m:ctrlPr>
                              <a:rPr lang="zh-CN" altLang="en-US" sz="2200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zh-CN" altLang="en-US" sz="2200">
                                <a:latin typeface="Cambria Math" panose="02040503050406030204" pitchFamily="18" charset="0"/>
                              </a:rPr>
                              <m:t>ln</m:t>
                            </m:r>
                          </m:fName>
                          <m:e>
                            <m:d>
                              <m:dPr>
                                <m:ctrlPr>
                                  <a:rPr lang="zh-CN" altLang="en-US" sz="22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type m:val="lin"/>
                                    <m:ctrlPr>
                                      <a:rPr lang="zh-CN" altLang="en-US" sz="22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zh-CN" altLang="en-US" sz="2200">
                                        <a:latin typeface="Cambria Math" panose="02040503050406030204" pitchFamily="18" charset="0"/>
                                      </a:rPr>
                                      <m:t>𝐾</m:t>
                                    </m:r>
                                  </m:num>
                                  <m:den>
                                    <m:r>
                                      <a:rPr lang="zh-CN" altLang="en-US" sz="2200"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den>
                                </m:f>
                              </m:e>
                            </m:d>
                          </m:e>
                        </m:func>
                      </m:num>
                      <m:den>
                        <m:r>
                          <m:rPr>
                            <m:sty m:val="p"/>
                          </m:rPr>
                          <a:rPr lang="en-US" altLang="zh-CN" sz="2200" b="0" i="0" smtClean="0">
                            <a:latin typeface="Cambria Math" panose="02040503050406030204" pitchFamily="18" charset="0"/>
                          </a:rPr>
                          <m:t>d</m:t>
                        </m:r>
                        <m:func>
                          <m:funcPr>
                            <m:ctrlPr>
                              <a:rPr lang="zh-CN" altLang="en-US" sz="2200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zh-CN" altLang="en-US" sz="2200">
                                <a:latin typeface="Cambria Math" panose="02040503050406030204" pitchFamily="18" charset="0"/>
                              </a:rPr>
                              <m:t>ln</m:t>
                            </m:r>
                          </m:fName>
                          <m:e>
                            <m:d>
                              <m:dPr>
                                <m:ctrlPr>
                                  <a:rPr lang="zh-CN" altLang="en-US" sz="22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type m:val="lin"/>
                                    <m:ctrlPr>
                                      <a:rPr lang="zh-CN" altLang="en-US" sz="22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zh-CN" altLang="en-US" sz="2200"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num>
                                  <m:den>
                                    <m:r>
                                      <a:rPr lang="zh-CN" altLang="en-US" sz="2200"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</m:den>
                                </m:f>
                              </m:e>
                            </m:d>
                          </m:e>
                        </m:func>
                      </m:den>
                    </m:f>
                  </m:oMath>
                </a14:m>
                <a:r>
                  <a:rPr lang="zh-CN" altLang="en-US" sz="2200" dirty="0">
                    <a:latin typeface="华文楷体" panose="02010600040101010101" charset="-122"/>
                    <a:ea typeface="华文楷体" panose="02010600040101010101" charset="-122"/>
                  </a:rPr>
                  <a:t>                                                       </a:t>
                </a:r>
                <a:r>
                  <a:rPr lang="en-US" altLang="zh-CN" sz="2200" dirty="0">
                    <a:latin typeface="华文楷体" panose="02010600040101010101" charset="-122"/>
                    <a:ea typeface="华文楷体" panose="02010600040101010101" charset="-122"/>
                  </a:rPr>
                  <a:t>(4.6)</a:t>
                </a:r>
              </a:p>
              <a:p>
                <a:pPr indent="457200" algn="just" defTabSz="266700">
                  <a:lnSpc>
                    <a:spcPct val="13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2200" dirty="0">
                    <a:latin typeface="华文楷体" panose="02010600040101010101" charset="-122"/>
                    <a:ea typeface="华文楷体" panose="02010600040101010101" charset="-122"/>
                  </a:rPr>
                  <a:t>即替代弹性反映要素比价</a:t>
                </a:r>
                <a:r>
                  <a:rPr lang="en-US" altLang="zh-CN" sz="2200" dirty="0">
                    <a:latin typeface="华文楷体" panose="02010600040101010101" charset="-122"/>
                    <a:ea typeface="华文楷体" panose="02010600040101010101" charset="-122"/>
                  </a:rPr>
                  <a:t>(w/r)</a:t>
                </a:r>
                <a:r>
                  <a:rPr lang="zh-CN" altLang="en-US" sz="2200" dirty="0">
                    <a:latin typeface="华文楷体" panose="02010600040101010101" charset="-122"/>
                    <a:ea typeface="华文楷体" panose="02010600040101010101" charset="-122"/>
                  </a:rPr>
                  <a:t>变化率对要素比率</a:t>
                </a:r>
                <a:r>
                  <a:rPr lang="en-US" altLang="zh-CN" sz="2200" dirty="0">
                    <a:latin typeface="华文楷体" panose="02010600040101010101" charset="-122"/>
                    <a:ea typeface="华文楷体" panose="02010600040101010101" charset="-122"/>
                  </a:rPr>
                  <a:t>(K/L)</a:t>
                </a:r>
                <a:r>
                  <a:rPr lang="zh-CN" altLang="en-US" sz="2200" dirty="0">
                    <a:latin typeface="华文楷体" panose="02010600040101010101" charset="-122"/>
                    <a:ea typeface="华文楷体" panose="02010600040101010101" charset="-122"/>
                  </a:rPr>
                  <a:t>变化率的影响。</a:t>
                </a:r>
              </a:p>
              <a:p>
                <a:pPr indent="304800" algn="just" defTabSz="266700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dirty="0"/>
              </a:p>
              <a:p>
                <a:pPr marL="0" indent="304800" algn="just" defTabSz="266700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 b="1" dirty="0"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endParaRPr>
              </a:p>
            </p:txBody>
          </p:sp>
        </mc:Choice>
        <mc:Fallback xmlns="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0AEDC621-9655-D3A2-BB79-2038B13269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7400" y="780097"/>
                <a:ext cx="11404600" cy="5838912"/>
              </a:xfrm>
              <a:prstGeom prst="rect">
                <a:avLst/>
              </a:prstGeom>
              <a:blipFill>
                <a:blip r:embed="rId2"/>
                <a:stretch>
                  <a:fillRect l="-695" r="-69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灯片编号占位符 6">
            <a:extLst>
              <a:ext uri="{FF2B5EF4-FFF2-40B4-BE49-F238E27FC236}">
                <a16:creationId xmlns:a16="http://schemas.microsoft.com/office/drawing/2014/main" id="{9C2F5CD9-8F06-3A53-A03B-832BA3368F60}"/>
              </a:ext>
            </a:extLst>
          </p:cNvPr>
          <p:cNvSpPr txBox="1"/>
          <p:nvPr/>
        </p:nvSpPr>
        <p:spPr>
          <a:xfrm>
            <a:off x="10888524" y="6619009"/>
            <a:ext cx="932884" cy="3117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A0DB2DC-4C9A-4742-B13C-FB6460FD3503}" type="slidenum">
              <a:rPr lang="zh-CN" altLang="en-US" sz="2000" smtClean="0">
                <a:solidFill>
                  <a:schemeClr val="tx1"/>
                </a:solidFill>
              </a:rPr>
              <a:t>16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7" name="Rectangle 4" descr="浅色上对角线">
            <a:extLst>
              <a:ext uri="{FF2B5EF4-FFF2-40B4-BE49-F238E27FC236}">
                <a16:creationId xmlns:a16="http://schemas.microsoft.com/office/drawing/2014/main" id="{5BA3CFA8-6AF5-42DE-1D29-80823B52A4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591" y="107576"/>
            <a:ext cx="5234409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一、要素替代弹性概述</a:t>
            </a:r>
          </a:p>
        </p:txBody>
      </p:sp>
    </p:spTree>
    <p:extLst>
      <p:ext uri="{BB962C8B-B14F-4D97-AF65-F5344CB8AC3E}">
        <p14:creationId xmlns:p14="http://schemas.microsoft.com/office/powerpoint/2010/main" val="3142860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1AE8EB-5096-1BCD-A31D-3B5E44E27C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5">
            <a:extLst>
              <a:ext uri="{FF2B5EF4-FFF2-40B4-BE49-F238E27FC236}">
                <a16:creationId xmlns:a16="http://schemas.microsoft.com/office/drawing/2014/main" id="{FB235F70-163C-49D8-E759-522762EEB6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2096" y="1456690"/>
            <a:ext cx="10142220" cy="478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816CBBF4-B07C-6FD3-F983-9358488F2D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7511" y="4452620"/>
            <a:ext cx="10142220" cy="179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kumimoji="1"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293A1AD-1AFA-2AA6-ED78-1BB221FDA013}"/>
              </a:ext>
            </a:extLst>
          </p:cNvPr>
          <p:cNvSpPr txBox="1"/>
          <p:nvPr/>
        </p:nvSpPr>
        <p:spPr>
          <a:xfrm>
            <a:off x="812270" y="845820"/>
            <a:ext cx="11009138" cy="5812155"/>
          </a:xfrm>
          <a:prstGeom prst="rect">
            <a:avLst/>
          </a:prstGeom>
          <a:ln>
            <a:noFill/>
          </a:ln>
        </p:spPr>
        <p:txBody>
          <a:bodyPr wrap="square">
            <a:noAutofit/>
          </a:bodyPr>
          <a:lstStyle/>
          <a:p>
            <a:pPr indent="304800" algn="just" defTabSz="266700" fontAlgn="auto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accent2"/>
                </a:solidFill>
                <a:latin typeface="华文楷体" panose="02010600040101010101" charset="-122"/>
                <a:ea typeface="华文楷体" panose="02010600040101010101" charset="-122"/>
              </a:rPr>
              <a:t>（二）</a:t>
            </a:r>
            <a:r>
              <a:rPr lang="zh-CN" altLang="en-US" sz="2800" b="1" dirty="0">
                <a:solidFill>
                  <a:schemeClr val="accent2"/>
                </a:solidFill>
                <a:latin typeface="华文楷体" panose="02010600040101010101" charset="-122"/>
                <a:ea typeface="华文楷体" panose="02010600040101010101" charset="-122"/>
                <a:sym typeface="+mn-ea"/>
              </a:rPr>
              <a:t>实证估计</a:t>
            </a:r>
            <a:endParaRPr lang="en-US" altLang="zh-CN" sz="2800" b="1" dirty="0">
              <a:solidFill>
                <a:schemeClr val="accent2"/>
              </a:solidFill>
              <a:latin typeface="华文楷体" panose="02010600040101010101" charset="-122"/>
              <a:ea typeface="华文楷体" panose="02010600040101010101" charset="-122"/>
              <a:sym typeface="+mn-ea"/>
            </a:endParaRPr>
          </a:p>
          <a:p>
            <a:pPr indent="457200" algn="just" defTabSz="26670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500" b="1" dirty="0">
                <a:solidFill>
                  <a:schemeClr val="accent1"/>
                </a:solidFill>
                <a:latin typeface="华文楷体" panose="02010600040101010101" charset="-122"/>
                <a:ea typeface="华文楷体" panose="02010600040101010101" charset="-122"/>
              </a:rPr>
              <a:t>1</a:t>
            </a:r>
            <a:r>
              <a:rPr lang="zh-CN" altLang="en-US" sz="2500" b="1" dirty="0">
                <a:solidFill>
                  <a:schemeClr val="accent1"/>
                </a:solidFill>
                <a:latin typeface="华文楷体" panose="02010600040101010101" charset="-122"/>
                <a:ea typeface="华文楷体" panose="02010600040101010101" charset="-122"/>
              </a:rPr>
              <a:t>．估计结果</a:t>
            </a:r>
            <a:endParaRPr lang="en-US" altLang="zh-CN" sz="2500" b="1" dirty="0">
              <a:solidFill>
                <a:schemeClr val="accent1"/>
              </a:solidFill>
              <a:latin typeface="华文楷体" panose="02010600040101010101" charset="-122"/>
              <a:ea typeface="华文楷体" panose="02010600040101010101" charset="-122"/>
            </a:endParaRPr>
          </a:p>
          <a:p>
            <a:pPr indent="457200" algn="just">
              <a:lnSpc>
                <a:spcPct val="150000"/>
              </a:lnSpc>
            </a:pP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替代弹性对经济增长研究的重要性，主要体现在总量生产函数的形式选择。</a:t>
            </a:r>
            <a:endParaRPr lang="en-US" altLang="zh-CN" sz="2200" dirty="0">
              <a:latin typeface="华文楷体" panose="02010600040101010101" charset="-122"/>
              <a:ea typeface="华文楷体" panose="02010600040101010101" charset="-122"/>
            </a:endParaRPr>
          </a:p>
          <a:p>
            <a:pPr indent="457200" algn="just">
              <a:lnSpc>
                <a:spcPct val="150000"/>
              </a:lnSpc>
            </a:pP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随着理论研究深入，在经验研究中利用实际数据估计替代弹性的需要日益迫切。直至</a:t>
            </a:r>
            <a:r>
              <a:rPr lang="en-US" altLang="zh-CN" sz="2200" dirty="0">
                <a:latin typeface="华文楷体" panose="02010600040101010101" charset="-122"/>
                <a:ea typeface="华文楷体" panose="02010600040101010101" charset="-122"/>
              </a:rPr>
              <a:t>Arrow et al (1961)</a:t>
            </a: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导出不变替代弹性</a:t>
            </a:r>
            <a:r>
              <a:rPr lang="en-US" altLang="zh-CN" sz="2200" dirty="0">
                <a:latin typeface="华文楷体" panose="02010600040101010101" charset="-122"/>
                <a:ea typeface="华文楷体" panose="02010600040101010101" charset="-122"/>
              </a:rPr>
              <a:t>(CES)</a:t>
            </a: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生产函数，替代弹性估计研究才迅速兴起，并积累起大量文献。</a:t>
            </a:r>
          </a:p>
          <a:p>
            <a:pPr indent="457200" algn="just">
              <a:lnSpc>
                <a:spcPct val="150000"/>
              </a:lnSpc>
            </a:pP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阿罗等人推导出</a:t>
            </a:r>
            <a:r>
              <a:rPr lang="en-US" altLang="zh-CN" sz="2200" dirty="0">
                <a:latin typeface="华文楷体" panose="02010600040101010101" charset="-122"/>
                <a:ea typeface="华文楷体" panose="02010600040101010101" charset="-122"/>
              </a:rPr>
              <a:t>CES</a:t>
            </a: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生产函数的最初版本，并开创了替代弹性估计研究之先河。其基于利润最大化方法，估计</a:t>
            </a:r>
            <a:r>
              <a:rPr lang="en-US" altLang="zh-CN" sz="2200" dirty="0">
                <a:latin typeface="华文楷体" panose="02010600040101010101" charset="-122"/>
                <a:ea typeface="华文楷体" panose="02010600040101010101" charset="-122"/>
              </a:rPr>
              <a:t>1909-1949</a:t>
            </a: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年美国非农产业要素替代弹性为</a:t>
            </a:r>
            <a:r>
              <a:rPr lang="en-US" altLang="zh-CN" sz="2200" dirty="0">
                <a:latin typeface="华文楷体" panose="02010600040101010101" charset="-122"/>
                <a:ea typeface="华文楷体" panose="02010600040101010101" charset="-122"/>
              </a:rPr>
              <a:t>0.57</a:t>
            </a: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，明确拒绝</a:t>
            </a:r>
            <a:r>
              <a:rPr lang="en-US" altLang="zh-CN" sz="2200" dirty="0">
                <a:latin typeface="华文楷体" panose="02010600040101010101" charset="-122"/>
                <a:ea typeface="华文楷体" panose="02010600040101010101" charset="-122"/>
              </a:rPr>
              <a:t>C-D</a:t>
            </a: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生产函数。</a:t>
            </a:r>
            <a:r>
              <a:rPr lang="en-US" altLang="zh-CN" sz="2200" dirty="0">
                <a:latin typeface="华文楷体" panose="02010600040101010101" charset="-122"/>
                <a:ea typeface="华文楷体" panose="02010600040101010101" charset="-122"/>
              </a:rPr>
              <a:t>Moroney(1970)</a:t>
            </a: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放松规模报酬不变和产品市场完全竞争假设，利用成本最小化方法，得到美国制造业（</a:t>
            </a:r>
            <a:r>
              <a:rPr lang="en-US" altLang="zh-CN" sz="2200" dirty="0">
                <a:latin typeface="华文楷体" panose="02010600040101010101" charset="-122"/>
                <a:ea typeface="华文楷体" panose="02010600040101010101" charset="-122"/>
              </a:rPr>
              <a:t>18</a:t>
            </a: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个行业）替代弹性估计值在</a:t>
            </a:r>
            <a:r>
              <a:rPr lang="en-US" altLang="zh-CN" sz="2200" dirty="0">
                <a:latin typeface="华文楷体" panose="02010600040101010101" charset="-122"/>
                <a:ea typeface="华文楷体" panose="02010600040101010101" charset="-122"/>
              </a:rPr>
              <a:t>0.06-0.74</a:t>
            </a: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之间。</a:t>
            </a:r>
          </a:p>
          <a:p>
            <a:pPr indent="304800" algn="just" defTabSz="266700" fontAlgn="auto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2800" b="1" dirty="0">
              <a:solidFill>
                <a:schemeClr val="accent2"/>
              </a:solidFill>
              <a:latin typeface="华文楷体" panose="02010600040101010101" charset="-122"/>
              <a:ea typeface="华文楷体" panose="02010600040101010101" charset="-122"/>
            </a:endParaRPr>
          </a:p>
          <a:p>
            <a:pPr marL="0" indent="304800" algn="just" defTabSz="26670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20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2F9585BD-7E60-31A8-D856-A2195604805A}"/>
              </a:ext>
            </a:extLst>
          </p:cNvPr>
          <p:cNvSpPr/>
          <p:nvPr/>
        </p:nvSpPr>
        <p:spPr>
          <a:xfrm>
            <a:off x="-83121" y="714490"/>
            <a:ext cx="516245" cy="47125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宏观经济统计分析与写作</a:t>
            </a:r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2A1497E8-7A70-B257-3BC6-4B6670F5D8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88524" y="6619009"/>
            <a:ext cx="932884" cy="311727"/>
          </a:xfrm>
        </p:spPr>
        <p:txBody>
          <a:bodyPr/>
          <a:lstStyle/>
          <a:p>
            <a:fld id="{9A0DB2DC-4C9A-4742-B13C-FB6460FD3503}" type="slidenum">
              <a:rPr lang="zh-CN" altLang="en-US" sz="2000">
                <a:solidFill>
                  <a:schemeClr val="tx1"/>
                </a:solidFill>
              </a:rPr>
              <a:t>17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9" name="Rectangle 4" descr="浅色上对角线">
            <a:extLst>
              <a:ext uri="{FF2B5EF4-FFF2-40B4-BE49-F238E27FC236}">
                <a16:creationId xmlns:a16="http://schemas.microsoft.com/office/drawing/2014/main" id="{BB91258E-8456-D106-AE1A-075703ACDD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591" y="107576"/>
            <a:ext cx="5234409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一、要素替代弹性概述</a:t>
            </a:r>
          </a:p>
        </p:txBody>
      </p:sp>
    </p:spTree>
    <p:extLst>
      <p:ext uri="{BB962C8B-B14F-4D97-AF65-F5344CB8AC3E}">
        <p14:creationId xmlns:p14="http://schemas.microsoft.com/office/powerpoint/2010/main" val="15890276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E00C1D-085B-BCA6-8D6A-EF544809F5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5">
            <a:extLst>
              <a:ext uri="{FF2B5EF4-FFF2-40B4-BE49-F238E27FC236}">
                <a16:creationId xmlns:a16="http://schemas.microsoft.com/office/drawing/2014/main" id="{ACC32F07-A3D7-3365-A015-B5FD71D1B3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2096" y="1456690"/>
            <a:ext cx="10142220" cy="478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2DDD38DF-99A0-B590-5587-996DCC1110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7511" y="4452620"/>
            <a:ext cx="10142220" cy="179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kumimoji="1"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9C7601A6-1A0A-FA7D-7755-DC164379AA06}"/>
              </a:ext>
            </a:extLst>
          </p:cNvPr>
          <p:cNvSpPr txBox="1"/>
          <p:nvPr/>
        </p:nvSpPr>
        <p:spPr>
          <a:xfrm>
            <a:off x="812269" y="938269"/>
            <a:ext cx="10852785" cy="5812155"/>
          </a:xfrm>
          <a:prstGeom prst="rect">
            <a:avLst/>
          </a:prstGeom>
          <a:ln>
            <a:noFill/>
          </a:ln>
        </p:spPr>
        <p:txBody>
          <a:bodyPr wrap="square">
            <a:noAutofit/>
          </a:bodyPr>
          <a:lstStyle/>
          <a:p>
            <a:pPr indent="457200" algn="just">
              <a:lnSpc>
                <a:spcPct val="150000"/>
              </a:lnSpc>
            </a:pP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估计替代弹性时，技术进步类型选择是一个无法回避的重要问题。</a:t>
            </a:r>
            <a:endParaRPr lang="en-US" altLang="zh-CN" sz="2200" dirty="0">
              <a:latin typeface="华文楷体" panose="02010600040101010101" charset="-122"/>
              <a:ea typeface="华文楷体" panose="02010600040101010101" charset="-122"/>
            </a:endParaRPr>
          </a:p>
          <a:p>
            <a:pPr indent="457200" algn="just">
              <a:lnSpc>
                <a:spcPct val="150000"/>
              </a:lnSpc>
            </a:pP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研究者通常对技术进步做某种假定，最常用者为希克斯中性</a:t>
            </a:r>
            <a:r>
              <a:rPr lang="en-US" altLang="zh-CN" sz="2200" dirty="0">
                <a:latin typeface="华文楷体" panose="02010600040101010101" charset="-122"/>
                <a:ea typeface="华文楷体" panose="02010600040101010101" charset="-122"/>
              </a:rPr>
              <a:t>(Hicks-Neutrality)</a:t>
            </a: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。引入有偏技术后，</a:t>
            </a:r>
            <a:r>
              <a:rPr lang="en-US" altLang="zh-CN" sz="2200" dirty="0" err="1">
                <a:latin typeface="华文楷体" panose="02010600040101010101" charset="-122"/>
                <a:ea typeface="华文楷体" panose="02010600040101010101" charset="-122"/>
              </a:rPr>
              <a:t>Antràs</a:t>
            </a:r>
            <a:r>
              <a:rPr lang="en-US" altLang="zh-CN" sz="2200" dirty="0">
                <a:latin typeface="华文楷体" panose="02010600040101010101" charset="-122"/>
                <a:ea typeface="华文楷体" panose="02010600040101010101" charset="-122"/>
              </a:rPr>
              <a:t> (2004)</a:t>
            </a: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估计</a:t>
            </a:r>
            <a:r>
              <a:rPr lang="en-US" altLang="zh-CN" sz="2200" dirty="0">
                <a:latin typeface="华文楷体" panose="02010600040101010101" charset="-122"/>
                <a:ea typeface="华文楷体" panose="02010600040101010101" charset="-122"/>
              </a:rPr>
              <a:t>1948-1998</a:t>
            </a: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年美国替代弹性（</a:t>
            </a:r>
            <a:r>
              <a:rPr lang="en-US" altLang="zh-CN" sz="2200" dirty="0">
                <a:latin typeface="华文楷体" panose="02010600040101010101" charset="-122"/>
                <a:ea typeface="华文楷体" panose="02010600040101010101" charset="-122"/>
              </a:rPr>
              <a:t>0.8</a:t>
            </a: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）显著低于希克斯中性下的估计结果</a:t>
            </a:r>
            <a:r>
              <a:rPr lang="en-US" altLang="zh-CN" sz="2200" dirty="0">
                <a:latin typeface="华文楷体" panose="02010600040101010101" charset="-122"/>
                <a:ea typeface="华文楷体" panose="02010600040101010101" charset="-122"/>
              </a:rPr>
              <a:t>(0.94-1.02)</a:t>
            </a: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。有鉴于此，更多研究转而以一般要素增强型</a:t>
            </a:r>
            <a:r>
              <a:rPr lang="en-US" altLang="zh-CN" sz="2200" dirty="0">
                <a:latin typeface="华文楷体" panose="02010600040101010101" charset="-122"/>
                <a:ea typeface="华文楷体" panose="02010600040101010101" charset="-122"/>
              </a:rPr>
              <a:t>CES</a:t>
            </a: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生产函数估计替代弹性，此类方法下替代弹性估计值往往显著小于</a:t>
            </a:r>
            <a:r>
              <a:rPr lang="en-US" altLang="zh-CN" sz="2200" dirty="0">
                <a:latin typeface="华文楷体" panose="02010600040101010101" charset="-122"/>
                <a:ea typeface="华文楷体" panose="02010600040101010101" charset="-122"/>
              </a:rPr>
              <a:t>1</a:t>
            </a: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，且（净）劳动增强型技术进步占据主导。</a:t>
            </a:r>
            <a:endParaRPr lang="en-US" altLang="zh-CN" sz="2200" dirty="0">
              <a:latin typeface="华文楷体" panose="02010600040101010101" charset="-122"/>
              <a:ea typeface="华文楷体" panose="02010600040101010101" charset="-122"/>
            </a:endParaRPr>
          </a:p>
          <a:p>
            <a:pPr indent="457200" algn="just">
              <a:lnSpc>
                <a:spcPct val="150000"/>
              </a:lnSpc>
            </a:pP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也有一些研究在行业层面（</a:t>
            </a:r>
            <a:r>
              <a:rPr lang="en-US" altLang="zh-CN" sz="2200" dirty="0">
                <a:latin typeface="华文楷体" panose="02010600040101010101" charset="-122"/>
                <a:ea typeface="华文楷体" panose="02010600040101010101" charset="-122"/>
              </a:rPr>
              <a:t>Young</a:t>
            </a: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，</a:t>
            </a:r>
            <a:r>
              <a:rPr lang="en-US" altLang="zh-CN" sz="2200" dirty="0">
                <a:latin typeface="华文楷体" panose="02010600040101010101" charset="-122"/>
                <a:ea typeface="华文楷体" panose="02010600040101010101" charset="-122"/>
              </a:rPr>
              <a:t>2010</a:t>
            </a: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）和企业层面（</a:t>
            </a:r>
            <a:r>
              <a:rPr lang="en-US" altLang="zh-CN" sz="2200" dirty="0" err="1">
                <a:latin typeface="华文楷体" panose="02010600040101010101" charset="-122"/>
                <a:ea typeface="华文楷体" panose="02010600040101010101" charset="-122"/>
              </a:rPr>
              <a:t>Chirinko</a:t>
            </a: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，</a:t>
            </a:r>
            <a:r>
              <a:rPr lang="en-US" altLang="zh-CN" sz="2200" dirty="0">
                <a:latin typeface="华文楷体" panose="02010600040101010101" charset="-122"/>
                <a:ea typeface="华文楷体" panose="02010600040101010101" charset="-122"/>
              </a:rPr>
              <a:t>2008</a:t>
            </a: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；</a:t>
            </a:r>
            <a:r>
              <a:rPr lang="en-US" altLang="zh-CN" sz="2200" dirty="0">
                <a:latin typeface="华文楷体" panose="02010600040101010101" charset="-122"/>
                <a:ea typeface="华文楷体" panose="02010600040101010101" charset="-122"/>
              </a:rPr>
              <a:t>Raval</a:t>
            </a: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，</a:t>
            </a:r>
            <a:r>
              <a:rPr lang="en-US" altLang="zh-CN" sz="2200" dirty="0">
                <a:latin typeface="华文楷体" panose="02010600040101010101" charset="-122"/>
                <a:ea typeface="华文楷体" panose="02010600040101010101" charset="-122"/>
              </a:rPr>
              <a:t>2011</a:t>
            </a: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）估计替代弹性，替代弹性也明显小于</a:t>
            </a:r>
            <a:r>
              <a:rPr lang="en-US" altLang="zh-CN" sz="2200" dirty="0">
                <a:latin typeface="华文楷体" panose="02010600040101010101" charset="-122"/>
                <a:ea typeface="华文楷体" panose="02010600040101010101" charset="-122"/>
              </a:rPr>
              <a:t>1</a:t>
            </a: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，明确拒绝</a:t>
            </a:r>
            <a:r>
              <a:rPr lang="en-US" altLang="zh-CN" sz="2200" dirty="0">
                <a:latin typeface="华文楷体" panose="02010600040101010101" charset="-122"/>
                <a:ea typeface="华文楷体" panose="02010600040101010101" charset="-122"/>
              </a:rPr>
              <a:t>C-D</a:t>
            </a: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生产函数。</a:t>
            </a:r>
          </a:p>
          <a:p>
            <a:pPr indent="457200" algn="just">
              <a:lnSpc>
                <a:spcPct val="150000"/>
              </a:lnSpc>
            </a:pP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国内对要素替代弹性的研究相对较少（戴天仕和徐现祥，</a:t>
            </a:r>
            <a:r>
              <a:rPr lang="en-US" altLang="zh-CN" sz="2200" dirty="0">
                <a:latin typeface="华文楷体" panose="02010600040101010101" charset="-122"/>
                <a:ea typeface="华文楷体" panose="02010600040101010101" charset="-122"/>
              </a:rPr>
              <a:t>2010</a:t>
            </a: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；陈晓玲和连玉君，</a:t>
            </a:r>
            <a:r>
              <a:rPr lang="en-US" altLang="zh-CN" sz="2200" dirty="0">
                <a:latin typeface="华文楷体" panose="02010600040101010101" charset="-122"/>
                <a:ea typeface="华文楷体" panose="02010600040101010101" charset="-122"/>
              </a:rPr>
              <a:t>2012</a:t>
            </a: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；郝枫和盛卫燕，</a:t>
            </a:r>
            <a:r>
              <a:rPr lang="en-US" altLang="zh-CN" sz="2200" dirty="0">
                <a:latin typeface="华文楷体" panose="02010600040101010101" charset="-122"/>
                <a:ea typeface="华文楷体" panose="02010600040101010101" charset="-122"/>
              </a:rPr>
              <a:t>2014</a:t>
            </a: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），估计结果均支持要素替代弹性小于</a:t>
            </a:r>
            <a:r>
              <a:rPr lang="en-US" altLang="zh-CN" sz="2200" dirty="0">
                <a:latin typeface="华文楷体" panose="02010600040101010101" charset="-122"/>
                <a:ea typeface="华文楷体" panose="02010600040101010101" charset="-122"/>
              </a:rPr>
              <a:t>1</a:t>
            </a: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。</a:t>
            </a:r>
          </a:p>
          <a:p>
            <a:pPr indent="304800" algn="just" defTabSz="26670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2200" dirty="0">
              <a:latin typeface="华文楷体" panose="02010600040101010101" charset="-122"/>
              <a:ea typeface="华文楷体" panose="02010600040101010101" charset="-122"/>
            </a:endParaRPr>
          </a:p>
          <a:p>
            <a:pPr indent="304800" algn="just" defTabSz="266700" fontAlgn="auto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2800" b="1" dirty="0">
              <a:solidFill>
                <a:schemeClr val="accent2"/>
              </a:solidFill>
              <a:latin typeface="华文楷体" panose="02010600040101010101" charset="-122"/>
              <a:ea typeface="华文楷体" panose="02010600040101010101" charset="-122"/>
            </a:endParaRPr>
          </a:p>
          <a:p>
            <a:pPr marL="0" indent="304800" algn="just" defTabSz="26670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20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5CC5E5DF-3D9B-32C3-E980-9F27637EA882}"/>
              </a:ext>
            </a:extLst>
          </p:cNvPr>
          <p:cNvSpPr/>
          <p:nvPr/>
        </p:nvSpPr>
        <p:spPr>
          <a:xfrm>
            <a:off x="-83121" y="714490"/>
            <a:ext cx="516245" cy="47125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宏观经济统计分析与写作</a:t>
            </a:r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A18A7377-AF4B-E733-2E0E-1CD87A1C6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88524" y="6619009"/>
            <a:ext cx="932884" cy="311727"/>
          </a:xfrm>
        </p:spPr>
        <p:txBody>
          <a:bodyPr/>
          <a:lstStyle/>
          <a:p>
            <a:fld id="{9A0DB2DC-4C9A-4742-B13C-FB6460FD3503}" type="slidenum">
              <a:rPr lang="zh-CN" altLang="en-US" sz="2000">
                <a:solidFill>
                  <a:schemeClr val="tx1"/>
                </a:solidFill>
              </a:rPr>
              <a:t>18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9" name="Rectangle 4" descr="浅色上对角线">
            <a:extLst>
              <a:ext uri="{FF2B5EF4-FFF2-40B4-BE49-F238E27FC236}">
                <a16:creationId xmlns:a16="http://schemas.microsoft.com/office/drawing/2014/main" id="{45D32985-EB8D-BAAD-C77E-80BB7249E8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591" y="107576"/>
            <a:ext cx="5234409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一、要素替代弹性概述</a:t>
            </a:r>
          </a:p>
        </p:txBody>
      </p:sp>
    </p:spTree>
    <p:extLst>
      <p:ext uri="{BB962C8B-B14F-4D97-AF65-F5344CB8AC3E}">
        <p14:creationId xmlns:p14="http://schemas.microsoft.com/office/powerpoint/2010/main" val="11619687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129554" y="1183341"/>
            <a:ext cx="10525655" cy="5238974"/>
          </a:xfrm>
          <a:prstGeom prst="rect">
            <a:avLst/>
          </a:prstGeom>
          <a:solidFill>
            <a:srgbClr val="CCE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10888524" y="6619009"/>
            <a:ext cx="932884" cy="311727"/>
          </a:xfrm>
        </p:spPr>
        <p:txBody>
          <a:bodyPr/>
          <a:lstStyle/>
          <a:p>
            <a:fld id="{9A0DB2DC-4C9A-4742-B13C-FB6460FD3503}" type="slidenum">
              <a:rPr lang="zh-CN" altLang="en-US" sz="2000">
                <a:solidFill>
                  <a:schemeClr val="tx1"/>
                </a:solidFill>
              </a:rPr>
              <a:t>1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2647392" y="1758611"/>
            <a:ext cx="8159236" cy="72263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第一节 经济增长概念与理论概述</a:t>
            </a:r>
          </a:p>
        </p:txBody>
      </p:sp>
      <p:sp>
        <p:nvSpPr>
          <p:cNvPr id="11" name="圆角矩形 10"/>
          <p:cNvSpPr/>
          <p:nvPr/>
        </p:nvSpPr>
        <p:spPr>
          <a:xfrm>
            <a:off x="2647392" y="3593961"/>
            <a:ext cx="8159236" cy="72263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ct val="0"/>
              </a:spcBef>
              <a:spcAft>
                <a:spcPct val="35000"/>
              </a:spcAft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第三节 经济增长动力与增长核算</a:t>
            </a:r>
          </a:p>
        </p:txBody>
      </p:sp>
      <p:sp>
        <p:nvSpPr>
          <p:cNvPr id="15" name="圆角矩形 14"/>
          <p:cNvSpPr/>
          <p:nvPr/>
        </p:nvSpPr>
        <p:spPr>
          <a:xfrm>
            <a:off x="2647392" y="4505382"/>
            <a:ext cx="8159236" cy="72263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第四节 增长质量内涵与测度方法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791" y="595281"/>
            <a:ext cx="1972024" cy="1972024"/>
          </a:xfrm>
          <a:prstGeom prst="rect">
            <a:avLst/>
          </a:prstGeom>
        </p:spPr>
      </p:pic>
      <p:sp>
        <p:nvSpPr>
          <p:cNvPr id="3" name="圆角矩形 14"/>
          <p:cNvSpPr/>
          <p:nvPr/>
        </p:nvSpPr>
        <p:spPr>
          <a:xfrm>
            <a:off x="2647392" y="2675611"/>
            <a:ext cx="8159236" cy="72263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第二节 生产函数与要素替代弹性</a:t>
            </a: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381771" y="158149"/>
            <a:ext cx="983274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本章内容</a:t>
            </a:r>
          </a:p>
        </p:txBody>
      </p:sp>
    </p:spTree>
  </p:cSld>
  <p:clrMapOvr>
    <a:masterClrMapping/>
  </p:clrMapOvr>
  <p:transition spd="slow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5"/>
          <p:cNvSpPr>
            <a:spLocks noChangeArrowheads="1"/>
          </p:cNvSpPr>
          <p:nvPr/>
        </p:nvSpPr>
        <p:spPr bwMode="auto">
          <a:xfrm>
            <a:off x="1092096" y="1456690"/>
            <a:ext cx="10142220" cy="478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1237511" y="4452620"/>
            <a:ext cx="10142220" cy="179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kumimoji="1"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12269" y="771525"/>
            <a:ext cx="10852785" cy="5812155"/>
          </a:xfrm>
          <a:prstGeom prst="rect">
            <a:avLst/>
          </a:prstGeom>
          <a:ln>
            <a:noFill/>
          </a:ln>
        </p:spPr>
        <p:txBody>
          <a:bodyPr wrap="square">
            <a:noAutofit/>
          </a:bodyPr>
          <a:lstStyle/>
          <a:p>
            <a:pPr indent="304800" algn="just" defTabSz="26670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500" b="1" dirty="0">
                <a:solidFill>
                  <a:schemeClr val="accent1"/>
                </a:solidFill>
                <a:latin typeface="华文楷体" panose="02010600040101010101" charset="-122"/>
                <a:ea typeface="华文楷体" panose="02010600040101010101" charset="-122"/>
              </a:rPr>
              <a:t>2</a:t>
            </a:r>
            <a:r>
              <a:rPr lang="zh-CN" altLang="en-US" sz="2500" b="1" dirty="0">
                <a:solidFill>
                  <a:schemeClr val="accent1"/>
                </a:solidFill>
                <a:latin typeface="华文楷体" panose="02010600040101010101" charset="-122"/>
                <a:ea typeface="华文楷体" panose="02010600040101010101" charset="-122"/>
              </a:rPr>
              <a:t>．基本判断</a:t>
            </a:r>
            <a:endParaRPr lang="en-US" altLang="zh-CN" sz="2500" b="1" dirty="0">
              <a:solidFill>
                <a:schemeClr val="accent1"/>
              </a:solidFill>
              <a:latin typeface="华文楷体" panose="02010600040101010101" charset="-122"/>
              <a:ea typeface="华文楷体" panose="02010600040101010101" charset="-122"/>
            </a:endParaRPr>
          </a:p>
          <a:p>
            <a:pPr indent="457200" algn="just" defTabSz="26670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梳理国内外实证估计文献，形成四点基本判断：</a:t>
            </a:r>
            <a:endParaRPr lang="en-US" altLang="zh-CN" sz="2200" dirty="0">
              <a:latin typeface="华文楷体" panose="02010600040101010101" charset="-122"/>
              <a:ea typeface="华文楷体" panose="02010600040101010101" charset="-122"/>
            </a:endParaRPr>
          </a:p>
          <a:p>
            <a:pPr indent="457200" algn="just" defTabSz="26670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其一、替代弹性估计高度依赖技术设定。不同技术进步假设下，替代弹性估计值存在系统性差异，技术进步类型设定是影响替代弹性估计有效性的关键问题。</a:t>
            </a:r>
            <a:endParaRPr lang="en-US" altLang="zh-CN" sz="2200" dirty="0">
              <a:latin typeface="华文楷体" panose="02010600040101010101" charset="-122"/>
              <a:ea typeface="华文楷体" panose="02010600040101010101" charset="-122"/>
            </a:endParaRPr>
          </a:p>
          <a:p>
            <a:pPr indent="457200" algn="just" defTabSz="26670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其二，替代弹性存在明显跨国差异，对我国有关问题研究不应直接套用国外研究的替代弹性取值。</a:t>
            </a:r>
            <a:endParaRPr lang="en-US" altLang="zh-CN" sz="2200" dirty="0">
              <a:latin typeface="华文楷体" panose="02010600040101010101" charset="-122"/>
              <a:ea typeface="华文楷体" panose="02010600040101010101" charset="-122"/>
            </a:endParaRPr>
          </a:p>
          <a:p>
            <a:pPr indent="457200" algn="just" defTabSz="26670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其三，替代弹性取值并非固定不变，估计我国替代弹性时必须设法揭示其时变特征。</a:t>
            </a:r>
            <a:endParaRPr lang="en-US" altLang="zh-CN" sz="2200" dirty="0">
              <a:latin typeface="华文楷体" panose="02010600040101010101" charset="-122"/>
              <a:ea typeface="华文楷体" panose="02010600040101010101" charset="-122"/>
            </a:endParaRPr>
          </a:p>
          <a:p>
            <a:pPr indent="457200" algn="just" defTabSz="26670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其四，替代弹性在宏观、中观和微观层面具有明显差异。不同层面的估计结果不宜直接比较，但可借助行业或企业层面估计结果，由微观视角揭示宏观层面的替代弹性特征。</a:t>
            </a:r>
          </a:p>
          <a:p>
            <a:pPr indent="304800" algn="just" defTabSz="26670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2800" b="1" dirty="0">
              <a:solidFill>
                <a:schemeClr val="accent1"/>
              </a:solidFill>
              <a:latin typeface="华文楷体" panose="02010600040101010101" charset="-122"/>
              <a:ea typeface="华文楷体" panose="02010600040101010101" charset="-122"/>
            </a:endParaRPr>
          </a:p>
          <a:p>
            <a:pPr indent="304800" algn="just" defTabSz="266700" fontAlgn="auto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2800" b="1" dirty="0">
              <a:solidFill>
                <a:schemeClr val="accent2"/>
              </a:solidFill>
              <a:latin typeface="华文楷体" panose="02010600040101010101" charset="-122"/>
              <a:ea typeface="华文楷体" panose="02010600040101010101" charset="-122"/>
            </a:endParaRPr>
          </a:p>
          <a:p>
            <a:pPr marL="0" indent="304800" algn="just" defTabSz="26670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20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-83121" y="714490"/>
            <a:ext cx="516245" cy="47125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宏观经济统计分析与写作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10888524" y="6619009"/>
            <a:ext cx="932884" cy="311727"/>
          </a:xfrm>
        </p:spPr>
        <p:txBody>
          <a:bodyPr/>
          <a:lstStyle/>
          <a:p>
            <a:fld id="{9A0DB2DC-4C9A-4742-B13C-FB6460FD3503}" type="slidenum">
              <a:rPr lang="zh-CN" altLang="en-US" sz="2000">
                <a:solidFill>
                  <a:schemeClr val="tx1"/>
                </a:solidFill>
              </a:rPr>
              <a:t>19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9" name="Rectangle 4" descr="浅色上对角线"/>
          <p:cNvSpPr>
            <a:spLocks noChangeArrowheads="1"/>
          </p:cNvSpPr>
          <p:nvPr/>
        </p:nvSpPr>
        <p:spPr bwMode="auto">
          <a:xfrm>
            <a:off x="861591" y="107576"/>
            <a:ext cx="5234409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一、要素替代弹性概述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6CACFB-E8E3-5BA7-4278-0C0EC16B9B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5">
            <a:extLst>
              <a:ext uri="{FF2B5EF4-FFF2-40B4-BE49-F238E27FC236}">
                <a16:creationId xmlns:a16="http://schemas.microsoft.com/office/drawing/2014/main" id="{158C652E-2414-FB89-6D36-7E3364BAF1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2096" y="1456690"/>
            <a:ext cx="10142220" cy="478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5E4B4C89-D190-A6A0-601D-2FD2EFE6C5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7511" y="4452620"/>
            <a:ext cx="10142220" cy="179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kumimoji="1"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2D29A3D7-C56B-EE50-99B9-27C693FBF181}"/>
                  </a:ext>
                </a:extLst>
              </p:cNvPr>
              <p:cNvSpPr txBox="1"/>
              <p:nvPr/>
            </p:nvSpPr>
            <p:spPr>
              <a:xfrm>
                <a:off x="804051" y="938269"/>
                <a:ext cx="11009139" cy="5812155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noAutofit/>
              </a:bodyPr>
              <a:lstStyle/>
              <a:p>
                <a:pPr indent="304800" algn="just" defTabSz="266700" fontAlgn="auto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2800" b="1" dirty="0">
                    <a:solidFill>
                      <a:schemeClr val="accent2"/>
                    </a:solidFill>
                    <a:latin typeface="华文楷体" panose="02010600040101010101" charset="-122"/>
                    <a:ea typeface="华文楷体" panose="02010600040101010101" charset="-122"/>
                  </a:rPr>
                  <a:t>（一）</a:t>
                </a:r>
                <a:r>
                  <a:rPr lang="zh-CN" altLang="en-US" sz="2800" b="1" dirty="0">
                    <a:solidFill>
                      <a:schemeClr val="accent2"/>
                    </a:solidFill>
                    <a:latin typeface="华文楷体" panose="02010600040101010101" charset="-122"/>
                    <a:ea typeface="华文楷体" panose="02010600040101010101" charset="-122"/>
                    <a:sym typeface="+mn-ea"/>
                  </a:rPr>
                  <a:t>三大特例生产函数</a:t>
                </a:r>
                <a:endParaRPr lang="en-US" altLang="zh-CN" sz="2800" b="1" dirty="0">
                  <a:solidFill>
                    <a:schemeClr val="accent2"/>
                  </a:solidFill>
                  <a:latin typeface="华文楷体" panose="02010600040101010101" charset="-122"/>
                  <a:ea typeface="华文楷体" panose="02010600040101010101" charset="-122"/>
                  <a:sym typeface="+mn-ea"/>
                </a:endParaRPr>
              </a:p>
              <a:p>
                <a:pPr indent="457200" algn="just" defTabSz="266700" fontAlgn="auto">
                  <a:lnSpc>
                    <a:spcPct val="17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2300" dirty="0">
                    <a:latin typeface="华文楷体" panose="02010600040101010101" charset="-122"/>
                    <a:ea typeface="华文楷体" panose="02010600040101010101" charset="-122"/>
                  </a:rPr>
                  <a:t>替代弹性值域两端，分别对应列昂惕夫生产函数（</a:t>
                </a:r>
                <a:r>
                  <a:rPr lang="en-US" altLang="zh-CN" sz="2300" dirty="0">
                    <a:latin typeface="华文楷体" panose="02010600040101010101" charset="-122"/>
                    <a:ea typeface="华文楷体" panose="02010600040101010101" charset="-122"/>
                  </a:rPr>
                  <a:t>σ =0</a:t>
                </a:r>
                <a:r>
                  <a:rPr lang="zh-CN" altLang="en-US" sz="2300" dirty="0">
                    <a:latin typeface="华文楷体" panose="02010600040101010101" charset="-122"/>
                    <a:ea typeface="华文楷体" panose="02010600040101010101" charset="-122"/>
                  </a:rPr>
                  <a:t>）和线性生产函数（</a:t>
                </a:r>
                <a:r>
                  <a:rPr lang="en-US" altLang="zh-CN" sz="2300" dirty="0">
                    <a:latin typeface="华文楷体" panose="02010600040101010101" charset="-122"/>
                    <a:ea typeface="华文楷体" panose="02010600040101010101" charset="-122"/>
                  </a:rPr>
                  <a:t>σ =∞</a:t>
                </a:r>
                <a:r>
                  <a:rPr lang="zh-CN" altLang="en-US" sz="2300" dirty="0">
                    <a:latin typeface="华文楷体" panose="02010600040101010101" charset="-122"/>
                    <a:ea typeface="华文楷体" panose="02010600040101010101" charset="-122"/>
                  </a:rPr>
                  <a:t>）。但在高度加总的宏观经济中，这两种极端情形很难出现。</a:t>
                </a:r>
                <a:endParaRPr lang="en-US" altLang="zh-CN" sz="2300" dirty="0">
                  <a:latin typeface="华文楷体" panose="02010600040101010101" charset="-122"/>
                  <a:ea typeface="华文楷体" panose="02010600040101010101" charset="-122"/>
                </a:endParaRPr>
              </a:p>
              <a:p>
                <a:pPr indent="457200" algn="just" defTabSz="266700" fontAlgn="auto">
                  <a:lnSpc>
                    <a:spcPct val="17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2300" dirty="0">
                    <a:latin typeface="华文楷体" panose="02010600040101010101" charset="-122"/>
                    <a:ea typeface="华文楷体" panose="02010600040101010101" charset="-122"/>
                  </a:rPr>
                  <a:t>作为评判替代性强弱的标准，</a:t>
                </a:r>
                <a:r>
                  <a:rPr lang="en-US" altLang="zh-CN" sz="2300" dirty="0">
                    <a:latin typeface="华文楷体" panose="02010600040101010101" charset="-122"/>
                    <a:ea typeface="华文楷体" panose="02010600040101010101" charset="-122"/>
                  </a:rPr>
                  <a:t>σ =1</a:t>
                </a:r>
                <a:r>
                  <a:rPr lang="zh-CN" altLang="en-US" sz="2300" dirty="0">
                    <a:latin typeface="华文楷体" panose="02010600040101010101" charset="-122"/>
                    <a:ea typeface="华文楷体" panose="02010600040101010101" charset="-122"/>
                  </a:rPr>
                  <a:t>是一个重要特例，对应的生产函数由</a:t>
                </a:r>
                <a:r>
                  <a:rPr lang="en-US" altLang="zh-CN" sz="2300" dirty="0">
                    <a:latin typeface="华文楷体" panose="02010600040101010101" charset="-122"/>
                    <a:ea typeface="华文楷体" panose="02010600040101010101" charset="-122"/>
                  </a:rPr>
                  <a:t>Cobb</a:t>
                </a:r>
                <a:r>
                  <a:rPr lang="zh-CN" altLang="en-US" sz="2300" dirty="0">
                    <a:latin typeface="华文楷体" panose="02010600040101010101" charset="-122"/>
                    <a:ea typeface="华文楷体" panose="02010600040101010101" charset="-122"/>
                  </a:rPr>
                  <a:t>和</a:t>
                </a:r>
                <a:r>
                  <a:rPr lang="en-US" altLang="zh-CN" sz="2300" dirty="0">
                    <a:latin typeface="华文楷体" panose="02010600040101010101" charset="-122"/>
                    <a:ea typeface="华文楷体" panose="02010600040101010101" charset="-122"/>
                  </a:rPr>
                  <a:t>Douglas</a:t>
                </a:r>
                <a:r>
                  <a:rPr lang="zh-CN" altLang="en-US" sz="2300" dirty="0">
                    <a:latin typeface="华文楷体" panose="02010600040101010101" charset="-122"/>
                    <a:ea typeface="华文楷体" panose="02010600040101010101" charset="-122"/>
                  </a:rPr>
                  <a:t>在</a:t>
                </a:r>
                <a:r>
                  <a:rPr lang="en-US" altLang="zh-CN" sz="2300" dirty="0">
                    <a:latin typeface="华文楷体" panose="02010600040101010101" charset="-122"/>
                    <a:ea typeface="华文楷体" panose="02010600040101010101" charset="-122"/>
                  </a:rPr>
                  <a:t>1928</a:t>
                </a:r>
                <a:r>
                  <a:rPr lang="zh-CN" altLang="en-US" sz="2300" dirty="0">
                    <a:latin typeface="华文楷体" panose="02010600040101010101" charset="-122"/>
                    <a:ea typeface="华文楷体" panose="02010600040101010101" charset="-122"/>
                  </a:rPr>
                  <a:t>年提出。</a:t>
                </a:r>
                <a:r>
                  <a:rPr lang="en-US" altLang="zh-CN" sz="2300" dirty="0">
                    <a:latin typeface="华文楷体" panose="02010600040101010101" charset="-122"/>
                    <a:ea typeface="华文楷体" panose="02010600040101010101" charset="-122"/>
                  </a:rPr>
                  <a:t>C-D</a:t>
                </a:r>
                <a:r>
                  <a:rPr lang="zh-CN" altLang="en-US" sz="2300" dirty="0">
                    <a:latin typeface="华文楷体" panose="02010600040101010101" charset="-122"/>
                    <a:ea typeface="华文楷体" panose="02010600040101010101" charset="-122"/>
                  </a:rPr>
                  <a:t>生产函数基本形式为：</a:t>
                </a:r>
                <a:endParaRPr lang="en-US" altLang="zh-CN" sz="2300" dirty="0">
                  <a:latin typeface="华文楷体" panose="02010600040101010101" charset="-122"/>
                  <a:ea typeface="华文楷体" panose="02010600040101010101" charset="-122"/>
                </a:endParaRPr>
              </a:p>
              <a:p>
                <a:pPr indent="457200" algn="ctr" defTabSz="266700" fontAlgn="auto">
                  <a:lnSpc>
                    <a:spcPct val="170000"/>
                  </a:lnSpc>
                  <a:spcBef>
                    <a:spcPct val="0"/>
                  </a:spcBef>
                  <a:spcAft>
                    <a:spcPct val="0"/>
                  </a:spcAft>
                </a:pPr>
                <a14:m>
                  <m:oMath xmlns:m="http://schemas.openxmlformats.org/officeDocument/2006/math">
                    <m:r>
                      <a:rPr lang="en-US" altLang="zh-CN" sz="2300" b="0" i="1" smtClean="0">
                        <a:latin typeface="Cambria Math" panose="02040503050406030204" pitchFamily="18" charset="0"/>
                        <a:ea typeface="华文楷体" panose="02010600040101010101" charset="-122"/>
                      </a:rPr>
                      <m:t>𝑌</m:t>
                    </m:r>
                    <m:r>
                      <a:rPr lang="en-US" altLang="zh-CN" sz="2300" b="0" i="1" smtClean="0">
                        <a:latin typeface="Cambria Math" panose="02040503050406030204" pitchFamily="18" charset="0"/>
                        <a:ea typeface="华文楷体" panose="02010600040101010101" charset="-122"/>
                      </a:rPr>
                      <m:t>=</m:t>
                    </m:r>
                    <m:r>
                      <a:rPr lang="en-US" altLang="zh-CN" sz="2300" b="0" i="1" smtClean="0">
                        <a:latin typeface="Cambria Math" panose="02040503050406030204" pitchFamily="18" charset="0"/>
                        <a:ea typeface="华文楷体" panose="02010600040101010101" charset="-122"/>
                      </a:rPr>
                      <m:t>𝐴</m:t>
                    </m:r>
                    <m:sSup>
                      <m:sSupPr>
                        <m:ctrlPr>
                          <a:rPr lang="en-US" altLang="zh-CN" sz="2300" b="0" i="1" smtClean="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</m:ctrlPr>
                      </m:sSupPr>
                      <m:e>
                        <m:r>
                          <a:rPr lang="en-US" altLang="zh-CN" sz="2300" b="0" i="1" smtClean="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𝐾</m:t>
                        </m:r>
                      </m:e>
                      <m:sup>
                        <m:r>
                          <a:rPr lang="zh-CN" altLang="en-US" sz="2300" b="0" i="1" smtClean="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𝛼</m:t>
                        </m:r>
                      </m:sup>
                    </m:sSup>
                    <m:sSup>
                      <m:sSupPr>
                        <m:ctrlPr>
                          <a:rPr lang="en-US" altLang="zh-CN" sz="2300" b="0" i="1" smtClean="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</m:ctrlPr>
                      </m:sSupPr>
                      <m:e>
                        <m:r>
                          <a:rPr lang="en-US" altLang="zh-CN" sz="2300" b="0" i="1" smtClean="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𝐿</m:t>
                        </m:r>
                      </m:e>
                      <m:sup>
                        <m:r>
                          <a:rPr lang="zh-CN" altLang="en-US" sz="2300" b="0" i="1" smtClean="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𝛽</m:t>
                        </m:r>
                      </m:sup>
                    </m:sSup>
                  </m:oMath>
                </a14:m>
                <a:r>
                  <a:rPr lang="zh-CN" altLang="en-US" sz="2300" dirty="0">
                    <a:latin typeface="华文楷体" panose="02010600040101010101" charset="-122"/>
                    <a:ea typeface="华文楷体" panose="02010600040101010101" charset="-122"/>
                  </a:rPr>
                  <a:t>                                       </a:t>
                </a:r>
                <a:r>
                  <a:rPr lang="en-US" altLang="zh-CN" sz="2300" dirty="0">
                    <a:latin typeface="华文楷体" panose="02010600040101010101" charset="-122"/>
                    <a:ea typeface="华文楷体" panose="02010600040101010101" charset="-122"/>
                  </a:rPr>
                  <a:t>(4.7)</a:t>
                </a:r>
              </a:p>
              <a:p>
                <a:pPr indent="457200" algn="just" defTabSz="266700">
                  <a:lnSpc>
                    <a:spcPct val="17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2300" dirty="0">
                    <a:latin typeface="华文楷体" panose="02010600040101010101" charset="-122"/>
                    <a:ea typeface="华文楷体" panose="02010600040101010101" charset="-122"/>
                  </a:rPr>
                  <a:t>其中，</a:t>
                </a:r>
                <a:r>
                  <a:rPr lang="en-US" altLang="zh-CN" sz="2300" dirty="0">
                    <a:latin typeface="华文楷体" panose="02010600040101010101" charset="-122"/>
                    <a:ea typeface="华文楷体" panose="02010600040101010101" charset="-122"/>
                  </a:rPr>
                  <a:t>A</a:t>
                </a:r>
                <a:r>
                  <a:rPr lang="zh-CN" altLang="en-US" sz="2300" dirty="0">
                    <a:latin typeface="华文楷体" panose="02010600040101010101" charset="-122"/>
                    <a:ea typeface="华文楷体" panose="02010600040101010101" charset="-122"/>
                  </a:rPr>
                  <a:t>反映广义技术水平，</a:t>
                </a:r>
                <a:r>
                  <a:rPr lang="en-US" altLang="zh-CN" sz="2300" dirty="0">
                    <a:latin typeface="华文楷体" panose="02010600040101010101" charset="-122"/>
                    <a:ea typeface="华文楷体" panose="02010600040101010101" charset="-122"/>
                  </a:rPr>
                  <a:t>α</a:t>
                </a:r>
                <a:r>
                  <a:rPr lang="zh-CN" altLang="en-US" sz="2300" dirty="0">
                    <a:latin typeface="华文楷体" panose="02010600040101010101" charset="-122"/>
                    <a:ea typeface="华文楷体" panose="02010600040101010101" charset="-122"/>
                  </a:rPr>
                  <a:t>和</a:t>
                </a:r>
                <a:r>
                  <a:rPr lang="en-US" altLang="zh-CN" sz="2300" dirty="0">
                    <a:latin typeface="华文楷体" panose="02010600040101010101" charset="-122"/>
                    <a:ea typeface="华文楷体" panose="02010600040101010101" charset="-122"/>
                  </a:rPr>
                  <a:t>β</a:t>
                </a:r>
                <a:r>
                  <a:rPr lang="zh-CN" altLang="en-US" sz="2300" dirty="0">
                    <a:latin typeface="华文楷体" panose="02010600040101010101" charset="-122"/>
                    <a:ea typeface="华文楷体" panose="02010600040101010101" charset="-122"/>
                  </a:rPr>
                  <a:t>分别为资本与劳动的产出弹性。规模报酬不变（</a:t>
                </a:r>
                <a:r>
                  <a:rPr lang="en-US" altLang="zh-CN" sz="2300" dirty="0">
                    <a:latin typeface="华文楷体" panose="02010600040101010101" charset="-122"/>
                    <a:ea typeface="华文楷体" panose="02010600040101010101" charset="-122"/>
                  </a:rPr>
                  <a:t>α+β=1</a:t>
                </a:r>
                <a:r>
                  <a:rPr lang="zh-CN" altLang="en-US" sz="2300" dirty="0">
                    <a:latin typeface="华文楷体" panose="02010600040101010101" charset="-122"/>
                    <a:ea typeface="华文楷体" panose="02010600040101010101" charset="-122"/>
                  </a:rPr>
                  <a:t>）情形下，</a:t>
                </a:r>
                <a:r>
                  <a:rPr lang="en-US" altLang="zh-CN" sz="2300" dirty="0">
                    <a:latin typeface="华文楷体" panose="02010600040101010101" charset="-122"/>
                    <a:ea typeface="华文楷体" panose="02010600040101010101" charset="-122"/>
                  </a:rPr>
                  <a:t>α</a:t>
                </a:r>
                <a:r>
                  <a:rPr lang="zh-CN" altLang="en-US" sz="2300" dirty="0">
                    <a:latin typeface="华文楷体" panose="02010600040101010101" charset="-122"/>
                    <a:ea typeface="华文楷体" panose="02010600040101010101" charset="-122"/>
                  </a:rPr>
                  <a:t>和</a:t>
                </a:r>
                <a:r>
                  <a:rPr lang="en-US" altLang="zh-CN" sz="2300" dirty="0">
                    <a:latin typeface="华文楷体" panose="02010600040101010101" charset="-122"/>
                    <a:ea typeface="华文楷体" panose="02010600040101010101" charset="-122"/>
                  </a:rPr>
                  <a:t>β</a:t>
                </a:r>
                <a:r>
                  <a:rPr lang="zh-CN" altLang="en-US" sz="2300" dirty="0">
                    <a:latin typeface="华文楷体" panose="02010600040101010101" charset="-122"/>
                    <a:ea typeface="华文楷体" panose="02010600040101010101" charset="-122"/>
                  </a:rPr>
                  <a:t>等价于资本份额与劳动份额。</a:t>
                </a:r>
                <a:endParaRPr lang="en-US" altLang="zh-CN" sz="2300" dirty="0">
                  <a:latin typeface="华文楷体" panose="02010600040101010101" charset="-122"/>
                  <a:ea typeface="华文楷体" panose="02010600040101010101" charset="-122"/>
                </a:endParaRPr>
              </a:p>
              <a:p>
                <a:pPr indent="457200" algn="just" defTabSz="266700" fontAlgn="auto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200" dirty="0">
                  <a:latin typeface="华文楷体" panose="02010600040101010101" charset="-122"/>
                  <a:ea typeface="华文楷体" panose="02010600040101010101" charset="-122"/>
                </a:endParaRPr>
              </a:p>
              <a:p>
                <a:pPr marL="0" indent="304800" algn="just" defTabSz="266700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</a:pPr>
                <a:endParaRPr lang="en-US" altLang="zh-CN" sz="2000" dirty="0"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endParaRPr>
              </a:p>
            </p:txBody>
          </p:sp>
        </mc:Choice>
        <mc:Fallback xmlns="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2D29A3D7-C56B-EE50-99B9-27C693FBF1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4051" y="938269"/>
                <a:ext cx="11009139" cy="5812155"/>
              </a:xfrm>
              <a:prstGeom prst="rect">
                <a:avLst/>
              </a:prstGeom>
              <a:blipFill>
                <a:blip r:embed="rId2"/>
                <a:stretch>
                  <a:fillRect l="-831" r="-77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矩形 5">
            <a:extLst>
              <a:ext uri="{FF2B5EF4-FFF2-40B4-BE49-F238E27FC236}">
                <a16:creationId xmlns:a16="http://schemas.microsoft.com/office/drawing/2014/main" id="{4B4009EB-6F65-903C-6B03-AE6A94ED3587}"/>
              </a:ext>
            </a:extLst>
          </p:cNvPr>
          <p:cNvSpPr/>
          <p:nvPr/>
        </p:nvSpPr>
        <p:spPr>
          <a:xfrm>
            <a:off x="-83121" y="714490"/>
            <a:ext cx="516245" cy="47125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宏观经济统计分析与写作</a:t>
            </a:r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C376E52C-40D0-4D56-3270-8A8720C2F7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88524" y="6619009"/>
            <a:ext cx="932884" cy="311727"/>
          </a:xfrm>
        </p:spPr>
        <p:txBody>
          <a:bodyPr/>
          <a:lstStyle/>
          <a:p>
            <a:fld id="{9A0DB2DC-4C9A-4742-B13C-FB6460FD3503}" type="slidenum">
              <a:rPr lang="zh-CN" altLang="en-US" sz="2000">
                <a:solidFill>
                  <a:schemeClr val="tx1"/>
                </a:solidFill>
              </a:rPr>
              <a:t>20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9" name="Rectangle 4" descr="浅色上对角线">
            <a:extLst>
              <a:ext uri="{FF2B5EF4-FFF2-40B4-BE49-F238E27FC236}">
                <a16:creationId xmlns:a16="http://schemas.microsoft.com/office/drawing/2014/main" id="{897CD1C7-F0BC-D6EC-4BE6-44EA55D778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591" y="107576"/>
            <a:ext cx="5234409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二、生产函数发展脉络</a:t>
            </a:r>
          </a:p>
        </p:txBody>
      </p:sp>
    </p:spTree>
    <p:extLst>
      <p:ext uri="{BB962C8B-B14F-4D97-AF65-F5344CB8AC3E}">
        <p14:creationId xmlns:p14="http://schemas.microsoft.com/office/powerpoint/2010/main" val="182532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5DDB30-F0D3-FE87-9A3E-F939066B2E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5">
            <a:extLst>
              <a:ext uri="{FF2B5EF4-FFF2-40B4-BE49-F238E27FC236}">
                <a16:creationId xmlns:a16="http://schemas.microsoft.com/office/drawing/2014/main" id="{07BB1EBF-A13A-199B-93C9-143169783C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2096" y="1456690"/>
            <a:ext cx="10142220" cy="478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0EFDC4D3-0CC2-A88C-2C0A-31AF48D6A6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7511" y="4452620"/>
            <a:ext cx="10142220" cy="179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kumimoji="1"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B275C6E9-864C-F64B-7EA3-200463025512}"/>
                  </a:ext>
                </a:extLst>
              </p:cNvPr>
              <p:cNvSpPr txBox="1"/>
              <p:nvPr/>
            </p:nvSpPr>
            <p:spPr>
              <a:xfrm>
                <a:off x="812269" y="938269"/>
                <a:ext cx="11009139" cy="5306321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noAutofit/>
              </a:bodyPr>
              <a:lstStyle/>
              <a:p>
                <a:pPr indent="304800" algn="just" defTabSz="266700" fontAlgn="auto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2800" b="1" dirty="0">
                    <a:solidFill>
                      <a:schemeClr val="accent2"/>
                    </a:solidFill>
                    <a:latin typeface="华文楷体" panose="02010600040101010101" charset="-122"/>
                    <a:ea typeface="华文楷体" panose="02010600040101010101" charset="-122"/>
                  </a:rPr>
                  <a:t>（二）</a:t>
                </a:r>
                <a:r>
                  <a:rPr lang="zh-CN" altLang="en-US" sz="2800" b="1" dirty="0">
                    <a:solidFill>
                      <a:schemeClr val="accent2"/>
                    </a:solidFill>
                    <a:latin typeface="华文楷体" panose="02010600040101010101" charset="-122"/>
                    <a:ea typeface="华文楷体" panose="02010600040101010101" charset="-122"/>
                    <a:sym typeface="+mn-ea"/>
                  </a:rPr>
                  <a:t>不变替代弹性生产函数</a:t>
                </a:r>
                <a:endParaRPr lang="en-US" altLang="zh-CN" sz="2800" b="1" dirty="0">
                  <a:solidFill>
                    <a:schemeClr val="accent2"/>
                  </a:solidFill>
                  <a:latin typeface="华文楷体" panose="02010600040101010101" charset="-122"/>
                  <a:ea typeface="华文楷体" panose="02010600040101010101" charset="-122"/>
                  <a:sym typeface="+mn-ea"/>
                </a:endParaRPr>
              </a:p>
              <a:p>
                <a:pPr indent="304800" algn="just" defTabSz="266700" fontAlgn="auto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2300" dirty="0">
                    <a:latin typeface="华文楷体" panose="02010600040101010101" charset="-122"/>
                    <a:ea typeface="华文楷体" panose="02010600040101010101" charset="-122"/>
                  </a:rPr>
                  <a:t>Arrow et al (1961)</a:t>
                </a:r>
                <a:r>
                  <a:rPr lang="zh-CN" altLang="en-US" sz="2300" dirty="0">
                    <a:latin typeface="华文楷体" panose="02010600040101010101" charset="-122"/>
                    <a:ea typeface="华文楷体" panose="02010600040101010101" charset="-122"/>
                  </a:rPr>
                  <a:t>给出规模报酬不变的不变替代弹性（</a:t>
                </a:r>
                <a:r>
                  <a:rPr lang="en-US" altLang="zh-CN" sz="2300" dirty="0">
                    <a:latin typeface="华文楷体" panose="02010600040101010101" charset="-122"/>
                    <a:ea typeface="华文楷体" panose="02010600040101010101" charset="-122"/>
                  </a:rPr>
                  <a:t>CES</a:t>
                </a:r>
                <a:r>
                  <a:rPr lang="zh-CN" altLang="en-US" sz="2300" dirty="0">
                    <a:latin typeface="华文楷体" panose="02010600040101010101" charset="-122"/>
                    <a:ea typeface="华文楷体" panose="02010600040101010101" charset="-122"/>
                  </a:rPr>
                  <a:t>）生产函数的最初版本。放松规模报酬不变假定后，其基本形式为：</a:t>
                </a:r>
                <a:endParaRPr lang="en-US" altLang="zh-CN" sz="2300" dirty="0">
                  <a:latin typeface="华文楷体" panose="02010600040101010101" charset="-122"/>
                  <a:ea typeface="华文楷体" panose="02010600040101010101" charset="-122"/>
                </a:endParaRPr>
              </a:p>
              <a:p>
                <a:pPr indent="304800" algn="ctr" defTabSz="266700" fontAlgn="auto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</a:pPr>
                <a14:m>
                  <m:oMath xmlns:m="http://schemas.openxmlformats.org/officeDocument/2006/math">
                    <m:r>
                      <a:rPr lang="en-US" altLang="zh-CN" sz="2300" b="0" i="1" smtClean="0">
                        <a:latin typeface="Cambria Math" panose="02040503050406030204" pitchFamily="18" charset="0"/>
                        <a:ea typeface="华文楷体" panose="02010600040101010101" charset="-122"/>
                      </a:rPr>
                      <m:t>𝑌</m:t>
                    </m:r>
                    <m:r>
                      <a:rPr lang="en-US" altLang="zh-CN" sz="2300" b="0" i="1" smtClean="0">
                        <a:latin typeface="Cambria Math" panose="02040503050406030204" pitchFamily="18" charset="0"/>
                        <a:ea typeface="华文楷体" panose="02010600040101010101" charset="-122"/>
                      </a:rPr>
                      <m:t>=</m:t>
                    </m:r>
                    <m:r>
                      <a:rPr lang="en-US" altLang="zh-CN" sz="2300" b="0" i="1" smtClean="0">
                        <a:latin typeface="Cambria Math" panose="02040503050406030204" pitchFamily="18" charset="0"/>
                        <a:ea typeface="华文楷体" panose="02010600040101010101" charset="-122"/>
                      </a:rPr>
                      <m:t>𝐴</m:t>
                    </m:r>
                    <m:sSup>
                      <m:sSupPr>
                        <m:ctrlPr>
                          <a:rPr lang="en-US" altLang="zh-CN" sz="2300" b="0" i="1" smtClean="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</m:ctrlPr>
                      </m:sSupPr>
                      <m:e>
                        <m:r>
                          <a:rPr lang="en-US" altLang="zh-CN" sz="2300" i="1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[</m:t>
                        </m:r>
                        <m:d>
                          <m:dPr>
                            <m:ctrlPr>
                              <a:rPr lang="en-US" altLang="zh-CN" sz="2300" i="1">
                                <a:latin typeface="Cambria Math" panose="02040503050406030204" pitchFamily="18" charset="0"/>
                                <a:ea typeface="华文楷体" panose="02010600040101010101" charset="-122"/>
                              </a:rPr>
                            </m:ctrlPr>
                          </m:dPr>
                          <m:e>
                            <m:r>
                              <a:rPr lang="en-US" altLang="zh-CN" sz="2300" i="1">
                                <a:latin typeface="Cambria Math" panose="02040503050406030204" pitchFamily="18" charset="0"/>
                                <a:ea typeface="华文楷体" panose="02010600040101010101" charset="-122"/>
                              </a:rPr>
                              <m:t>1−</m:t>
                            </m:r>
                            <m:r>
                              <a:rPr lang="zh-CN" altLang="en-US" sz="2300" i="1">
                                <a:latin typeface="Cambria Math" panose="02040503050406030204" pitchFamily="18" charset="0"/>
                                <a:ea typeface="华文楷体" panose="02010600040101010101" charset="-122"/>
                              </a:rPr>
                              <m:t>𝛿</m:t>
                            </m:r>
                          </m:e>
                        </m:d>
                        <m:sSup>
                          <m:sSupPr>
                            <m:ctrlPr>
                              <a:rPr lang="en-US" altLang="zh-CN" sz="2300" i="1">
                                <a:latin typeface="Cambria Math" panose="02040503050406030204" pitchFamily="18" charset="0"/>
                                <a:ea typeface="华文楷体" panose="02010600040101010101" charset="-122"/>
                              </a:rPr>
                            </m:ctrlPr>
                          </m:sSupPr>
                          <m:e>
                            <m:r>
                              <a:rPr lang="en-US" altLang="zh-CN" sz="2300" i="1">
                                <a:latin typeface="Cambria Math" panose="02040503050406030204" pitchFamily="18" charset="0"/>
                                <a:ea typeface="华文楷体" panose="02010600040101010101" charset="-122"/>
                              </a:rPr>
                              <m:t>𝐾</m:t>
                            </m:r>
                          </m:e>
                          <m:sup>
                            <m:r>
                              <a:rPr lang="en-US" altLang="zh-CN" sz="2300" i="1">
                                <a:latin typeface="Cambria Math" panose="02040503050406030204" pitchFamily="18" charset="0"/>
                                <a:ea typeface="华文楷体" panose="02010600040101010101" charset="-122"/>
                              </a:rPr>
                              <m:t>−</m:t>
                            </m:r>
                            <m:r>
                              <a:rPr lang="zh-CN" altLang="en-US" sz="2300" i="1" smtClean="0">
                                <a:latin typeface="Cambria Math" panose="02040503050406030204" pitchFamily="18" charset="0"/>
                                <a:ea typeface="华文楷体" panose="02010600040101010101" charset="-122"/>
                              </a:rPr>
                              <m:t>𝜌</m:t>
                            </m:r>
                          </m:sup>
                        </m:sSup>
                        <m:r>
                          <a:rPr lang="en-US" altLang="zh-CN" sz="2300" i="1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]</m:t>
                        </m:r>
                        <m:r>
                          <m:rPr>
                            <m:nor/>
                          </m:rPr>
                          <a:rPr lang="en-US" altLang="zh-CN" sz="2300" dirty="0">
                            <a:latin typeface="华文楷体" panose="02010600040101010101" charset="-122"/>
                            <a:ea typeface="华文楷体" panose="02010600040101010101" charset="-122"/>
                          </a:rPr>
                          <m:t> </m:t>
                        </m:r>
                      </m:e>
                      <m:sup>
                        <m:r>
                          <a:rPr lang="en-US" altLang="zh-CN" sz="2300" b="0" i="1" smtClean="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−</m:t>
                        </m:r>
                        <m:f>
                          <m:fPr>
                            <m:type m:val="lin"/>
                            <m:ctrlPr>
                              <a:rPr lang="en-US" altLang="zh-CN" sz="2300" b="0" i="1" smtClean="0">
                                <a:latin typeface="Cambria Math" panose="02040503050406030204" pitchFamily="18" charset="0"/>
                                <a:ea typeface="华文楷体" panose="02010600040101010101" charset="-122"/>
                              </a:rPr>
                            </m:ctrlPr>
                          </m:fPr>
                          <m:num>
                            <m:r>
                              <a:rPr lang="en-US" altLang="zh-CN" sz="2300" b="0" i="1" smtClean="0">
                                <a:latin typeface="Cambria Math" panose="02040503050406030204" pitchFamily="18" charset="0"/>
                                <a:ea typeface="华文楷体" panose="02010600040101010101" charset="-122"/>
                              </a:rPr>
                              <m:t>𝑣</m:t>
                            </m:r>
                          </m:num>
                          <m:den>
                            <m:r>
                              <a:rPr lang="zh-CN" altLang="en-US" sz="2300" b="0" i="1" smtClean="0">
                                <a:latin typeface="Cambria Math" panose="02040503050406030204" pitchFamily="18" charset="0"/>
                                <a:ea typeface="华文楷体" panose="02010600040101010101" charset="-122"/>
                              </a:rPr>
                              <m:t>𝜌</m:t>
                            </m:r>
                          </m:den>
                        </m:f>
                      </m:sup>
                    </m:sSup>
                  </m:oMath>
                </a14:m>
                <a:r>
                  <a:rPr lang="zh-CN" altLang="en-US" sz="2200" dirty="0">
                    <a:latin typeface="华文楷体" panose="02010600040101010101" charset="-122"/>
                    <a:ea typeface="华文楷体" panose="02010600040101010101" charset="-122"/>
                  </a:rPr>
                  <a:t>                           （</a:t>
                </a:r>
                <a:r>
                  <a:rPr lang="en-US" altLang="zh-CN" sz="2200" dirty="0">
                    <a:latin typeface="华文楷体" panose="02010600040101010101" charset="-122"/>
                    <a:ea typeface="华文楷体" panose="02010600040101010101" charset="-122"/>
                  </a:rPr>
                  <a:t>4.8</a:t>
                </a:r>
                <a:r>
                  <a:rPr lang="zh-CN" altLang="en-US" sz="2200" dirty="0">
                    <a:latin typeface="华文楷体" panose="02010600040101010101" charset="-122"/>
                    <a:ea typeface="华文楷体" panose="02010600040101010101" charset="-122"/>
                  </a:rPr>
                  <a:t>）</a:t>
                </a:r>
                <a:endParaRPr lang="en-US" altLang="zh-CN" sz="2200" dirty="0">
                  <a:latin typeface="华文楷体" panose="02010600040101010101" charset="-122"/>
                  <a:ea typeface="华文楷体" panose="02010600040101010101" charset="-122"/>
                </a:endParaRPr>
              </a:p>
              <a:p>
                <a:pPr indent="304800" algn="just" defTabSz="266700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2300" dirty="0">
                    <a:latin typeface="华文楷体" panose="02010600040101010101" charset="-122"/>
                    <a:ea typeface="华文楷体" panose="02010600040101010101" charset="-122"/>
                  </a:rPr>
                  <a:t>其中，</a:t>
                </a:r>
                <a:r>
                  <a:rPr lang="en-US" altLang="zh-CN" sz="2300" dirty="0">
                    <a:latin typeface="华文楷体" panose="02010600040101010101" charset="-122"/>
                    <a:ea typeface="华文楷体" panose="02010600040101010101" charset="-122"/>
                  </a:rPr>
                  <a:t>A</a:t>
                </a:r>
                <a:r>
                  <a:rPr lang="zh-CN" altLang="en-US" sz="2300" dirty="0">
                    <a:latin typeface="华文楷体" panose="02010600040101010101" charset="-122"/>
                    <a:ea typeface="华文楷体" panose="02010600040101010101" charset="-122"/>
                  </a:rPr>
                  <a:t>反映广义技术水平，</a:t>
                </a:r>
                <a:r>
                  <a:rPr lang="en-US" altLang="zh-CN" sz="2300" dirty="0">
                    <a:latin typeface="华文楷体" panose="02010600040101010101" charset="-122"/>
                    <a:ea typeface="华文楷体" panose="02010600040101010101" charset="-122"/>
                  </a:rPr>
                  <a:t>δ</a:t>
                </a:r>
                <a:r>
                  <a:rPr lang="zh-CN" altLang="en-US" sz="2300" dirty="0">
                    <a:latin typeface="华文楷体" panose="02010600040101010101" charset="-122"/>
                    <a:ea typeface="华文楷体" panose="02010600040101010101" charset="-122"/>
                  </a:rPr>
                  <a:t>为分配系数，</a:t>
                </a:r>
                <a14:m>
                  <m:oMath xmlns:m="http://schemas.openxmlformats.org/officeDocument/2006/math">
                    <m:r>
                      <a:rPr lang="zh-CN" altLang="en-US" sz="2300" i="1" smtClean="0">
                        <a:latin typeface="Cambria Math" panose="02040503050406030204" pitchFamily="18" charset="0"/>
                        <a:ea typeface="华文楷体" panose="02010600040101010101" charset="-122"/>
                      </a:rPr>
                      <m:t>𝜌</m:t>
                    </m:r>
                  </m:oMath>
                </a14:m>
                <a:r>
                  <a:rPr lang="zh-CN" altLang="en-US" sz="2300" dirty="0">
                    <a:latin typeface="华文楷体" panose="02010600040101010101" charset="-122"/>
                    <a:ea typeface="华文楷体" panose="02010600040101010101" charset="-122"/>
                  </a:rPr>
                  <a:t>为替代系数（</a:t>
                </a:r>
                <a:r>
                  <a:rPr lang="en-US" altLang="zh-CN" sz="2300" dirty="0">
                    <a:latin typeface="华文楷体" panose="02010600040101010101" charset="-122"/>
                    <a:ea typeface="华文楷体" panose="02010600040101010101" charset="-122"/>
                  </a:rPr>
                  <a:t>σ=1/(</a:t>
                </a:r>
                <a:r>
                  <a:rPr lang="en-US" altLang="zh-CN" sz="2300" dirty="0" err="1">
                    <a:latin typeface="华文楷体" panose="02010600040101010101" charset="-122"/>
                    <a:ea typeface="华文楷体" panose="02010600040101010101" charset="-122"/>
                  </a:rPr>
                  <a:t>1+</a:t>
                </a:r>
                <a14:m>
                  <m:oMath xmlns:m="http://schemas.openxmlformats.org/officeDocument/2006/math">
                    <m:r>
                      <a:rPr lang="zh-CN" altLang="en-US" sz="2300" i="1">
                        <a:latin typeface="Cambria Math" panose="02040503050406030204" pitchFamily="18" charset="0"/>
                        <a:ea typeface="华文楷体" panose="02010600040101010101" charset="-122"/>
                      </a:rPr>
                      <m:t>𝜌</m:t>
                    </m:r>
                  </m:oMath>
                </a14:m>
                <a:r>
                  <a:rPr lang="en-US" altLang="zh-CN" sz="2300" dirty="0">
                    <a:latin typeface="华文楷体" panose="02010600040101010101" charset="-122"/>
                    <a:ea typeface="华文楷体" panose="02010600040101010101" charset="-122"/>
                  </a:rPr>
                  <a:t>)</a:t>
                </a:r>
                <a:r>
                  <a:rPr lang="zh-CN" altLang="en-US" sz="2300" dirty="0">
                    <a:latin typeface="华文楷体" panose="02010600040101010101" charset="-122"/>
                    <a:ea typeface="华文楷体" panose="02010600040101010101" charset="-122"/>
                  </a:rPr>
                  <a:t>），</a:t>
                </a:r>
                <a:r>
                  <a:rPr lang="en-US" altLang="zh-CN" sz="2300" dirty="0">
                    <a:latin typeface="华文楷体" panose="02010600040101010101" charset="-122"/>
                    <a:ea typeface="华文楷体" panose="02010600040101010101" charset="-122"/>
                  </a:rPr>
                  <a:t>v</a:t>
                </a:r>
                <a:r>
                  <a:rPr lang="zh-CN" altLang="en-US" sz="2300" dirty="0">
                    <a:latin typeface="华文楷体" panose="02010600040101010101" charset="-122"/>
                    <a:ea typeface="华文楷体" panose="02010600040101010101" charset="-122"/>
                  </a:rPr>
                  <a:t>为规模报酬系数。</a:t>
                </a:r>
                <a:endParaRPr lang="en-US" altLang="zh-CN" sz="2300" dirty="0">
                  <a:latin typeface="华文楷体" panose="02010600040101010101" charset="-122"/>
                  <a:ea typeface="华文楷体" panose="02010600040101010101" charset="-122"/>
                </a:endParaRPr>
              </a:p>
              <a:p>
                <a:pPr indent="304800" algn="just" defTabSz="266700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2300" dirty="0">
                    <a:latin typeface="华文楷体" panose="02010600040101010101" charset="-122"/>
                    <a:ea typeface="华文楷体" panose="02010600040101010101" charset="-122"/>
                  </a:rPr>
                  <a:t>经验表明，替代弹性在时间上具有弱稳定性。尽管在长期，替代弹性可能发生巨大变化；但短期内，替代弹性不会在</a:t>
                </a:r>
                <a:r>
                  <a:rPr lang="en-US" altLang="zh-CN" sz="2300" dirty="0">
                    <a:latin typeface="华文楷体" panose="02010600040101010101" charset="-122"/>
                    <a:ea typeface="华文楷体" panose="02010600040101010101" charset="-122"/>
                  </a:rPr>
                  <a:t>1</a:t>
                </a:r>
                <a:r>
                  <a:rPr lang="zh-CN" altLang="en-US" sz="2300" dirty="0">
                    <a:latin typeface="华文楷体" panose="02010600040101010101" charset="-122"/>
                    <a:ea typeface="华文楷体" panose="02010600040101010101" charset="-122"/>
                  </a:rPr>
                  <a:t>左右剧烈跳动，令根据实际数据判断其大于或小于</a:t>
                </a:r>
                <a:r>
                  <a:rPr lang="en-US" altLang="zh-CN" sz="2300" dirty="0">
                    <a:latin typeface="华文楷体" panose="02010600040101010101" charset="-122"/>
                    <a:ea typeface="华文楷体" panose="02010600040101010101" charset="-122"/>
                  </a:rPr>
                  <a:t>1</a:t>
                </a:r>
                <a:r>
                  <a:rPr lang="zh-CN" altLang="en-US" sz="2300" dirty="0">
                    <a:latin typeface="华文楷体" panose="02010600040101010101" charset="-122"/>
                    <a:ea typeface="华文楷体" panose="02010600040101010101" charset="-122"/>
                  </a:rPr>
                  <a:t>成为可能。</a:t>
                </a:r>
                <a:endParaRPr lang="en-US" altLang="zh-CN" sz="2300" dirty="0">
                  <a:latin typeface="华文楷体" panose="02010600040101010101" charset="-122"/>
                  <a:ea typeface="华文楷体" panose="02010600040101010101" charset="-122"/>
                </a:endParaRPr>
              </a:p>
              <a:p>
                <a:pPr indent="304800" algn="just" defTabSz="266700" fontAlgn="auto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300" dirty="0">
                  <a:latin typeface="华文楷体" panose="02010600040101010101" charset="-122"/>
                  <a:ea typeface="华文楷体" panose="02010600040101010101" charset="-122"/>
                </a:endParaRPr>
              </a:p>
              <a:p>
                <a:pPr marL="0" indent="304800" algn="just" defTabSz="266700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</a:pPr>
                <a:endParaRPr lang="en-US" altLang="zh-CN" sz="2000" dirty="0"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endParaRPr>
              </a:p>
            </p:txBody>
          </p:sp>
        </mc:Choice>
        <mc:Fallback xmlns="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B275C6E9-864C-F64B-7EA3-2004630255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2269" y="938269"/>
                <a:ext cx="11009139" cy="5306321"/>
              </a:xfrm>
              <a:prstGeom prst="rect">
                <a:avLst/>
              </a:prstGeom>
              <a:blipFill>
                <a:blip r:embed="rId2"/>
                <a:stretch>
                  <a:fillRect l="-775" r="-83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矩形 5">
            <a:extLst>
              <a:ext uri="{FF2B5EF4-FFF2-40B4-BE49-F238E27FC236}">
                <a16:creationId xmlns:a16="http://schemas.microsoft.com/office/drawing/2014/main" id="{1245CB0E-62A9-56CD-9FA9-9B77918EAFA9}"/>
              </a:ext>
            </a:extLst>
          </p:cNvPr>
          <p:cNvSpPr/>
          <p:nvPr/>
        </p:nvSpPr>
        <p:spPr>
          <a:xfrm>
            <a:off x="-83121" y="714490"/>
            <a:ext cx="516245" cy="47125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宏观经济统计分析与写作</a:t>
            </a:r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2A57FD15-F778-78FE-0939-E630AD0A1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88524" y="6619009"/>
            <a:ext cx="932884" cy="311727"/>
          </a:xfrm>
        </p:spPr>
        <p:txBody>
          <a:bodyPr/>
          <a:lstStyle/>
          <a:p>
            <a:fld id="{9A0DB2DC-4C9A-4742-B13C-FB6460FD3503}" type="slidenum">
              <a:rPr lang="zh-CN" altLang="en-US" sz="2000">
                <a:solidFill>
                  <a:schemeClr val="tx1"/>
                </a:solidFill>
              </a:rPr>
              <a:t>21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9" name="Rectangle 4" descr="浅色上对角线">
            <a:extLst>
              <a:ext uri="{FF2B5EF4-FFF2-40B4-BE49-F238E27FC236}">
                <a16:creationId xmlns:a16="http://schemas.microsoft.com/office/drawing/2014/main" id="{24759B77-D441-3026-2EB7-7E1EF798CE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591" y="107576"/>
            <a:ext cx="5234409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二、生产函数发展脉络</a:t>
            </a:r>
          </a:p>
        </p:txBody>
      </p:sp>
    </p:spTree>
    <p:extLst>
      <p:ext uri="{BB962C8B-B14F-4D97-AF65-F5344CB8AC3E}">
        <p14:creationId xmlns:p14="http://schemas.microsoft.com/office/powerpoint/2010/main" val="3804119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A3AF4F-FE5B-40F3-9987-E0D1B020C1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5">
            <a:extLst>
              <a:ext uri="{FF2B5EF4-FFF2-40B4-BE49-F238E27FC236}">
                <a16:creationId xmlns:a16="http://schemas.microsoft.com/office/drawing/2014/main" id="{D60CEEA6-E169-E852-9F29-0077413CDB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2096" y="1456690"/>
            <a:ext cx="10142220" cy="478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E5161151-2AB7-2412-A7F3-D1353C8CC2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7511" y="4452620"/>
            <a:ext cx="10142220" cy="179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kumimoji="1"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2D2E34F1-42B8-4F49-5A72-3BAC6454728E}"/>
                  </a:ext>
                </a:extLst>
              </p:cNvPr>
              <p:cNvSpPr txBox="1"/>
              <p:nvPr/>
            </p:nvSpPr>
            <p:spPr>
              <a:xfrm>
                <a:off x="812269" y="938269"/>
                <a:ext cx="11009139" cy="5680740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noAutofit/>
              </a:bodyPr>
              <a:lstStyle/>
              <a:p>
                <a:pPr indent="304800" algn="just" defTabSz="266700" fontAlgn="auto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2800" b="1" dirty="0">
                    <a:solidFill>
                      <a:schemeClr val="accent2"/>
                    </a:solidFill>
                    <a:latin typeface="华文楷体" panose="02010600040101010101" charset="-122"/>
                    <a:ea typeface="华文楷体" panose="02010600040101010101" charset="-122"/>
                  </a:rPr>
                  <a:t>（三）</a:t>
                </a:r>
                <a:r>
                  <a:rPr lang="zh-CN" altLang="en-US" sz="2800" b="1" dirty="0">
                    <a:solidFill>
                      <a:schemeClr val="accent2"/>
                    </a:solidFill>
                    <a:latin typeface="华文楷体" panose="02010600040101010101" charset="-122"/>
                    <a:ea typeface="华文楷体" panose="02010600040101010101" charset="-122"/>
                    <a:sym typeface="+mn-ea"/>
                  </a:rPr>
                  <a:t>可变替代弹性生产函数</a:t>
                </a:r>
                <a:endParaRPr lang="en-US" altLang="zh-CN" sz="2800" b="1" dirty="0">
                  <a:solidFill>
                    <a:schemeClr val="accent2"/>
                  </a:solidFill>
                  <a:latin typeface="华文楷体" panose="02010600040101010101" charset="-122"/>
                  <a:ea typeface="华文楷体" panose="02010600040101010101" charset="-122"/>
                  <a:sym typeface="+mn-ea"/>
                </a:endParaRPr>
              </a:p>
              <a:p>
                <a:pPr indent="457200" algn="just" defTabSz="266700" fontAlgn="auto">
                  <a:lnSpc>
                    <a:spcPct val="14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2300" dirty="0">
                    <a:latin typeface="华文楷体" panose="02010600040101010101" charset="-122"/>
                    <a:ea typeface="华文楷体" panose="02010600040101010101" charset="-122"/>
                  </a:rPr>
                  <a:t>Sato &amp; Hoffman(1968)</a:t>
                </a:r>
                <a:r>
                  <a:rPr lang="zh-CN" altLang="en-US" sz="2300" dirty="0">
                    <a:latin typeface="华文楷体" panose="02010600040101010101" charset="-122"/>
                    <a:ea typeface="华文楷体" panose="02010600040101010101" charset="-122"/>
                  </a:rPr>
                  <a:t>及</a:t>
                </a:r>
                <a:r>
                  <a:rPr lang="en-US" altLang="zh-CN" sz="2300" dirty="0">
                    <a:latin typeface="华文楷体" panose="02010600040101010101" charset="-122"/>
                    <a:ea typeface="华文楷体" panose="02010600040101010101" charset="-122"/>
                  </a:rPr>
                  <a:t>Revankar(1971)</a:t>
                </a:r>
                <a:r>
                  <a:rPr lang="zh-CN" altLang="en-US" sz="2300" dirty="0">
                    <a:latin typeface="华文楷体" panose="02010600040101010101" charset="-122"/>
                    <a:ea typeface="华文楷体" panose="02010600040101010101" charset="-122"/>
                  </a:rPr>
                  <a:t>假定替代弹性随要素比率线性变化（</a:t>
                </a:r>
                <a:r>
                  <a:rPr lang="el-GR" altLang="zh-CN" sz="2300" dirty="0">
                    <a:latin typeface="华文楷体" panose="02010600040101010101" charset="-122"/>
                    <a:ea typeface="华文楷体" panose="02010600040101010101" charset="-122"/>
                  </a:rPr>
                  <a:t>σ=</a:t>
                </a:r>
                <a:r>
                  <a:rPr lang="en-US" altLang="zh-CN" sz="2300" dirty="0" err="1">
                    <a:latin typeface="华文楷体" panose="02010600040101010101" charset="-122"/>
                    <a:ea typeface="华文楷体" panose="02010600040101010101" charset="-122"/>
                  </a:rPr>
                  <a:t>a+bk</a:t>
                </a:r>
                <a:r>
                  <a:rPr lang="zh-CN" altLang="en-US" sz="2300" dirty="0">
                    <a:latin typeface="华文楷体" panose="02010600040101010101" charset="-122"/>
                    <a:ea typeface="华文楷体" panose="02010600040101010101" charset="-122"/>
                  </a:rPr>
                  <a:t>），其</a:t>
                </a:r>
                <a:r>
                  <a:rPr lang="en-US" altLang="zh-CN" sz="2300" dirty="0">
                    <a:latin typeface="华文楷体" panose="02010600040101010101" charset="-122"/>
                    <a:ea typeface="华文楷体" panose="02010600040101010101" charset="-122"/>
                  </a:rPr>
                  <a:t>VES</a:t>
                </a:r>
                <a:r>
                  <a:rPr lang="zh-CN" altLang="en-US" sz="2300" dirty="0">
                    <a:latin typeface="华文楷体" panose="02010600040101010101" charset="-122"/>
                    <a:ea typeface="华文楷体" panose="02010600040101010101" charset="-122"/>
                  </a:rPr>
                  <a:t>生产函数的集约形式为：</a:t>
                </a:r>
                <a:endParaRPr lang="en-US" altLang="zh-CN" sz="2300" dirty="0">
                  <a:latin typeface="华文楷体" panose="02010600040101010101" charset="-122"/>
                  <a:ea typeface="华文楷体" panose="02010600040101010101" charset="-122"/>
                </a:endParaRPr>
              </a:p>
              <a:p>
                <a:pPr indent="457200" algn="ctr" defTabSz="266700" fontAlgn="auto">
                  <a:lnSpc>
                    <a:spcPct val="140000"/>
                  </a:lnSpc>
                  <a:spcBef>
                    <a:spcPct val="0"/>
                  </a:spcBef>
                  <a:spcAft>
                    <a:spcPct val="0"/>
                  </a:spcAft>
                </a:pPr>
                <a14:m>
                  <m:oMath xmlns:m="http://schemas.openxmlformats.org/officeDocument/2006/math">
                    <m:r>
                      <a:rPr lang="en-US" altLang="zh-CN" sz="2300" b="0" i="1" smtClean="0">
                        <a:latin typeface="Cambria Math" panose="02040503050406030204" pitchFamily="18" charset="0"/>
                        <a:ea typeface="华文楷体" panose="02010600040101010101" charset="-122"/>
                      </a:rPr>
                      <m:t>𝑦</m:t>
                    </m:r>
                    <m:r>
                      <a:rPr lang="en-US" altLang="zh-CN" sz="2300" b="0" i="1" smtClean="0">
                        <a:latin typeface="Cambria Math" panose="02040503050406030204" pitchFamily="18" charset="0"/>
                        <a:ea typeface="华文楷体" panose="02010600040101010101" charset="-122"/>
                      </a:rPr>
                      <m:t>=</m:t>
                    </m:r>
                    <m:r>
                      <a:rPr lang="en-US" altLang="zh-CN" sz="2300" b="0" i="1" smtClean="0">
                        <a:latin typeface="Cambria Math" panose="02040503050406030204" pitchFamily="18" charset="0"/>
                        <a:ea typeface="华文楷体" panose="02010600040101010101" charset="-122"/>
                      </a:rPr>
                      <m:t>𝐴𝑒𝑥𝑝</m:t>
                    </m:r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US" altLang="zh-CN" sz="2300" b="0" i="1" smtClean="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</m:ctrlPr>
                      </m:naryPr>
                      <m:sub/>
                      <m:sup/>
                      <m:e>
                        <m:f>
                          <m:fPr>
                            <m:ctrlPr>
                              <a:rPr lang="en-US" altLang="zh-CN" sz="2300" b="0" i="1" smtClean="0">
                                <a:latin typeface="Cambria Math" panose="02040503050406030204" pitchFamily="18" charset="0"/>
                                <a:ea typeface="华文楷体" panose="02010600040101010101" charset="-122"/>
                              </a:rPr>
                            </m:ctrlPr>
                          </m:fPr>
                          <m:num>
                            <m:r>
                              <a:rPr lang="en-US" altLang="zh-CN" sz="2300" b="0" i="1" smtClean="0">
                                <a:latin typeface="Cambria Math" panose="02040503050406030204" pitchFamily="18" charset="0"/>
                                <a:ea typeface="华文楷体" panose="02010600040101010101" charset="-122"/>
                              </a:rPr>
                              <m:t>𝑑𝑘</m:t>
                            </m:r>
                          </m:num>
                          <m:den>
                            <m:r>
                              <a:rPr lang="en-US" altLang="zh-CN" sz="2300" b="0" i="1" smtClean="0">
                                <a:latin typeface="Cambria Math" panose="02040503050406030204" pitchFamily="18" charset="0"/>
                                <a:ea typeface="华文楷体" panose="02010600040101010101" charset="-122"/>
                              </a:rPr>
                              <m:t>𝑘</m:t>
                            </m:r>
                            <m:r>
                              <a:rPr lang="en-US" altLang="zh-CN" sz="2300" b="0" i="1" smtClean="0">
                                <a:latin typeface="Cambria Math" panose="02040503050406030204" pitchFamily="18" charset="0"/>
                                <a:ea typeface="华文楷体" panose="02010600040101010101" charset="-122"/>
                              </a:rPr>
                              <m:t>+</m:t>
                            </m:r>
                            <m:r>
                              <a:rPr lang="en-US" altLang="zh-CN" sz="2300" b="0" i="1" smtClean="0">
                                <a:latin typeface="Cambria Math" panose="02040503050406030204" pitchFamily="18" charset="0"/>
                                <a:ea typeface="华文楷体" panose="02010600040101010101" charset="-122"/>
                              </a:rPr>
                              <m:t>𝑐</m:t>
                            </m:r>
                            <m:r>
                              <a:rPr lang="en-US" altLang="zh-CN" sz="2300" b="0" i="1" smtClean="0">
                                <a:latin typeface="Cambria Math" panose="02040503050406030204" pitchFamily="18" charset="0"/>
                                <a:ea typeface="华文楷体" panose="02010600040101010101" charset="-122"/>
                              </a:rPr>
                              <m:t>[</m:t>
                            </m:r>
                            <m:sSup>
                              <m:sSupPr>
                                <m:ctrlPr>
                                  <a:rPr lang="en-US" altLang="zh-CN" sz="2300" b="0" i="1" smtClean="0">
                                    <a:latin typeface="Cambria Math" panose="02040503050406030204" pitchFamily="18" charset="0"/>
                                    <a:ea typeface="华文楷体" panose="02010600040101010101" charset="-122"/>
                                  </a:rPr>
                                </m:ctrlPr>
                              </m:sSupPr>
                              <m:e>
                                <m:f>
                                  <m:fPr>
                                    <m:type m:val="lin"/>
                                    <m:ctrlPr>
                                      <a:rPr lang="en-US" altLang="zh-CN" sz="2300" b="0" i="1" smtClean="0">
                                        <a:latin typeface="Cambria Math" panose="02040503050406030204" pitchFamily="18" charset="0"/>
                                        <a:ea typeface="华文楷体" panose="02010600040101010101" charset="-122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altLang="zh-CN" sz="2300" b="0" i="1" smtClean="0">
                                        <a:latin typeface="Cambria Math" panose="02040503050406030204" pitchFamily="18" charset="0"/>
                                        <a:ea typeface="华文楷体" panose="02010600040101010101" charset="-122"/>
                                      </a:rPr>
                                      <m:t>𝑘</m:t>
                                    </m:r>
                                  </m:num>
                                  <m:den>
                                    <m:r>
                                      <a:rPr lang="en-US" altLang="zh-CN" sz="2300" b="0" i="1" smtClean="0">
                                        <a:latin typeface="Cambria Math" panose="02040503050406030204" pitchFamily="18" charset="0"/>
                                        <a:ea typeface="华文楷体" panose="02010600040101010101" charset="-122"/>
                                      </a:rPr>
                                      <m:t>(</m:t>
                                    </m:r>
                                    <m:r>
                                      <a:rPr lang="en-US" altLang="zh-CN" sz="2300" b="0" i="1" smtClean="0">
                                        <a:latin typeface="Cambria Math" panose="02040503050406030204" pitchFamily="18" charset="0"/>
                                        <a:ea typeface="华文楷体" panose="02010600040101010101" charset="-122"/>
                                      </a:rPr>
                                      <m:t>𝑎</m:t>
                                    </m:r>
                                    <m:r>
                                      <a:rPr lang="en-US" altLang="zh-CN" sz="2300" b="0" i="1" smtClean="0">
                                        <a:latin typeface="Cambria Math" panose="02040503050406030204" pitchFamily="18" charset="0"/>
                                        <a:ea typeface="华文楷体" panose="02010600040101010101" charset="-122"/>
                                      </a:rPr>
                                      <m:t>+</m:t>
                                    </m:r>
                                    <m:r>
                                      <a:rPr lang="en-US" altLang="zh-CN" sz="2300" b="0" i="1" smtClean="0">
                                        <a:latin typeface="Cambria Math" panose="02040503050406030204" pitchFamily="18" charset="0"/>
                                        <a:ea typeface="华文楷体" panose="02010600040101010101" charset="-122"/>
                                      </a:rPr>
                                      <m:t>𝑏𝑘</m:t>
                                    </m:r>
                                    <m:r>
                                      <a:rPr lang="en-US" altLang="zh-CN" sz="2300" b="0" i="1" smtClean="0">
                                        <a:latin typeface="Cambria Math" panose="02040503050406030204" pitchFamily="18" charset="0"/>
                                        <a:ea typeface="华文楷体" panose="02010600040101010101" charset="-122"/>
                                      </a:rPr>
                                      <m:t>)]</m:t>
                                    </m:r>
                                  </m:den>
                                </m:f>
                              </m:e>
                              <m:sup>
                                <m:f>
                                  <m:fPr>
                                    <m:type m:val="lin"/>
                                    <m:ctrlPr>
                                      <a:rPr lang="en-US" altLang="zh-CN" sz="2300" b="0" i="1" smtClean="0">
                                        <a:latin typeface="Cambria Math" panose="02040503050406030204" pitchFamily="18" charset="0"/>
                                        <a:ea typeface="华文楷体" panose="02010600040101010101" charset="-122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altLang="zh-CN" sz="2300" b="0" i="1" smtClean="0">
                                        <a:latin typeface="Cambria Math" panose="02040503050406030204" pitchFamily="18" charset="0"/>
                                        <a:ea typeface="华文楷体" panose="02010600040101010101" charset="-122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altLang="zh-CN" sz="2300" b="0" i="1" smtClean="0">
                                        <a:latin typeface="Cambria Math" panose="02040503050406030204" pitchFamily="18" charset="0"/>
                                        <a:ea typeface="华文楷体" panose="02010600040101010101" charset="-122"/>
                                      </a:rPr>
                                      <m:t>𝑎</m:t>
                                    </m:r>
                                  </m:den>
                                </m:f>
                              </m:sup>
                            </m:sSup>
                          </m:den>
                        </m:f>
                      </m:e>
                    </m:nary>
                  </m:oMath>
                </a14:m>
                <a:r>
                  <a:rPr lang="zh-CN" altLang="en-US" sz="2300" dirty="0">
                    <a:latin typeface="华文楷体" panose="02010600040101010101" charset="-122"/>
                    <a:ea typeface="华文楷体" panose="02010600040101010101" charset="-122"/>
                  </a:rPr>
                  <a:t>                      （</a:t>
                </a:r>
                <a:r>
                  <a:rPr lang="en-US" altLang="zh-CN" sz="2300" dirty="0">
                    <a:latin typeface="华文楷体" panose="02010600040101010101" charset="-122"/>
                    <a:ea typeface="华文楷体" panose="02010600040101010101" charset="-122"/>
                  </a:rPr>
                  <a:t>4.9</a:t>
                </a:r>
                <a:r>
                  <a:rPr lang="zh-CN" altLang="en-US" sz="2300" dirty="0">
                    <a:latin typeface="华文楷体" panose="02010600040101010101" charset="-122"/>
                    <a:ea typeface="华文楷体" panose="02010600040101010101" charset="-122"/>
                  </a:rPr>
                  <a:t>）</a:t>
                </a:r>
                <a:endParaRPr lang="en-US" altLang="zh-CN" sz="2300" dirty="0">
                  <a:latin typeface="华文楷体" panose="02010600040101010101" charset="-122"/>
                  <a:ea typeface="华文楷体" panose="02010600040101010101" charset="-122"/>
                </a:endParaRPr>
              </a:p>
              <a:p>
                <a:pPr indent="457200" algn="just" defTabSz="266700">
                  <a:lnSpc>
                    <a:spcPct val="14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2300" dirty="0">
                    <a:latin typeface="华文楷体" panose="02010600040101010101" charset="-122"/>
                    <a:ea typeface="华文楷体" panose="02010600040101010101" charset="-122"/>
                  </a:rPr>
                  <a:t>其证明：</a:t>
                </a:r>
                <a:r>
                  <a:rPr lang="en-US" altLang="zh-CN" sz="2300" dirty="0">
                    <a:latin typeface="华文楷体" panose="02010600040101010101" charset="-122"/>
                    <a:ea typeface="华文楷体" panose="02010600040101010101" charset="-122"/>
                  </a:rPr>
                  <a:t>b=0</a:t>
                </a:r>
                <a:r>
                  <a:rPr lang="zh-CN" altLang="en-US" sz="2300" dirty="0">
                    <a:latin typeface="华文楷体" panose="02010600040101010101" charset="-122"/>
                    <a:ea typeface="华文楷体" panose="02010600040101010101" charset="-122"/>
                  </a:rPr>
                  <a:t>时，该式退化为</a:t>
                </a:r>
                <a:r>
                  <a:rPr lang="en-US" altLang="zh-CN" sz="2300" dirty="0">
                    <a:latin typeface="华文楷体" panose="02010600040101010101" charset="-122"/>
                    <a:ea typeface="华文楷体" panose="02010600040101010101" charset="-122"/>
                  </a:rPr>
                  <a:t>CES</a:t>
                </a:r>
                <a:r>
                  <a:rPr lang="zh-CN" altLang="en-US" sz="2300" dirty="0">
                    <a:latin typeface="华文楷体" panose="02010600040101010101" charset="-122"/>
                    <a:ea typeface="华文楷体" panose="02010600040101010101" charset="-122"/>
                  </a:rPr>
                  <a:t>生产函数；</a:t>
                </a:r>
                <a:r>
                  <a:rPr lang="en-US" altLang="zh-CN" sz="2300" dirty="0">
                    <a:latin typeface="华文楷体" panose="02010600040101010101" charset="-122"/>
                    <a:ea typeface="华文楷体" panose="02010600040101010101" charset="-122"/>
                  </a:rPr>
                  <a:t>b=0</a:t>
                </a:r>
                <a:r>
                  <a:rPr lang="zh-CN" altLang="en-US" sz="2300" dirty="0">
                    <a:latin typeface="华文楷体" panose="02010600040101010101" charset="-122"/>
                    <a:ea typeface="华文楷体" panose="02010600040101010101" charset="-122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2300">
                        <a:latin typeface="Cambria Math" panose="02040503050406030204" pitchFamily="18" charset="0"/>
                        <a:ea typeface="华文楷体" panose="02010600040101010101" charset="-122"/>
                      </a:rPr>
                      <m:t>𝑎</m:t>
                    </m:r>
                    <m:r>
                      <a:rPr lang="en-US" altLang="zh-CN" sz="2300">
                        <a:latin typeface="Cambria Math" panose="02040503050406030204" pitchFamily="18" charset="0"/>
                        <a:ea typeface="华文楷体" panose="02010600040101010101" charset="-122"/>
                      </a:rPr>
                      <m:t>=1</m:t>
                    </m:r>
                  </m:oMath>
                </a14:m>
                <a:r>
                  <a:rPr lang="zh-CN" altLang="en-US" sz="2300" dirty="0">
                    <a:latin typeface="华文楷体" panose="02010600040101010101" charset="-122"/>
                    <a:ea typeface="华文楷体" panose="02010600040101010101" charset="-122"/>
                  </a:rPr>
                  <a:t>时，其退化为</a:t>
                </a:r>
                <a:r>
                  <a:rPr lang="en-US" altLang="zh-CN" sz="2300" dirty="0">
                    <a:latin typeface="华文楷体" panose="02010600040101010101" charset="-122"/>
                    <a:ea typeface="华文楷体" panose="02010600040101010101" charset="-122"/>
                  </a:rPr>
                  <a:t>C-D</a:t>
                </a:r>
                <a:r>
                  <a:rPr lang="zh-CN" altLang="en-US" sz="2300" dirty="0">
                    <a:latin typeface="华文楷体" panose="02010600040101010101" charset="-122"/>
                    <a:ea typeface="华文楷体" panose="02010600040101010101" charset="-122"/>
                  </a:rPr>
                  <a:t>生产函数。</a:t>
                </a:r>
                <a:r>
                  <a:rPr lang="en-US" altLang="zh-CN" sz="2300" dirty="0">
                    <a:latin typeface="华文楷体" panose="02010600040101010101" charset="-122"/>
                    <a:ea typeface="华文楷体" panose="02010600040101010101" charset="-122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300">
                        <a:latin typeface="Cambria Math" panose="02040503050406030204" pitchFamily="18" charset="0"/>
                        <a:ea typeface="华文楷体" panose="02010600040101010101" charset="-122"/>
                      </a:rPr>
                      <m:t>𝑎</m:t>
                    </m:r>
                    <m:r>
                      <a:rPr lang="en-US" altLang="zh-CN" sz="2300">
                        <a:latin typeface="Cambria Math" panose="02040503050406030204" pitchFamily="18" charset="0"/>
                        <a:ea typeface="华文楷体" panose="02010600040101010101" charset="-122"/>
                      </a:rPr>
                      <m:t>=1</m:t>
                    </m:r>
                  </m:oMath>
                </a14:m>
                <a:r>
                  <a:rPr lang="zh-CN" altLang="en-US" sz="2300" dirty="0">
                    <a:latin typeface="华文楷体" panose="02010600040101010101" charset="-122"/>
                    <a:ea typeface="华文楷体" panose="02010600040101010101" charset="-122"/>
                  </a:rPr>
                  <a:t>时（</a:t>
                </a:r>
                <a:r>
                  <a:rPr lang="en-US" altLang="zh-CN" sz="2300" dirty="0">
                    <a:latin typeface="华文楷体" panose="02010600040101010101" charset="-122"/>
                    <a:ea typeface="华文楷体" panose="02010600040101010101" charset="-122"/>
                  </a:rPr>
                  <a:t>σ=1+bk</a:t>
                </a:r>
                <a:r>
                  <a:rPr lang="zh-CN" altLang="en-US" sz="2300" dirty="0">
                    <a:latin typeface="华文楷体" panose="02010600040101010101" charset="-122"/>
                    <a:ea typeface="华文楷体" panose="02010600040101010101" charset="-122"/>
                  </a:rPr>
                  <a:t>），可写成如下常用形式：</a:t>
                </a:r>
                <a:endParaRPr lang="en-US" altLang="zh-CN" sz="2300" dirty="0">
                  <a:latin typeface="华文楷体" panose="02010600040101010101" charset="-122"/>
                  <a:ea typeface="华文楷体" panose="02010600040101010101" charset="-122"/>
                </a:endParaRPr>
              </a:p>
              <a:p>
                <a:pPr indent="457200" algn="ctr" defTabSz="266700">
                  <a:lnSpc>
                    <a:spcPct val="140000"/>
                  </a:lnSpc>
                  <a:spcBef>
                    <a:spcPct val="0"/>
                  </a:spcBef>
                  <a:spcAft>
                    <a:spcPct val="0"/>
                  </a:spcAft>
                </a:pPr>
                <a14:m>
                  <m:oMath xmlns:m="http://schemas.openxmlformats.org/officeDocument/2006/math">
                    <m:r>
                      <a:rPr lang="en-US" altLang="zh-CN" sz="2300">
                        <a:latin typeface="Cambria Math" panose="02040503050406030204" pitchFamily="18" charset="0"/>
                        <a:ea typeface="华文楷体" panose="02010600040101010101" charset="-122"/>
                      </a:rPr>
                      <m:t>𝑌</m:t>
                    </m:r>
                    <m:r>
                      <a:rPr lang="en-US" altLang="zh-CN" sz="2300">
                        <a:latin typeface="Cambria Math" panose="02040503050406030204" pitchFamily="18" charset="0"/>
                        <a:ea typeface="华文楷体" panose="02010600040101010101" charset="-122"/>
                      </a:rPr>
                      <m:t>=</m:t>
                    </m:r>
                    <m:r>
                      <a:rPr lang="en-US" altLang="zh-CN" sz="2300">
                        <a:latin typeface="Cambria Math" panose="02040503050406030204" pitchFamily="18" charset="0"/>
                        <a:ea typeface="华文楷体" panose="02010600040101010101" charset="-122"/>
                      </a:rPr>
                      <m:t>𝐴</m:t>
                    </m:r>
                    <m:sSup>
                      <m:sSupPr>
                        <m:ctrlPr>
                          <a:rPr lang="en-US" altLang="zh-CN" sz="2300" i="1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</m:ctrlPr>
                      </m:sSupPr>
                      <m:e>
                        <m:r>
                          <a:rPr lang="en-US" altLang="zh-CN" sz="230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𝐾</m:t>
                        </m:r>
                      </m:e>
                      <m:sup>
                        <m:d>
                          <m:dPr>
                            <m:ctrlPr>
                              <a:rPr lang="en-US" altLang="zh-CN" sz="2300" i="1">
                                <a:latin typeface="Cambria Math" panose="02040503050406030204" pitchFamily="18" charset="0"/>
                                <a:ea typeface="华文楷体" panose="02010600040101010101" charset="-122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zh-CN" sz="2300" i="1">
                                    <a:latin typeface="Cambria Math" panose="02040503050406030204" pitchFamily="18" charset="0"/>
                                    <a:ea typeface="华文楷体" panose="02010600040101010101" charset="-122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2300">
                                    <a:latin typeface="Cambria Math" panose="02040503050406030204" pitchFamily="18" charset="0"/>
                                    <a:ea typeface="华文楷体" panose="02010600040101010101" charset="-122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2300">
                                    <a:latin typeface="Cambria Math" panose="02040503050406030204" pitchFamily="18" charset="0"/>
                                    <a:ea typeface="华文楷体" panose="02010600040101010101" charset="-122"/>
                                  </a:rPr>
                                  <m:t>1+</m:t>
                                </m:r>
                                <m:r>
                                  <a:rPr lang="en-US" altLang="zh-CN" sz="2300">
                                    <a:latin typeface="Cambria Math" panose="02040503050406030204" pitchFamily="18" charset="0"/>
                                    <a:ea typeface="华文楷体" panose="02010600040101010101" charset="-122"/>
                                  </a:rPr>
                                  <m:t>𝑐</m:t>
                                </m:r>
                              </m:den>
                            </m:f>
                          </m:e>
                        </m:d>
                        <m:r>
                          <a:rPr lang="en-US" altLang="zh-CN" sz="230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𝑣</m:t>
                        </m:r>
                      </m:sup>
                    </m:sSup>
                    <m:sSup>
                      <m:sSupPr>
                        <m:ctrlPr>
                          <a:rPr lang="en-US" altLang="zh-CN" sz="2300" i="1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</m:ctrlPr>
                      </m:sSupPr>
                      <m:e>
                        <m:r>
                          <a:rPr lang="en-US" altLang="zh-CN" sz="230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[</m:t>
                        </m:r>
                        <m:r>
                          <a:rPr lang="en-US" altLang="zh-CN" sz="230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𝐿</m:t>
                        </m:r>
                        <m:r>
                          <a:rPr lang="en-US" altLang="zh-CN" sz="230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+</m:t>
                        </m:r>
                        <m:d>
                          <m:dPr>
                            <m:ctrlPr>
                              <a:rPr lang="en-US" altLang="zh-CN" sz="2300" i="1">
                                <a:latin typeface="Cambria Math" panose="02040503050406030204" pitchFamily="18" charset="0"/>
                                <a:ea typeface="华文楷体" panose="02010600040101010101" charset="-122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zh-CN" sz="2300" i="1">
                                    <a:latin typeface="Cambria Math" panose="02040503050406030204" pitchFamily="18" charset="0"/>
                                    <a:ea typeface="华文楷体" panose="02010600040101010101" charset="-122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2300">
                                    <a:latin typeface="Cambria Math" panose="02040503050406030204" pitchFamily="18" charset="0"/>
                                    <a:ea typeface="华文楷体" panose="02010600040101010101" charset="-122"/>
                                  </a:rPr>
                                  <m:t>𝑏</m:t>
                                </m:r>
                              </m:num>
                              <m:den>
                                <m:r>
                                  <a:rPr lang="en-US" altLang="zh-CN" sz="2300">
                                    <a:latin typeface="Cambria Math" panose="02040503050406030204" pitchFamily="18" charset="0"/>
                                    <a:ea typeface="华文楷体" panose="02010600040101010101" charset="-122"/>
                                  </a:rPr>
                                  <m:t>1+</m:t>
                                </m:r>
                                <m:r>
                                  <a:rPr lang="en-US" altLang="zh-CN" sz="2300">
                                    <a:latin typeface="Cambria Math" panose="02040503050406030204" pitchFamily="18" charset="0"/>
                                    <a:ea typeface="华文楷体" panose="02010600040101010101" charset="-122"/>
                                  </a:rPr>
                                  <m:t>𝑐</m:t>
                                </m:r>
                              </m:den>
                            </m:f>
                          </m:e>
                        </m:d>
                        <m:r>
                          <a:rPr lang="en-US" altLang="zh-CN" sz="230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𝐾</m:t>
                        </m:r>
                        <m:r>
                          <a:rPr lang="en-US" altLang="zh-CN" sz="230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]</m:t>
                        </m:r>
                        <m:r>
                          <m:rPr>
                            <m:nor/>
                          </m:rPr>
                          <a:rPr lang="zh-CN" altLang="en-US" sz="2300" dirty="0">
                            <a:latin typeface="华文楷体" panose="02010600040101010101" charset="-122"/>
                            <a:ea typeface="华文楷体" panose="02010600040101010101" charset="-122"/>
                          </a:rPr>
                          <m:t> </m:t>
                        </m:r>
                      </m:e>
                      <m:sup>
                        <m:d>
                          <m:dPr>
                            <m:ctrlPr>
                              <a:rPr lang="en-US" altLang="zh-CN" sz="2300" i="1">
                                <a:latin typeface="Cambria Math" panose="02040503050406030204" pitchFamily="18" charset="0"/>
                                <a:ea typeface="华文楷体" panose="02010600040101010101" charset="-122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zh-CN" sz="2300" i="1">
                                    <a:latin typeface="Cambria Math" panose="02040503050406030204" pitchFamily="18" charset="0"/>
                                    <a:ea typeface="华文楷体" panose="02010600040101010101" charset="-122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2300">
                                    <a:latin typeface="Cambria Math" panose="02040503050406030204" pitchFamily="18" charset="0"/>
                                    <a:ea typeface="华文楷体" panose="02010600040101010101" charset="-122"/>
                                  </a:rPr>
                                  <m:t>𝑐</m:t>
                                </m:r>
                              </m:num>
                              <m:den>
                                <m:r>
                                  <a:rPr lang="en-US" altLang="zh-CN" sz="2300">
                                    <a:latin typeface="Cambria Math" panose="02040503050406030204" pitchFamily="18" charset="0"/>
                                    <a:ea typeface="华文楷体" panose="02010600040101010101" charset="-122"/>
                                  </a:rPr>
                                  <m:t>1+</m:t>
                                </m:r>
                                <m:r>
                                  <a:rPr lang="en-US" altLang="zh-CN" sz="2300">
                                    <a:latin typeface="Cambria Math" panose="02040503050406030204" pitchFamily="18" charset="0"/>
                                    <a:ea typeface="华文楷体" panose="02010600040101010101" charset="-122"/>
                                  </a:rPr>
                                  <m:t>𝑐</m:t>
                                </m:r>
                              </m:den>
                            </m:f>
                          </m:e>
                        </m:d>
                        <m:r>
                          <a:rPr lang="en-US" altLang="zh-CN" sz="230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𝑣</m:t>
                        </m:r>
                      </m:sup>
                    </m:sSup>
                  </m:oMath>
                </a14:m>
                <a:r>
                  <a:rPr lang="zh-CN" altLang="en-US" sz="2300" dirty="0">
                    <a:latin typeface="华文楷体" panose="02010600040101010101" charset="-122"/>
                    <a:ea typeface="华文楷体" panose="02010600040101010101" charset="-122"/>
                  </a:rPr>
                  <a:t>              （</a:t>
                </a:r>
                <a:r>
                  <a:rPr lang="en-US" altLang="zh-CN" sz="2300" dirty="0">
                    <a:latin typeface="华文楷体" panose="02010600040101010101" charset="-122"/>
                    <a:ea typeface="华文楷体" panose="02010600040101010101" charset="-122"/>
                  </a:rPr>
                  <a:t>4.10</a:t>
                </a:r>
                <a:r>
                  <a:rPr lang="zh-CN" altLang="en-US" sz="2300" dirty="0">
                    <a:latin typeface="华文楷体" panose="02010600040101010101" charset="-122"/>
                    <a:ea typeface="华文楷体" panose="02010600040101010101" charset="-122"/>
                  </a:rPr>
                  <a:t>）</a:t>
                </a:r>
                <a:endParaRPr lang="en-US" altLang="zh-CN" sz="2300" dirty="0">
                  <a:latin typeface="华文楷体" panose="02010600040101010101" charset="-122"/>
                  <a:ea typeface="华文楷体" panose="02010600040101010101" charset="-122"/>
                </a:endParaRPr>
              </a:p>
              <a:p>
                <a:pPr indent="457200" algn="just" defTabSz="266700">
                  <a:lnSpc>
                    <a:spcPct val="14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2300" dirty="0">
                    <a:latin typeface="华文楷体" panose="02010600040101010101" charset="-122"/>
                    <a:ea typeface="华文楷体" panose="02010600040101010101" charset="-122"/>
                  </a:rPr>
                  <a:t>其中，</a:t>
                </a:r>
                <a:r>
                  <a:rPr lang="en-US" altLang="zh-CN" sz="2300" dirty="0">
                    <a:latin typeface="华文楷体" panose="02010600040101010101" charset="-122"/>
                    <a:ea typeface="华文楷体" panose="02010600040101010101" charset="-122"/>
                  </a:rPr>
                  <a:t>A</a:t>
                </a:r>
                <a:r>
                  <a:rPr lang="zh-CN" altLang="en-US" sz="2300" dirty="0">
                    <a:latin typeface="华文楷体" panose="02010600040101010101" charset="-122"/>
                    <a:ea typeface="华文楷体" panose="02010600040101010101" charset="-122"/>
                  </a:rPr>
                  <a:t>反映广义技术水平，</a:t>
                </a:r>
                <a:r>
                  <a:rPr lang="en-US" altLang="zh-CN" sz="2300" dirty="0">
                    <a:latin typeface="华文楷体" panose="02010600040101010101" charset="-122"/>
                    <a:ea typeface="华文楷体" panose="02010600040101010101" charset="-122"/>
                  </a:rPr>
                  <a:t>b</a:t>
                </a:r>
                <a:r>
                  <a:rPr lang="zh-CN" altLang="en-US" sz="2300" dirty="0">
                    <a:latin typeface="华文楷体" panose="02010600040101010101" charset="-122"/>
                    <a:ea typeface="华文楷体" panose="02010600040101010101" charset="-122"/>
                  </a:rPr>
                  <a:t>为替代系数，</a:t>
                </a:r>
                <a:r>
                  <a:rPr lang="en-US" altLang="zh-CN" sz="2300" dirty="0">
                    <a:latin typeface="华文楷体" panose="02010600040101010101" charset="-122"/>
                    <a:ea typeface="华文楷体" panose="02010600040101010101" charset="-122"/>
                  </a:rPr>
                  <a:t>c</a:t>
                </a:r>
                <a:r>
                  <a:rPr lang="zh-CN" altLang="en-US" sz="2300" dirty="0">
                    <a:latin typeface="华文楷体" panose="02010600040101010101" charset="-122"/>
                    <a:ea typeface="华文楷体" panose="02010600040101010101" charset="-122"/>
                  </a:rPr>
                  <a:t>为分配系数，</a:t>
                </a:r>
                <a:r>
                  <a:rPr lang="en-US" altLang="zh-CN" sz="2300" dirty="0">
                    <a:latin typeface="华文楷体" panose="02010600040101010101" charset="-122"/>
                    <a:ea typeface="华文楷体" panose="02010600040101010101" charset="-122"/>
                  </a:rPr>
                  <a:t>v</a:t>
                </a:r>
                <a:r>
                  <a:rPr lang="zh-CN" altLang="en-US" sz="2300" dirty="0">
                    <a:latin typeface="华文楷体" panose="02010600040101010101" charset="-122"/>
                    <a:ea typeface="华文楷体" panose="02010600040101010101" charset="-122"/>
                  </a:rPr>
                  <a:t>为规模报酬系数。对其取对数，在</a:t>
                </a:r>
                <a:r>
                  <a:rPr lang="en-US" altLang="zh-CN" sz="2300" dirty="0">
                    <a:latin typeface="华文楷体" panose="02010600040101010101" charset="-122"/>
                    <a:ea typeface="华文楷体" panose="02010600040101010101" charset="-122"/>
                  </a:rPr>
                  <a:t>b=0</a:t>
                </a:r>
                <a:r>
                  <a:rPr lang="zh-CN" altLang="en-US" sz="2300" dirty="0">
                    <a:latin typeface="华文楷体" panose="02010600040101010101" charset="-122"/>
                    <a:ea typeface="华文楷体" panose="02010600040101010101" charset="-122"/>
                  </a:rPr>
                  <a:t>处取泰勒展式</a:t>
                </a:r>
                <a:r>
                  <a:rPr lang="en-US" altLang="zh-CN" sz="2300" dirty="0">
                    <a:latin typeface="华文楷体" panose="02010600040101010101" charset="-122"/>
                    <a:ea typeface="华文楷体" panose="02010600040101010101" charset="-122"/>
                  </a:rPr>
                  <a:t>1</a:t>
                </a:r>
                <a:r>
                  <a:rPr lang="zh-CN" altLang="en-US" sz="2300" dirty="0">
                    <a:latin typeface="华文楷体" panose="02010600040101010101" charset="-122"/>
                    <a:ea typeface="华文楷体" panose="02010600040101010101" charset="-122"/>
                  </a:rPr>
                  <a:t>阶近似，即可化为易估计的线性模型。</a:t>
                </a:r>
              </a:p>
              <a:p>
                <a:pPr indent="304800" algn="just" defTabSz="266700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300" dirty="0">
                  <a:latin typeface="华文楷体" panose="02010600040101010101" charset="-122"/>
                  <a:ea typeface="华文楷体" panose="02010600040101010101" charset="-122"/>
                </a:endParaRPr>
              </a:p>
              <a:p>
                <a:pPr indent="304800" algn="ctr" defTabSz="266700" fontAlgn="auto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300" dirty="0">
                  <a:latin typeface="华文楷体" panose="02010600040101010101" charset="-122"/>
                  <a:ea typeface="华文楷体" panose="02010600040101010101" charset="-122"/>
                </a:endParaRPr>
              </a:p>
              <a:p>
                <a:pPr marL="0" indent="304800" algn="just" defTabSz="266700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</a:pPr>
                <a:endParaRPr lang="en-US" altLang="zh-CN" sz="2000" dirty="0"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endParaRPr>
              </a:p>
            </p:txBody>
          </p:sp>
        </mc:Choice>
        <mc:Fallback xmlns="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2D2E34F1-42B8-4F49-5A72-3BAC645472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2269" y="938269"/>
                <a:ext cx="11009139" cy="5680740"/>
              </a:xfrm>
              <a:prstGeom prst="rect">
                <a:avLst/>
              </a:prstGeom>
              <a:blipFill>
                <a:blip r:embed="rId2"/>
                <a:stretch>
                  <a:fillRect l="-775" r="-83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矩形 5">
            <a:extLst>
              <a:ext uri="{FF2B5EF4-FFF2-40B4-BE49-F238E27FC236}">
                <a16:creationId xmlns:a16="http://schemas.microsoft.com/office/drawing/2014/main" id="{983BF67C-8343-9B2D-9A4A-D7C9F8A5FFB6}"/>
              </a:ext>
            </a:extLst>
          </p:cNvPr>
          <p:cNvSpPr/>
          <p:nvPr/>
        </p:nvSpPr>
        <p:spPr>
          <a:xfrm>
            <a:off x="-83121" y="714490"/>
            <a:ext cx="516245" cy="47125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宏观经济统计分析与写作</a:t>
            </a:r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867BD5A2-001F-60F9-0B4E-288F2B13E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88524" y="6619009"/>
            <a:ext cx="932884" cy="311727"/>
          </a:xfrm>
        </p:spPr>
        <p:txBody>
          <a:bodyPr/>
          <a:lstStyle/>
          <a:p>
            <a:fld id="{9A0DB2DC-4C9A-4742-B13C-FB6460FD3503}" type="slidenum">
              <a:rPr lang="zh-CN" altLang="en-US" sz="2000">
                <a:solidFill>
                  <a:schemeClr val="tx1"/>
                </a:solidFill>
              </a:rPr>
              <a:t>22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9" name="Rectangle 4" descr="浅色上对角线">
            <a:extLst>
              <a:ext uri="{FF2B5EF4-FFF2-40B4-BE49-F238E27FC236}">
                <a16:creationId xmlns:a16="http://schemas.microsoft.com/office/drawing/2014/main" id="{B3E72CD3-B070-4EFE-7A00-15B5FFEDAA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591" y="107576"/>
            <a:ext cx="5234409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二、生产函数发展脉络</a:t>
            </a:r>
          </a:p>
        </p:txBody>
      </p:sp>
    </p:spTree>
    <p:extLst>
      <p:ext uri="{BB962C8B-B14F-4D97-AF65-F5344CB8AC3E}">
        <p14:creationId xmlns:p14="http://schemas.microsoft.com/office/powerpoint/2010/main" val="3637310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BFDB06-A608-5CFC-9C83-8BC1F3C4B1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5">
            <a:extLst>
              <a:ext uri="{FF2B5EF4-FFF2-40B4-BE49-F238E27FC236}">
                <a16:creationId xmlns:a16="http://schemas.microsoft.com/office/drawing/2014/main" id="{0449A978-A6FC-D737-CF6F-E31B9F10BC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2096" y="1456690"/>
            <a:ext cx="10142220" cy="478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0E518283-CC48-FB1D-CD1E-4B34B73144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7511" y="4452620"/>
            <a:ext cx="10142220" cy="179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kumimoji="1"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A1A1716D-8D76-2021-51E9-9C581C702F85}"/>
                  </a:ext>
                </a:extLst>
              </p:cNvPr>
              <p:cNvSpPr txBox="1"/>
              <p:nvPr/>
            </p:nvSpPr>
            <p:spPr>
              <a:xfrm>
                <a:off x="861591" y="1069684"/>
                <a:ext cx="11009139" cy="5680740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noAutofit/>
              </a:bodyPr>
              <a:lstStyle/>
              <a:p>
                <a:pPr indent="457200" algn="just" defTabSz="266700">
                  <a:lnSpc>
                    <a:spcPct val="2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2300" dirty="0">
                    <a:latin typeface="华文楷体" panose="02010600040101010101" charset="-122"/>
                    <a:ea typeface="华文楷体" panose="02010600040101010101" charset="-122"/>
                  </a:rPr>
                  <a:t>Translog</a:t>
                </a:r>
                <a:r>
                  <a:rPr lang="zh-CN" altLang="en-US" sz="2300" dirty="0">
                    <a:latin typeface="华文楷体" panose="02010600040101010101" charset="-122"/>
                    <a:ea typeface="华文楷体" panose="02010600040101010101" charset="-122"/>
                  </a:rPr>
                  <a:t>生产函数一般形式为：</a:t>
                </a:r>
              </a:p>
              <a:p>
                <a:pPr indent="457200" algn="ctr" defTabSz="266700" fontAlgn="auto">
                  <a:lnSpc>
                    <a:spcPct val="200000"/>
                  </a:lnSpc>
                  <a:spcBef>
                    <a:spcPct val="0"/>
                  </a:spcBef>
                  <a:spcAft>
                    <a:spcPct val="0"/>
                  </a:spcAft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zh-CN" altLang="en-US" sz="23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zh-CN" altLang="en-US" sz="2300">
                            <a:latin typeface="Cambria Math" panose="02040503050406030204" pitchFamily="18" charset="0"/>
                          </a:rPr>
                          <m:t>ln</m:t>
                        </m:r>
                      </m:fName>
                      <m:e>
                        <m:r>
                          <a:rPr lang="zh-CN" altLang="en-US" sz="230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</m:func>
                    <m:r>
                      <a:rPr lang="en-US" altLang="zh-CN" sz="230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zh-CN" sz="23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sz="230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altLang="zh-CN" sz="230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altLang="zh-CN" sz="230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zh-CN" sz="23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sz="230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altLang="zh-CN" sz="2300">
                            <a:latin typeface="Cambria Math" panose="02040503050406030204" pitchFamily="18" charset="0"/>
                          </a:rPr>
                          <m:t>𝐾</m:t>
                        </m:r>
                      </m:sub>
                    </m:sSub>
                    <m:func>
                      <m:funcPr>
                        <m:ctrlPr>
                          <a:rPr lang="en-US" altLang="zh-CN" sz="2300" i="1" dirty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zh-CN" altLang="en-US" sz="2300">
                            <a:latin typeface="Cambria Math" panose="02040503050406030204" pitchFamily="18" charset="0"/>
                          </a:rPr>
                          <m:t>ln</m:t>
                        </m:r>
                      </m:fName>
                      <m:e>
                        <m:r>
                          <a:rPr lang="en-US" altLang="zh-CN" sz="2300" dirty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</m:func>
                    <m:r>
                      <a:rPr lang="en-US" altLang="zh-CN" sz="2300" dirty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zh-CN" sz="23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sz="230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altLang="zh-CN" sz="230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func>
                      <m:funcPr>
                        <m:ctrlPr>
                          <a:rPr lang="en-US" altLang="zh-CN" sz="2300" i="1" dirty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zh-CN" altLang="en-US" sz="2300">
                            <a:latin typeface="Cambria Math" panose="02040503050406030204" pitchFamily="18" charset="0"/>
                          </a:rPr>
                          <m:t>ln</m:t>
                        </m:r>
                      </m:fName>
                      <m:e>
                        <m:r>
                          <a:rPr lang="en-US" altLang="zh-CN" sz="230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</m:func>
                    <m:r>
                      <a:rPr lang="en-US" altLang="zh-CN" sz="2300" dirty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zh-CN" sz="23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sz="2300" dirty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altLang="zh-CN" sz="2300" dirty="0">
                            <a:latin typeface="Cambria Math" panose="02040503050406030204" pitchFamily="18" charset="0"/>
                          </a:rPr>
                          <m:t>𝐾𝐾</m:t>
                        </m:r>
                      </m:sub>
                    </m:sSub>
                    <m:r>
                      <a:rPr lang="en-US" altLang="zh-CN" sz="2300" dirty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altLang="zh-CN" sz="23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func>
                          <m:funcPr>
                            <m:ctrlPr>
                              <a:rPr lang="en-US" altLang="zh-CN" sz="2300" i="1" dirty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zh-CN" altLang="en-US" sz="2300">
                                <a:latin typeface="Cambria Math" panose="02040503050406030204" pitchFamily="18" charset="0"/>
                              </a:rPr>
                              <m:t>ln</m:t>
                            </m:r>
                          </m:fName>
                          <m:e>
                            <m:r>
                              <a:rPr lang="en-US" altLang="zh-CN" sz="2300" dirty="0">
                                <a:latin typeface="Cambria Math" panose="02040503050406030204" pitchFamily="18" charset="0"/>
                              </a:rPr>
                              <m:t>𝐾</m:t>
                            </m:r>
                          </m:e>
                        </m:func>
                        <m:r>
                          <a:rPr lang="en-US" altLang="zh-CN" sz="2300" dirty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US" altLang="zh-CN" sz="2300" dirty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zh-CN" sz="2300" dirty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zh-CN" sz="23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sz="2300" dirty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altLang="zh-CN" sz="2300" dirty="0">
                            <a:latin typeface="Cambria Math" panose="02040503050406030204" pitchFamily="18" charset="0"/>
                          </a:rPr>
                          <m:t>𝐿𝐿</m:t>
                        </m:r>
                      </m:sub>
                    </m:sSub>
                    <m:r>
                      <a:rPr lang="en-US" altLang="zh-CN" sz="2300" dirty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altLang="zh-CN" sz="23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func>
                          <m:funcPr>
                            <m:ctrlPr>
                              <a:rPr lang="en-US" altLang="zh-CN" sz="2300" i="1" dirty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zh-CN" altLang="en-US" sz="2300">
                                <a:latin typeface="Cambria Math" panose="02040503050406030204" pitchFamily="18" charset="0"/>
                              </a:rPr>
                              <m:t>ln</m:t>
                            </m:r>
                          </m:fName>
                          <m:e>
                            <m:r>
                              <a:rPr lang="en-US" altLang="zh-CN" sz="2300" dirty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</m:func>
                        <m:r>
                          <a:rPr lang="en-US" altLang="zh-CN" sz="2300" dirty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US" altLang="zh-CN" sz="2300" dirty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zh-CN" sz="2300" dirty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zh-CN" sz="23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sz="2300" dirty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altLang="zh-CN" sz="2300" dirty="0">
                            <a:latin typeface="Cambria Math" panose="02040503050406030204" pitchFamily="18" charset="0"/>
                          </a:rPr>
                          <m:t>𝐾𝐿</m:t>
                        </m:r>
                      </m:sub>
                    </m:sSub>
                    <m:func>
                      <m:funcPr>
                        <m:ctrlPr>
                          <a:rPr lang="en-US" altLang="zh-CN" sz="2300" i="1" dirty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 sz="2300" dirty="0">
                            <a:latin typeface="Cambria Math" panose="02040503050406030204" pitchFamily="18" charset="0"/>
                          </a:rPr>
                          <m:t>ln</m:t>
                        </m:r>
                      </m:fName>
                      <m:e>
                        <m:r>
                          <a:rPr lang="en-US" altLang="zh-CN" sz="2300" dirty="0">
                            <a:latin typeface="Cambria Math" panose="02040503050406030204" pitchFamily="18" charset="0"/>
                          </a:rPr>
                          <m:t>𝐾</m:t>
                        </m:r>
                        <m:func>
                          <m:funcPr>
                            <m:ctrlPr>
                              <a:rPr lang="en-US" altLang="zh-CN" sz="2300" i="1" dirty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altLang="zh-CN" sz="2300" dirty="0">
                                <a:latin typeface="Cambria Math" panose="02040503050406030204" pitchFamily="18" charset="0"/>
                              </a:rPr>
                              <m:t>ln</m:t>
                            </m:r>
                          </m:fName>
                          <m:e>
                            <m:r>
                              <a:rPr lang="en-US" altLang="zh-CN" sz="2300" dirty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</m:func>
                      </m:e>
                    </m:func>
                  </m:oMath>
                </a14:m>
                <a:r>
                  <a:rPr lang="en-US" altLang="zh-CN" sz="2300" dirty="0">
                    <a:latin typeface="华文楷体" panose="02010600040101010101" charset="-122"/>
                    <a:ea typeface="华文楷体" panose="02010600040101010101" charset="-122"/>
                  </a:rPr>
                  <a:t>         </a:t>
                </a:r>
                <a:r>
                  <a:rPr lang="zh-CN" altLang="en-US" sz="2300" dirty="0">
                    <a:latin typeface="华文楷体" panose="02010600040101010101" charset="-122"/>
                    <a:ea typeface="华文楷体" panose="02010600040101010101" charset="-122"/>
                  </a:rPr>
                  <a:t> （</a:t>
                </a:r>
                <a:r>
                  <a:rPr lang="en-US" altLang="zh-CN" sz="2300" dirty="0">
                    <a:latin typeface="华文楷体" panose="02010600040101010101" charset="-122"/>
                    <a:ea typeface="华文楷体" panose="02010600040101010101" charset="-122"/>
                  </a:rPr>
                  <a:t>4.11</a:t>
                </a:r>
                <a:r>
                  <a:rPr lang="zh-CN" altLang="en-US" sz="2300" dirty="0">
                    <a:latin typeface="华文楷体" panose="02010600040101010101" charset="-122"/>
                    <a:ea typeface="华文楷体" panose="02010600040101010101" charset="-122"/>
                  </a:rPr>
                  <a:t>）</a:t>
                </a:r>
                <a:endParaRPr lang="en-US" altLang="zh-CN" sz="2300" dirty="0">
                  <a:latin typeface="华文楷体" panose="02010600040101010101" charset="-122"/>
                  <a:ea typeface="华文楷体" panose="02010600040101010101" charset="-122"/>
                </a:endParaRPr>
              </a:p>
              <a:p>
                <a:pPr indent="457200" algn="just" defTabSz="266700" fontAlgn="auto">
                  <a:lnSpc>
                    <a:spcPct val="2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2300" dirty="0" err="1">
                    <a:latin typeface="华文楷体" panose="02010600040101010101" charset="-122"/>
                    <a:ea typeface="华文楷体" panose="02010600040101010101" charset="-122"/>
                  </a:rPr>
                  <a:t>Translog</a:t>
                </a:r>
                <a:r>
                  <a:rPr lang="zh-CN" altLang="en-US" sz="2300" dirty="0">
                    <a:latin typeface="华文楷体" panose="02010600040101010101" charset="-122"/>
                    <a:ea typeface="华文楷体" panose="02010600040101010101" charset="-122"/>
                  </a:rPr>
                  <a:t>生产函数的显著优势在于易估计和包容性。</a:t>
                </a:r>
                <a:endParaRPr lang="en-US" altLang="zh-CN" sz="2300" dirty="0">
                  <a:latin typeface="华文楷体" panose="02010600040101010101" charset="-122"/>
                  <a:ea typeface="华文楷体" panose="02010600040101010101" charset="-122"/>
                </a:endParaRPr>
              </a:p>
              <a:p>
                <a:pPr indent="457200" algn="just" defTabSz="266700">
                  <a:lnSpc>
                    <a:spcPct val="2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2300" dirty="0">
                    <a:latin typeface="华文楷体" panose="02010600040101010101" charset="-122"/>
                    <a:ea typeface="华文楷体" panose="02010600040101010101" charset="-122"/>
                  </a:rPr>
                  <a:t>然而，</a:t>
                </a:r>
                <a:r>
                  <a:rPr lang="en-US" altLang="zh-CN" sz="2300" dirty="0" err="1">
                    <a:latin typeface="华文楷体" panose="02010600040101010101" charset="-122"/>
                    <a:ea typeface="华文楷体" panose="02010600040101010101" charset="-122"/>
                  </a:rPr>
                  <a:t>Translog</a:t>
                </a:r>
                <a:r>
                  <a:rPr lang="zh-CN" altLang="en-US" sz="2300" dirty="0">
                    <a:latin typeface="华文楷体" panose="02010600040101010101" charset="-122"/>
                    <a:ea typeface="华文楷体" panose="02010600040101010101" charset="-122"/>
                  </a:rPr>
                  <a:t>生产函数的表层参数与深层参数之间关系复杂，限制了对重要参数（如</a:t>
                </a:r>
                <a:r>
                  <a:rPr lang="en-US" altLang="zh-CN" sz="2300" dirty="0">
                    <a:latin typeface="华文楷体" panose="02010600040101010101" charset="-122"/>
                    <a:ea typeface="华文楷体" panose="02010600040101010101" charset="-122"/>
                  </a:rPr>
                  <a:t>σ</a:t>
                </a:r>
                <a:r>
                  <a:rPr lang="zh-CN" altLang="en-US" sz="2300" dirty="0">
                    <a:latin typeface="华文楷体" panose="02010600040101010101" charset="-122"/>
                    <a:ea typeface="华文楷体" panose="02010600040101010101" charset="-122"/>
                  </a:rPr>
                  <a:t>）的有效估计。特别是其难以明确考察技术偏向影响，引入偏向型技术进步因素后，</a:t>
                </a:r>
                <a:r>
                  <a:rPr lang="en-US" altLang="zh-CN" sz="2300" dirty="0" err="1">
                    <a:latin typeface="华文楷体" panose="02010600040101010101" charset="-122"/>
                    <a:ea typeface="华文楷体" panose="02010600040101010101" charset="-122"/>
                  </a:rPr>
                  <a:t>Translog</a:t>
                </a:r>
                <a:r>
                  <a:rPr lang="zh-CN" altLang="en-US" sz="2300" dirty="0">
                    <a:latin typeface="华文楷体" panose="02010600040101010101" charset="-122"/>
                    <a:ea typeface="华文楷体" panose="02010600040101010101" charset="-122"/>
                  </a:rPr>
                  <a:t>生产函数会产生严重的数值型问题（</a:t>
                </a:r>
                <a:r>
                  <a:rPr lang="en-US" altLang="zh-CN" sz="2300" dirty="0">
                    <a:latin typeface="华文楷体" panose="02010600040101010101" charset="-122"/>
                    <a:ea typeface="华文楷体" panose="02010600040101010101" charset="-122"/>
                  </a:rPr>
                  <a:t>León-Ledesma et al., 2010</a:t>
                </a:r>
                <a:r>
                  <a:rPr lang="zh-CN" altLang="en-US" sz="2300" dirty="0">
                    <a:latin typeface="华文楷体" panose="02010600040101010101" charset="-122"/>
                    <a:ea typeface="华文楷体" panose="02010600040101010101" charset="-122"/>
                  </a:rPr>
                  <a:t>）。</a:t>
                </a:r>
              </a:p>
              <a:p>
                <a:pPr indent="304800" algn="ctr" defTabSz="266700" fontAlgn="auto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</a:pPr>
                <a:endParaRPr lang="en-US" altLang="zh-CN" sz="2300" dirty="0">
                  <a:latin typeface="华文楷体" panose="02010600040101010101" charset="-122"/>
                  <a:ea typeface="华文楷体" panose="02010600040101010101" charset="-122"/>
                </a:endParaRPr>
              </a:p>
            </p:txBody>
          </p:sp>
        </mc:Choice>
        <mc:Fallback xmlns="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A1A1716D-8D76-2021-51E9-9C581C702F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1591" y="1069684"/>
                <a:ext cx="11009139" cy="5680740"/>
              </a:xfrm>
              <a:prstGeom prst="rect">
                <a:avLst/>
              </a:prstGeom>
              <a:blipFill>
                <a:blip r:embed="rId2"/>
                <a:stretch>
                  <a:fillRect l="-775" r="-343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矩形 5">
            <a:extLst>
              <a:ext uri="{FF2B5EF4-FFF2-40B4-BE49-F238E27FC236}">
                <a16:creationId xmlns:a16="http://schemas.microsoft.com/office/drawing/2014/main" id="{15B338FF-1073-F84C-E254-0013D10D29E9}"/>
              </a:ext>
            </a:extLst>
          </p:cNvPr>
          <p:cNvSpPr/>
          <p:nvPr/>
        </p:nvSpPr>
        <p:spPr>
          <a:xfrm>
            <a:off x="-83121" y="714490"/>
            <a:ext cx="516245" cy="47125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宏观经济统计分析与写作</a:t>
            </a:r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AE793809-3DA3-59DF-3505-CA0C64B233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88524" y="6619009"/>
            <a:ext cx="932884" cy="311727"/>
          </a:xfrm>
        </p:spPr>
        <p:txBody>
          <a:bodyPr/>
          <a:lstStyle/>
          <a:p>
            <a:fld id="{9A0DB2DC-4C9A-4742-B13C-FB6460FD3503}" type="slidenum">
              <a:rPr lang="zh-CN" altLang="en-US" sz="2000">
                <a:solidFill>
                  <a:schemeClr val="tx1"/>
                </a:solidFill>
              </a:rPr>
              <a:t>23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9" name="Rectangle 4" descr="浅色上对角线">
            <a:extLst>
              <a:ext uri="{FF2B5EF4-FFF2-40B4-BE49-F238E27FC236}">
                <a16:creationId xmlns:a16="http://schemas.microsoft.com/office/drawing/2014/main" id="{9C5F8808-6842-EFCA-718D-487C01CD1A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591" y="107576"/>
            <a:ext cx="5234409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二、生产函数发展脉络</a:t>
            </a:r>
          </a:p>
        </p:txBody>
      </p:sp>
    </p:spTree>
    <p:extLst>
      <p:ext uri="{BB962C8B-B14F-4D97-AF65-F5344CB8AC3E}">
        <p14:creationId xmlns:p14="http://schemas.microsoft.com/office/powerpoint/2010/main" val="2241715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D08781-3C80-FDCC-3704-267DF89840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5">
            <a:extLst>
              <a:ext uri="{FF2B5EF4-FFF2-40B4-BE49-F238E27FC236}">
                <a16:creationId xmlns:a16="http://schemas.microsoft.com/office/drawing/2014/main" id="{DBEF2616-317B-8A71-9C52-66CAC75683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2096" y="1456690"/>
            <a:ext cx="10142220" cy="478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3B1C5CF0-E500-816E-5142-6CDC7A374D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7511" y="4452620"/>
            <a:ext cx="10142220" cy="179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kumimoji="1"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74053DC3-E488-9CAD-E484-1350AB5E8993}"/>
                  </a:ext>
                </a:extLst>
              </p:cNvPr>
              <p:cNvSpPr txBox="1"/>
              <p:nvPr/>
            </p:nvSpPr>
            <p:spPr>
              <a:xfrm>
                <a:off x="861591" y="1069684"/>
                <a:ext cx="11009139" cy="5680740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noAutofit/>
              </a:bodyPr>
              <a:lstStyle/>
              <a:p>
                <a:pPr marL="0" marR="0" lvl="0" indent="304800" algn="just" defTabSz="266700" rtl="0" eaLnBrk="1" fontAlgn="auto" latinLnBrk="0" hangingPunct="1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ED7D31"/>
                    </a:solidFill>
                    <a:effectLst/>
                    <a:uLnTx/>
                    <a:uFillTx/>
                    <a:latin typeface="华文楷体" panose="02010600040101010101" charset="-122"/>
                    <a:ea typeface="华文楷体" panose="02010600040101010101" charset="-122"/>
                    <a:cs typeface="+mn-cs"/>
                  </a:rPr>
                  <a:t>（一）</a:t>
                </a:r>
                <a:r>
                  <a:rPr kumimoji="0" lang="zh-CN" alt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ED7D31"/>
                    </a:solidFill>
                    <a:effectLst/>
                    <a:uLnTx/>
                    <a:uFillTx/>
                    <a:latin typeface="华文楷体" panose="02010600040101010101" charset="-122"/>
                    <a:ea typeface="华文楷体" panose="02010600040101010101" charset="-122"/>
                    <a:cs typeface="+mn-cs"/>
                    <a:sym typeface="+mn-ea"/>
                  </a:rPr>
                  <a:t>技术进步分类</a:t>
                </a:r>
                <a:endParaRPr kumimoji="0" lang="en-US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ED7D31"/>
                  </a:solidFill>
                  <a:effectLst/>
                  <a:uLnTx/>
                  <a:uFillTx/>
                  <a:latin typeface="华文楷体" panose="02010600040101010101" charset="-122"/>
                  <a:ea typeface="华文楷体" panose="02010600040101010101" charset="-122"/>
                  <a:cs typeface="+mn-cs"/>
                  <a:sym typeface="+mn-ea"/>
                </a:endParaRPr>
              </a:p>
              <a:p>
                <a:pPr indent="457200" algn="just" defTabSz="266700">
                  <a:lnSpc>
                    <a:spcPct val="170000"/>
                  </a:lnSpc>
                  <a:spcBef>
                    <a:spcPts val="700"/>
                  </a:spcBef>
                  <a:spcAft>
                    <a:spcPct val="0"/>
                  </a:spcAft>
                  <a:defRPr/>
                </a:pPr>
                <a:r>
                  <a:rPr kumimoji="0" lang="en-US" altLang="zh-CN" sz="25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5B9BD5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华文楷体" panose="02010600040101010101" charset="-122"/>
                    <a:cs typeface="Times New Roman" panose="02020603050405020304" pitchFamily="18" charset="0"/>
                  </a:rPr>
                  <a:t> 1.</a:t>
                </a:r>
                <a:r>
                  <a:rPr kumimoji="0" lang="zh-CN" altLang="en-US" sz="25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5B9BD5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华文楷体" panose="02010600040101010101" charset="-122"/>
                    <a:cs typeface="Times New Roman" panose="02020603050405020304" pitchFamily="18" charset="0"/>
                  </a:rPr>
                  <a:t>要素增强型技术进步</a:t>
                </a:r>
                <a:endParaRPr kumimoji="0" lang="en-US" altLang="zh-CN" sz="2500" b="1" i="0" u="none" strike="noStrike" kern="1200" cap="none" spc="0" normalizeH="0" baseline="0" noProof="0" dirty="0">
                  <a:ln>
                    <a:noFill/>
                  </a:ln>
                  <a:solidFill>
                    <a:srgbClr val="5B9BD5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华文楷体" panose="02010600040101010101" charset="-122"/>
                  <a:cs typeface="Times New Roman" panose="02020603050405020304" pitchFamily="18" charset="0"/>
                </a:endParaRPr>
              </a:p>
              <a:p>
                <a:pPr indent="457200" algn="just" defTabSz="266700">
                  <a:lnSpc>
                    <a:spcPct val="170000"/>
                  </a:lnSpc>
                  <a:spcBef>
                    <a:spcPts val="700"/>
                  </a:spcBef>
                  <a:spcAft>
                    <a:spcPct val="0"/>
                  </a:spcAft>
                  <a:defRPr/>
                </a:pPr>
                <a:r>
                  <a:rPr lang="zh-CN" altLang="en-US" sz="2300" dirty="0">
                    <a:latin typeface="华文楷体" panose="02010600040101010101" charset="-122"/>
                    <a:ea typeface="华文楷体" panose="02010600040101010101" charset="-122"/>
                  </a:rPr>
                  <a:t>两要素新古典生产函数</a:t>
                </a:r>
                <a14:m>
                  <m:oMath xmlns:m="http://schemas.openxmlformats.org/officeDocument/2006/math">
                    <m:r>
                      <a:rPr lang="en-US" altLang="zh-CN" sz="2300">
                        <a:latin typeface="Cambria Math" panose="02040503050406030204" pitchFamily="18" charset="0"/>
                        <a:ea typeface="华文楷体" panose="02010600040101010101" charset="-122"/>
                      </a:rPr>
                      <m:t>𝑌</m:t>
                    </m:r>
                    <m:d>
                      <m:dPr>
                        <m:ctrlPr>
                          <a:rPr lang="en-US" altLang="zh-CN" sz="2300" i="1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</m:ctrlPr>
                      </m:dPr>
                      <m:e>
                        <m:r>
                          <a:rPr lang="en-US" altLang="zh-CN" sz="230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𝑡</m:t>
                        </m:r>
                      </m:e>
                    </m:d>
                    <m:r>
                      <a:rPr lang="en-US" altLang="zh-CN" sz="2300">
                        <a:latin typeface="Cambria Math" panose="02040503050406030204" pitchFamily="18" charset="0"/>
                        <a:ea typeface="华文楷体" panose="02010600040101010101" charset="-122"/>
                      </a:rPr>
                      <m:t>=</m:t>
                    </m:r>
                    <m:r>
                      <a:rPr lang="en-US" altLang="zh-CN" sz="2300">
                        <a:latin typeface="Cambria Math" panose="02040503050406030204" pitchFamily="18" charset="0"/>
                        <a:ea typeface="华文楷体" panose="02010600040101010101" charset="-122"/>
                      </a:rPr>
                      <m:t>𝐹</m:t>
                    </m:r>
                    <m:r>
                      <a:rPr lang="en-US" altLang="zh-CN" sz="2300">
                        <a:latin typeface="Cambria Math" panose="02040503050406030204" pitchFamily="18" charset="0"/>
                        <a:ea typeface="华文楷体" panose="02010600040101010101" charset="-122"/>
                      </a:rPr>
                      <m:t>(</m:t>
                    </m:r>
                    <m:r>
                      <a:rPr lang="en-US" altLang="zh-CN" sz="2300">
                        <a:latin typeface="Cambria Math" panose="02040503050406030204" pitchFamily="18" charset="0"/>
                        <a:ea typeface="华文楷体" panose="02010600040101010101" charset="-122"/>
                      </a:rPr>
                      <m:t>𝐾</m:t>
                    </m:r>
                    <m:d>
                      <m:dPr>
                        <m:ctrlPr>
                          <a:rPr lang="en-US" altLang="zh-CN" sz="2300" i="1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</m:ctrlPr>
                      </m:dPr>
                      <m:e>
                        <m:r>
                          <a:rPr lang="en-US" altLang="zh-CN" sz="230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𝑡</m:t>
                        </m:r>
                      </m:e>
                    </m:d>
                    <m:r>
                      <a:rPr lang="en-US" altLang="zh-CN" sz="2300">
                        <a:latin typeface="Cambria Math" panose="02040503050406030204" pitchFamily="18" charset="0"/>
                        <a:ea typeface="华文楷体" panose="02010600040101010101" charset="-122"/>
                      </a:rPr>
                      <m:t>,</m:t>
                    </m:r>
                    <m:r>
                      <a:rPr lang="en-US" altLang="zh-CN" sz="2300">
                        <a:latin typeface="Cambria Math" panose="02040503050406030204" pitchFamily="18" charset="0"/>
                        <a:ea typeface="华文楷体" panose="02010600040101010101" charset="-122"/>
                      </a:rPr>
                      <m:t>𝐿</m:t>
                    </m:r>
                    <m:d>
                      <m:dPr>
                        <m:ctrlPr>
                          <a:rPr lang="en-US" altLang="zh-CN" sz="2300" i="1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</m:ctrlPr>
                      </m:dPr>
                      <m:e>
                        <m:r>
                          <a:rPr lang="en-US" altLang="zh-CN" sz="230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𝑡</m:t>
                        </m:r>
                      </m:e>
                    </m:d>
                    <m:r>
                      <a:rPr lang="en-US" altLang="zh-CN" sz="2300">
                        <a:latin typeface="Cambria Math" panose="02040503050406030204" pitchFamily="18" charset="0"/>
                        <a:ea typeface="华文楷体" panose="02010600040101010101" charset="-122"/>
                      </a:rPr>
                      <m:t>,</m:t>
                    </m:r>
                    <m:r>
                      <a:rPr lang="en-US" altLang="zh-CN" sz="2300">
                        <a:latin typeface="Cambria Math" panose="02040503050406030204" pitchFamily="18" charset="0"/>
                        <a:ea typeface="华文楷体" panose="02010600040101010101" charset="-122"/>
                      </a:rPr>
                      <m:t>𝑇</m:t>
                    </m:r>
                    <m:d>
                      <m:dPr>
                        <m:ctrlPr>
                          <a:rPr lang="en-US" altLang="zh-CN" sz="2300" i="1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</m:ctrlPr>
                      </m:dPr>
                      <m:e>
                        <m:r>
                          <a:rPr lang="en-US" altLang="zh-CN" sz="230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𝑡</m:t>
                        </m:r>
                      </m:e>
                    </m:d>
                    <m:r>
                      <a:rPr lang="en-US" altLang="zh-CN" sz="2300">
                        <a:latin typeface="Cambria Math" panose="02040503050406030204" pitchFamily="18" charset="0"/>
                        <a:ea typeface="华文楷体" panose="02010600040101010101" charset="-122"/>
                      </a:rPr>
                      <m:t>)</m:t>
                    </m:r>
                  </m:oMath>
                </a14:m>
                <a:r>
                  <a:rPr lang="zh-CN" altLang="en-US" sz="2300" dirty="0">
                    <a:latin typeface="华文楷体" panose="02010600040101010101" charset="-122"/>
                    <a:ea typeface="华文楷体" panose="02010600040101010101" charset="-122"/>
                  </a:rPr>
                  <a:t>中，产出</a:t>
                </a:r>
                <a:r>
                  <a:rPr lang="en-US" altLang="zh-CN" sz="2300" dirty="0">
                    <a:latin typeface="华文楷体" panose="02010600040101010101" charset="-122"/>
                    <a:ea typeface="华文楷体" panose="02010600040101010101" charset="-122"/>
                  </a:rPr>
                  <a:t>Y</a:t>
                </a:r>
                <a:r>
                  <a:rPr lang="zh-CN" altLang="en-US" sz="2300" dirty="0">
                    <a:latin typeface="华文楷体" panose="02010600040101010101" charset="-122"/>
                    <a:ea typeface="华文楷体" panose="02010600040101010101" charset="-122"/>
                  </a:rPr>
                  <a:t>、资本投入</a:t>
                </a:r>
                <a:r>
                  <a:rPr lang="en-US" altLang="zh-CN" sz="2300" dirty="0">
                    <a:latin typeface="华文楷体" panose="02010600040101010101" charset="-122"/>
                    <a:ea typeface="华文楷体" panose="02010600040101010101" charset="-122"/>
                  </a:rPr>
                  <a:t>K</a:t>
                </a:r>
                <a:r>
                  <a:rPr lang="zh-CN" altLang="en-US" sz="2300" dirty="0">
                    <a:latin typeface="华文楷体" panose="02010600040101010101" charset="-122"/>
                    <a:ea typeface="华文楷体" panose="02010600040101010101" charset="-122"/>
                  </a:rPr>
                  <a:t>、劳动投入</a:t>
                </a:r>
                <a:r>
                  <a:rPr lang="en-US" altLang="zh-CN" sz="2300" dirty="0">
                    <a:latin typeface="华文楷体" panose="02010600040101010101" charset="-122"/>
                    <a:ea typeface="华文楷体" panose="02010600040101010101" charset="-122"/>
                  </a:rPr>
                  <a:t>L</a:t>
                </a:r>
                <a:r>
                  <a:rPr lang="zh-CN" altLang="en-US" sz="2300" dirty="0">
                    <a:latin typeface="华文楷体" panose="02010600040101010101" charset="-122"/>
                    <a:ea typeface="华文楷体" panose="02010600040101010101" charset="-122"/>
                  </a:rPr>
                  <a:t>、技术水平</a:t>
                </a:r>
                <a:r>
                  <a:rPr lang="en-US" altLang="zh-CN" sz="2300" dirty="0">
                    <a:latin typeface="华文楷体" panose="02010600040101010101" charset="-122"/>
                    <a:ea typeface="华文楷体" panose="02010600040101010101" charset="-122"/>
                  </a:rPr>
                  <a:t>T</a:t>
                </a:r>
                <a:r>
                  <a:rPr lang="zh-CN" altLang="en-US" sz="2300" dirty="0">
                    <a:latin typeface="华文楷体" panose="02010600040101010101" charset="-122"/>
                    <a:ea typeface="华文楷体" panose="02010600040101010101" charset="-122"/>
                  </a:rPr>
                  <a:t>均为时间</a:t>
                </a:r>
                <a:r>
                  <a:rPr lang="en-US" altLang="zh-CN" sz="2300" dirty="0">
                    <a:latin typeface="华文楷体" panose="02010600040101010101" charset="-122"/>
                    <a:ea typeface="华文楷体" panose="02010600040101010101" charset="-122"/>
                  </a:rPr>
                  <a:t>t</a:t>
                </a:r>
                <a:r>
                  <a:rPr lang="zh-CN" altLang="en-US" sz="2300" dirty="0">
                    <a:latin typeface="华文楷体" panose="02010600040101010101" charset="-122"/>
                    <a:ea typeface="华文楷体" panose="02010600040101010101" charset="-122"/>
                  </a:rPr>
                  <a:t>的函数，可简记为</a:t>
                </a:r>
                <a14:m>
                  <m:oMath xmlns:m="http://schemas.openxmlformats.org/officeDocument/2006/math">
                    <m:r>
                      <a:rPr lang="en-US" altLang="zh-CN" sz="2300">
                        <a:latin typeface="Cambria Math" panose="02040503050406030204" pitchFamily="18" charset="0"/>
                        <a:ea typeface="华文楷体" panose="02010600040101010101" charset="-122"/>
                      </a:rPr>
                      <m:t>𝑌</m:t>
                    </m:r>
                    <m:r>
                      <a:rPr lang="en-US" altLang="zh-CN" sz="2300">
                        <a:latin typeface="Cambria Math" panose="02040503050406030204" pitchFamily="18" charset="0"/>
                        <a:ea typeface="华文楷体" panose="02010600040101010101" charset="-122"/>
                      </a:rPr>
                      <m:t>=</m:t>
                    </m:r>
                    <m:r>
                      <a:rPr lang="en-US" altLang="zh-CN" sz="2300">
                        <a:latin typeface="Cambria Math" panose="02040503050406030204" pitchFamily="18" charset="0"/>
                        <a:ea typeface="华文楷体" panose="02010600040101010101" charset="-122"/>
                      </a:rPr>
                      <m:t>𝐹</m:t>
                    </m:r>
                    <m:d>
                      <m:dPr>
                        <m:ctrlPr>
                          <a:rPr lang="en-US" altLang="zh-CN" sz="2300" i="1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</m:ctrlPr>
                      </m:dPr>
                      <m:e>
                        <m:r>
                          <a:rPr lang="en-US" altLang="zh-CN" sz="230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𝐾</m:t>
                        </m:r>
                        <m:r>
                          <a:rPr lang="en-US" altLang="zh-CN" sz="230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,</m:t>
                        </m:r>
                        <m:r>
                          <a:rPr lang="en-US" altLang="zh-CN" sz="230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𝐿</m:t>
                        </m:r>
                        <m:r>
                          <a:rPr lang="en-US" altLang="zh-CN" sz="230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,</m:t>
                        </m:r>
                        <m:r>
                          <a:rPr lang="en-US" altLang="zh-CN" sz="230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𝑇</m:t>
                        </m:r>
                      </m:e>
                    </m:d>
                  </m:oMath>
                </a14:m>
                <a:r>
                  <a:rPr lang="zh-CN" altLang="en-US" sz="2300" dirty="0">
                    <a:latin typeface="华文楷体" panose="02010600040101010101" charset="-122"/>
                    <a:ea typeface="华文楷体" panose="02010600040101010101" charset="-122"/>
                  </a:rPr>
                  <a:t> 。其可由一般要素增强型生产函数</a:t>
                </a:r>
                <a14:m>
                  <m:oMath xmlns:m="http://schemas.openxmlformats.org/officeDocument/2006/math">
                    <m:r>
                      <a:rPr lang="en-US" altLang="zh-CN" sz="2300">
                        <a:latin typeface="Cambria Math" panose="02040503050406030204" pitchFamily="18" charset="0"/>
                        <a:ea typeface="华文楷体" panose="02010600040101010101" charset="-122"/>
                      </a:rPr>
                      <m:t>𝑌</m:t>
                    </m:r>
                    <m:r>
                      <a:rPr lang="en-US" altLang="zh-CN" sz="2300">
                        <a:latin typeface="Cambria Math" panose="02040503050406030204" pitchFamily="18" charset="0"/>
                        <a:ea typeface="华文楷体" panose="02010600040101010101" charset="-122"/>
                      </a:rPr>
                      <m:t>=</m:t>
                    </m:r>
                    <m:r>
                      <a:rPr lang="en-US" altLang="zh-CN" sz="2300">
                        <a:latin typeface="Cambria Math" panose="02040503050406030204" pitchFamily="18" charset="0"/>
                        <a:ea typeface="华文楷体" panose="02010600040101010101" charset="-122"/>
                      </a:rPr>
                      <m:t>𝐹</m:t>
                    </m:r>
                    <m:r>
                      <a:rPr lang="en-US" altLang="zh-CN" sz="2300">
                        <a:latin typeface="Cambria Math" panose="02040503050406030204" pitchFamily="18" charset="0"/>
                        <a:ea typeface="华文楷体" panose="02010600040101010101" charset="-122"/>
                      </a:rPr>
                      <m:t>(</m:t>
                    </m:r>
                    <m:r>
                      <a:rPr lang="en-US" altLang="zh-CN" sz="2300">
                        <a:latin typeface="Cambria Math" panose="02040503050406030204" pitchFamily="18" charset="0"/>
                        <a:ea typeface="华文楷体" panose="02010600040101010101" charset="-122"/>
                      </a:rPr>
                      <m:t>𝐴𝐾</m:t>
                    </m:r>
                    <m:r>
                      <a:rPr lang="en-US" altLang="zh-CN" sz="2300">
                        <a:latin typeface="Cambria Math" panose="02040503050406030204" pitchFamily="18" charset="0"/>
                        <a:ea typeface="华文楷体" panose="02010600040101010101" charset="-122"/>
                      </a:rPr>
                      <m:t>,</m:t>
                    </m:r>
                    <m:r>
                      <a:rPr lang="en-US" altLang="zh-CN" sz="2300">
                        <a:latin typeface="Cambria Math" panose="02040503050406030204" pitchFamily="18" charset="0"/>
                        <a:ea typeface="华文楷体" panose="02010600040101010101" charset="-122"/>
                      </a:rPr>
                      <m:t>𝐵𝐿</m:t>
                    </m:r>
                    <m:r>
                      <a:rPr lang="en-US" altLang="zh-CN" sz="2300">
                        <a:latin typeface="Cambria Math" panose="02040503050406030204" pitchFamily="18" charset="0"/>
                        <a:ea typeface="华文楷体" panose="02010600040101010101" charset="-122"/>
                      </a:rPr>
                      <m:t>)</m:t>
                    </m:r>
                  </m:oMath>
                </a14:m>
                <a:r>
                  <a:rPr lang="zh-CN" altLang="en-US" sz="2300" dirty="0">
                    <a:latin typeface="华文楷体" panose="02010600040101010101" charset="-122"/>
                    <a:ea typeface="华文楷体" panose="02010600040101010101" charset="-122"/>
                  </a:rPr>
                  <a:t>代理，</a:t>
                </a:r>
                <a:r>
                  <a:rPr lang="en-US" altLang="zh-CN" sz="2300" dirty="0">
                    <a:latin typeface="华文楷体" panose="02010600040101010101" charset="-122"/>
                    <a:ea typeface="华文楷体" panose="02010600040101010101" charset="-122"/>
                  </a:rPr>
                  <a:t>A</a:t>
                </a:r>
                <a:r>
                  <a:rPr lang="zh-CN" altLang="en-US" sz="2300" dirty="0">
                    <a:latin typeface="华文楷体" panose="02010600040101010101" charset="-122"/>
                    <a:ea typeface="华文楷体" panose="02010600040101010101" charset="-122"/>
                  </a:rPr>
                  <a:t>与</a:t>
                </a:r>
                <a:r>
                  <a:rPr lang="en-US" altLang="zh-CN" sz="2300" dirty="0">
                    <a:latin typeface="华文楷体" panose="02010600040101010101" charset="-122"/>
                    <a:ea typeface="华文楷体" panose="02010600040101010101" charset="-122"/>
                  </a:rPr>
                  <a:t>B</a:t>
                </a:r>
                <a:r>
                  <a:rPr lang="zh-CN" altLang="en-US" sz="2300" dirty="0">
                    <a:latin typeface="华文楷体" panose="02010600040101010101" charset="-122"/>
                    <a:ea typeface="华文楷体" panose="02010600040101010101" charset="-122"/>
                  </a:rPr>
                  <a:t>分别表示资本效率和劳动效率（二者联合反映</a:t>
                </a:r>
                <a:r>
                  <a:rPr lang="en-US" altLang="zh-CN" sz="2300" dirty="0">
                    <a:latin typeface="华文楷体" panose="02010600040101010101" charset="-122"/>
                    <a:ea typeface="华文楷体" panose="02010600040101010101" charset="-122"/>
                  </a:rPr>
                  <a:t>T</a:t>
                </a:r>
                <a:r>
                  <a:rPr lang="zh-CN" altLang="en-US" sz="2300" dirty="0">
                    <a:latin typeface="华文楷体" panose="02010600040101010101" charset="-122"/>
                    <a:ea typeface="华文楷体" panose="02010600040101010101" charset="-122"/>
                  </a:rPr>
                  <a:t>），相应变化率为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300" i="1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</m:ctrlPr>
                      </m:sSubPr>
                      <m:e>
                        <m:r>
                          <a:rPr lang="zh-CN" altLang="en-US" sz="230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𝛾</m:t>
                        </m:r>
                      </m:e>
                      <m:sub>
                        <m:r>
                          <a:rPr lang="en-US" altLang="zh-CN" sz="230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𝐾</m:t>
                        </m:r>
                      </m:sub>
                    </m:sSub>
                    <m:r>
                      <a:rPr lang="en-US" altLang="zh-CN" sz="2300">
                        <a:latin typeface="Cambria Math" panose="02040503050406030204" pitchFamily="18" charset="0"/>
                        <a:ea typeface="华文楷体" panose="02010600040101010101" charset="-122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2300" b="0" i="0" smtClean="0">
                        <a:latin typeface="Cambria Math" panose="02040503050406030204" pitchFamily="18" charset="0"/>
                        <a:ea typeface="华文楷体" panose="02010600040101010101" charset="-122"/>
                      </a:rPr>
                      <m:t>d</m:t>
                    </m:r>
                    <m:func>
                      <m:funcPr>
                        <m:ctrlPr>
                          <a:rPr lang="zh-CN" altLang="en-US" sz="2300" i="1" dirty="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zh-CN" altLang="en-US" sz="2300" dirty="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ln</m:t>
                        </m:r>
                      </m:fName>
                      <m:e>
                        <m:r>
                          <a:rPr lang="zh-CN" altLang="en-US" sz="2300" dirty="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𝐴</m:t>
                        </m:r>
                      </m:e>
                    </m:func>
                  </m:oMath>
                </a14:m>
                <a:r>
                  <a:rPr lang="zh-CN" altLang="en-US" sz="2300" dirty="0">
                    <a:latin typeface="华文楷体" panose="02010600040101010101" charset="-122"/>
                    <a:ea typeface="华文楷体" panose="02010600040101010101" charset="-122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300" i="1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</m:ctrlPr>
                      </m:sSubPr>
                      <m:e>
                        <m:r>
                          <a:rPr lang="zh-CN" altLang="en-US" sz="230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𝛾</m:t>
                        </m:r>
                      </m:e>
                      <m:sub>
                        <m:r>
                          <a:rPr lang="en-US" altLang="zh-CN" sz="230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𝐿</m:t>
                        </m:r>
                      </m:sub>
                    </m:sSub>
                    <m:r>
                      <a:rPr lang="en-US" altLang="zh-CN" sz="2300">
                        <a:latin typeface="Cambria Math" panose="02040503050406030204" pitchFamily="18" charset="0"/>
                        <a:ea typeface="华文楷体" panose="02010600040101010101" charset="-122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2300" b="0" i="0" smtClean="0">
                        <a:latin typeface="Cambria Math" panose="02040503050406030204" pitchFamily="18" charset="0"/>
                        <a:ea typeface="华文楷体" panose="02010600040101010101" charset="-122"/>
                      </a:rPr>
                      <m:t>d</m:t>
                    </m:r>
                    <m:func>
                      <m:funcPr>
                        <m:ctrlPr>
                          <a:rPr lang="zh-CN" altLang="en-US" sz="2300" i="1" dirty="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zh-CN" altLang="en-US" sz="2300" dirty="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ln</m:t>
                        </m:r>
                      </m:fName>
                      <m:e>
                        <m:r>
                          <a:rPr lang="en-US" altLang="zh-CN" sz="2300" dirty="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𝐵</m:t>
                        </m:r>
                      </m:e>
                    </m:func>
                  </m:oMath>
                </a14:m>
                <a:r>
                  <a:rPr lang="zh-CN" altLang="en-US" sz="2300" dirty="0">
                    <a:latin typeface="华文楷体" panose="02010600040101010101" charset="-122"/>
                    <a:ea typeface="华文楷体" panose="02010600040101010101" charset="-122"/>
                  </a:rPr>
                  <a:t> 。根据技术进步促进哪种要素效率的提升，可以区分劳动增强型技术进步、资本增强型技术进步、</a:t>
                </a:r>
                <a:r>
                  <a:rPr lang="en-US" altLang="zh-CN" sz="2300" dirty="0" err="1">
                    <a:latin typeface="华文楷体" panose="02010600040101010101" charset="-122"/>
                    <a:ea typeface="华文楷体" panose="02010600040101010101" charset="-122"/>
                  </a:rPr>
                  <a:t>TFP</a:t>
                </a:r>
                <a:r>
                  <a:rPr lang="zh-CN" altLang="en-US" sz="2300" dirty="0">
                    <a:latin typeface="华文楷体" panose="02010600040101010101" charset="-122"/>
                    <a:ea typeface="华文楷体" panose="02010600040101010101" charset="-122"/>
                  </a:rPr>
                  <a:t>增强型技术进步、一般要素增强型技术进步。</a:t>
                </a:r>
              </a:p>
              <a:p>
                <a:pPr indent="252095" algn="just" defTabSz="266700">
                  <a:lnSpc>
                    <a:spcPct val="150000"/>
                  </a:lnSpc>
                  <a:spcBef>
                    <a:spcPts val="700"/>
                  </a:spcBef>
                  <a:spcAft>
                    <a:spcPct val="0"/>
                  </a:spcAft>
                  <a:defRPr/>
                </a:pPr>
                <a:endParaRPr lang="zh-CN" altLang="en-US" dirty="0"/>
              </a:p>
              <a:p>
                <a:pPr indent="252095" algn="just" defTabSz="266700">
                  <a:lnSpc>
                    <a:spcPct val="150000"/>
                  </a:lnSpc>
                  <a:spcBef>
                    <a:spcPts val="700"/>
                  </a:spcBef>
                  <a:spcAft>
                    <a:spcPct val="0"/>
                  </a:spcAft>
                  <a:defRPr/>
                </a:pPr>
                <a:endParaRPr lang="zh-CN" altLang="en-US" dirty="0"/>
              </a:p>
              <a:p>
                <a:pPr indent="252095" algn="just" defTabSz="266700">
                  <a:lnSpc>
                    <a:spcPct val="150000"/>
                  </a:lnSpc>
                  <a:spcBef>
                    <a:spcPts val="700"/>
                  </a:spcBef>
                  <a:spcAft>
                    <a:spcPct val="0"/>
                  </a:spcAft>
                  <a:defRPr/>
                </a:pPr>
                <a:endParaRPr lang="zh-CN" altLang="en-US" dirty="0"/>
              </a:p>
              <a:p>
                <a:pPr indent="252095" algn="just" defTabSz="266700">
                  <a:lnSpc>
                    <a:spcPct val="150000"/>
                  </a:lnSpc>
                  <a:spcBef>
                    <a:spcPts val="700"/>
                  </a:spcBef>
                  <a:spcAft>
                    <a:spcPct val="0"/>
                  </a:spcAft>
                  <a:defRPr/>
                </a:pPr>
                <a:endParaRPr lang="zh-CN" altLang="en-US" dirty="0"/>
              </a:p>
              <a:p>
                <a:pPr indent="252095" algn="just" defTabSz="266700">
                  <a:lnSpc>
                    <a:spcPct val="150000"/>
                  </a:lnSpc>
                  <a:spcBef>
                    <a:spcPts val="700"/>
                  </a:spcBef>
                  <a:spcAft>
                    <a:spcPct val="0"/>
                  </a:spcAft>
                  <a:defRPr/>
                </a:pPr>
                <a:endParaRPr kumimoji="0" lang="en-US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ED7D31"/>
                  </a:solidFill>
                  <a:effectLst/>
                  <a:uLnTx/>
                  <a:uFillTx/>
                  <a:latin typeface="华文楷体" panose="02010600040101010101" charset="-122"/>
                  <a:ea typeface="华文楷体" panose="02010600040101010101" charset="-122"/>
                  <a:cs typeface="+mn-cs"/>
                  <a:sym typeface="+mn-ea"/>
                </a:endParaRPr>
              </a:p>
              <a:p>
                <a:pPr indent="457200" algn="just" defTabSz="266700">
                  <a:lnSpc>
                    <a:spcPct val="2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endParaRPr lang="en-US" altLang="zh-CN" sz="2300" dirty="0">
                  <a:latin typeface="华文楷体" panose="02010600040101010101" charset="-122"/>
                  <a:ea typeface="华文楷体" panose="02010600040101010101" charset="-122"/>
                </a:endParaRPr>
              </a:p>
              <a:p>
                <a:pPr indent="304800" algn="ctr" defTabSz="266700" fontAlgn="auto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</a:pPr>
                <a:endParaRPr lang="en-US" altLang="zh-CN" sz="2300" dirty="0">
                  <a:latin typeface="华文楷体" panose="02010600040101010101" charset="-122"/>
                  <a:ea typeface="华文楷体" panose="02010600040101010101" charset="-122"/>
                </a:endParaRPr>
              </a:p>
            </p:txBody>
          </p:sp>
        </mc:Choice>
        <mc:Fallback xmlns="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74053DC3-E488-9CAD-E484-1350AB5E89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1591" y="1069684"/>
                <a:ext cx="11009139" cy="5680740"/>
              </a:xfrm>
              <a:prstGeom prst="rect">
                <a:avLst/>
              </a:prstGeom>
              <a:blipFill>
                <a:blip r:embed="rId2"/>
                <a:stretch>
                  <a:fillRect l="-775" r="-83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矩形 5">
            <a:extLst>
              <a:ext uri="{FF2B5EF4-FFF2-40B4-BE49-F238E27FC236}">
                <a16:creationId xmlns:a16="http://schemas.microsoft.com/office/drawing/2014/main" id="{43CE8D81-903B-C872-B61A-7E7C768DBE8D}"/>
              </a:ext>
            </a:extLst>
          </p:cNvPr>
          <p:cNvSpPr/>
          <p:nvPr/>
        </p:nvSpPr>
        <p:spPr>
          <a:xfrm>
            <a:off x="-83121" y="714490"/>
            <a:ext cx="516245" cy="47125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宏观经济统计分析与写作</a:t>
            </a:r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27050D7D-3F8C-40F4-AA40-A3F231D5DA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88524" y="6619009"/>
            <a:ext cx="932884" cy="311727"/>
          </a:xfrm>
        </p:spPr>
        <p:txBody>
          <a:bodyPr/>
          <a:lstStyle/>
          <a:p>
            <a:fld id="{9A0DB2DC-4C9A-4742-B13C-FB6460FD3503}" type="slidenum">
              <a:rPr lang="zh-CN" altLang="en-US" sz="2000">
                <a:solidFill>
                  <a:schemeClr val="tx1"/>
                </a:solidFill>
              </a:rPr>
              <a:t>24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9" name="Rectangle 4" descr="浅色上对角线">
            <a:extLst>
              <a:ext uri="{FF2B5EF4-FFF2-40B4-BE49-F238E27FC236}">
                <a16:creationId xmlns:a16="http://schemas.microsoft.com/office/drawing/2014/main" id="{D2BFB4C7-BBC2-6818-BEA7-1FB02C9FF8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591" y="107576"/>
            <a:ext cx="5234409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三、技术进步类型选择</a:t>
            </a:r>
          </a:p>
        </p:txBody>
      </p:sp>
    </p:spTree>
    <p:extLst>
      <p:ext uri="{BB962C8B-B14F-4D97-AF65-F5344CB8AC3E}">
        <p14:creationId xmlns:p14="http://schemas.microsoft.com/office/powerpoint/2010/main" val="45626272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BAD672-0ED0-3689-073F-1AF5F6CFC1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5">
            <a:extLst>
              <a:ext uri="{FF2B5EF4-FFF2-40B4-BE49-F238E27FC236}">
                <a16:creationId xmlns:a16="http://schemas.microsoft.com/office/drawing/2014/main" id="{29142F95-EBC1-22AD-EBCC-5890CC63B1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2096" y="1456690"/>
            <a:ext cx="10142220" cy="478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A06750D7-A639-D81D-9EC4-8DB961DDD2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7511" y="4452620"/>
            <a:ext cx="10142220" cy="179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kumimoji="1"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1AE9FEF1-91FD-A644-8A5A-E2B2585AC426}"/>
                  </a:ext>
                </a:extLst>
              </p:cNvPr>
              <p:cNvSpPr txBox="1"/>
              <p:nvPr/>
            </p:nvSpPr>
            <p:spPr>
              <a:xfrm>
                <a:off x="861591" y="1069684"/>
                <a:ext cx="11009139" cy="5680740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noAutofit/>
              </a:bodyPr>
              <a:lstStyle/>
              <a:p>
                <a:pPr marL="0" marR="0" lvl="0" indent="304800" algn="just" defTabSz="266700" rtl="0" eaLnBrk="1" fontAlgn="auto" latinLnBrk="0" hangingPunct="1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5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5B9BD5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华文楷体" panose="02010600040101010101" charset="-122"/>
                    <a:cs typeface="Times New Roman" panose="02020603050405020304" pitchFamily="18" charset="0"/>
                  </a:rPr>
                  <a:t>2.</a:t>
                </a:r>
                <a:r>
                  <a:rPr kumimoji="0" lang="zh-CN" altLang="en-US" sz="25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5B9BD5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华文楷体" panose="02010600040101010101" charset="-122"/>
                    <a:cs typeface="Times New Roman" panose="02020603050405020304" pitchFamily="18" charset="0"/>
                  </a:rPr>
                  <a:t>要素偏向型技术进步</a:t>
                </a:r>
                <a:endParaRPr kumimoji="0" lang="en-US" altLang="zh-CN" sz="2500" b="1" i="0" u="none" strike="noStrike" kern="1200" cap="none" spc="0" normalizeH="0" baseline="0" noProof="0" dirty="0">
                  <a:ln>
                    <a:noFill/>
                  </a:ln>
                  <a:solidFill>
                    <a:srgbClr val="5B9BD5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华文楷体" panose="02010600040101010101" charset="-122"/>
                  <a:cs typeface="Times New Roman" panose="02020603050405020304" pitchFamily="18" charset="0"/>
                </a:endParaRPr>
              </a:p>
              <a:p>
                <a:pPr indent="457200" algn="just" defTabSz="266700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2300" dirty="0">
                    <a:latin typeface="华文楷体" panose="02010600040101010101" charset="-122"/>
                    <a:ea typeface="华文楷体" panose="02010600040101010101" charset="-122"/>
                  </a:rPr>
                  <a:t>对技术偏向，希克斯</a:t>
                </a:r>
                <a:r>
                  <a:rPr lang="en-US" altLang="zh-CN" sz="2300" dirty="0">
                    <a:latin typeface="华文楷体" panose="02010600040101010101" charset="-122"/>
                    <a:ea typeface="华文楷体" panose="02010600040101010101" charset="-122"/>
                  </a:rPr>
                  <a:t>(</a:t>
                </a:r>
                <a:r>
                  <a:rPr lang="en-US" altLang="zh-CN" sz="2300" dirty="0" err="1">
                    <a:latin typeface="华文楷体" panose="02010600040101010101" charset="-122"/>
                    <a:ea typeface="华文楷体" panose="02010600040101010101" charset="-122"/>
                  </a:rPr>
                  <a:t>Hicks,1932</a:t>
                </a:r>
                <a:r>
                  <a:rPr lang="en-US" altLang="zh-CN" sz="2300" dirty="0">
                    <a:latin typeface="华文楷体" panose="02010600040101010101" charset="-122"/>
                    <a:ea typeface="华文楷体" panose="02010600040101010101" charset="-122"/>
                  </a:rPr>
                  <a:t>)</a:t>
                </a:r>
                <a:r>
                  <a:rPr lang="zh-CN" altLang="en-US" sz="2300" dirty="0">
                    <a:latin typeface="华文楷体" panose="02010600040101010101" charset="-122"/>
                    <a:ea typeface="华文楷体" panose="02010600040101010101" charset="-122"/>
                  </a:rPr>
                  <a:t>、哈罗德</a:t>
                </a:r>
                <a:r>
                  <a:rPr lang="en-US" altLang="zh-CN" sz="2300" dirty="0">
                    <a:latin typeface="华文楷体" panose="02010600040101010101" charset="-122"/>
                    <a:ea typeface="华文楷体" panose="02010600040101010101" charset="-122"/>
                  </a:rPr>
                  <a:t>(</a:t>
                </a:r>
                <a:r>
                  <a:rPr lang="en-US" altLang="zh-CN" sz="2300" dirty="0" err="1">
                    <a:latin typeface="华文楷体" panose="02010600040101010101" charset="-122"/>
                    <a:ea typeface="华文楷体" panose="02010600040101010101" charset="-122"/>
                  </a:rPr>
                  <a:t>Harrod,1942</a:t>
                </a:r>
                <a:r>
                  <a:rPr lang="en-US" altLang="zh-CN" sz="2300" dirty="0">
                    <a:latin typeface="华文楷体" panose="02010600040101010101" charset="-122"/>
                    <a:ea typeface="华文楷体" panose="02010600040101010101" charset="-122"/>
                  </a:rPr>
                  <a:t>)</a:t>
                </a:r>
                <a:r>
                  <a:rPr lang="zh-CN" altLang="en-US" sz="2300" dirty="0">
                    <a:latin typeface="华文楷体" panose="02010600040101010101" charset="-122"/>
                    <a:ea typeface="华文楷体" panose="02010600040101010101" charset="-122"/>
                  </a:rPr>
                  <a:t>和索洛</a:t>
                </a:r>
                <a:r>
                  <a:rPr lang="en-US" altLang="zh-CN" sz="2300" dirty="0">
                    <a:latin typeface="华文楷体" panose="02010600040101010101" charset="-122"/>
                    <a:ea typeface="华文楷体" panose="02010600040101010101" charset="-122"/>
                  </a:rPr>
                  <a:t>(</a:t>
                </a:r>
                <a:r>
                  <a:rPr lang="en-US" altLang="zh-CN" sz="2300" dirty="0" err="1">
                    <a:latin typeface="华文楷体" panose="02010600040101010101" charset="-122"/>
                    <a:ea typeface="华文楷体" panose="02010600040101010101" charset="-122"/>
                  </a:rPr>
                  <a:t>Solow,1969</a:t>
                </a:r>
                <a:r>
                  <a:rPr lang="en-US" altLang="zh-CN" sz="2300" dirty="0">
                    <a:latin typeface="华文楷体" panose="02010600040101010101" charset="-122"/>
                    <a:ea typeface="华文楷体" panose="02010600040101010101" charset="-122"/>
                  </a:rPr>
                  <a:t>)</a:t>
                </a:r>
                <a:r>
                  <a:rPr lang="zh-CN" altLang="en-US" sz="2300" dirty="0">
                    <a:latin typeface="华文楷体" panose="02010600040101010101" charset="-122"/>
                    <a:ea typeface="华文楷体" panose="02010600040101010101" charset="-122"/>
                  </a:rPr>
                  <a:t>先后给出三种定义。</a:t>
                </a:r>
              </a:p>
              <a:p>
                <a:pPr indent="457200" algn="just" defTabSz="266700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 sz="2300" dirty="0">
                    <a:latin typeface="华文楷体" panose="02010600040101010101" charset="-122"/>
                    <a:ea typeface="华文楷体" panose="02010600040101010101" charset="-122"/>
                  </a:rPr>
                  <a:t>希克斯技术偏向指标为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3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300">
                            <a:latin typeface="Cambria Math" panose="02040503050406030204" pitchFamily="18" charset="0"/>
                          </a:rPr>
                          <m:t>𝐵𝑖𝑎𝑠</m:t>
                        </m:r>
                      </m:e>
                      <m:sub>
                        <m:r>
                          <a:rPr lang="en-US" altLang="zh-CN" sz="2300">
                            <a:latin typeface="Cambria Math" panose="02040503050406030204" pitchFamily="18" charset="0"/>
                          </a:rPr>
                          <m:t>𝐻𝐼</m:t>
                        </m:r>
                      </m:sub>
                    </m:sSub>
                    <m:r>
                      <a:rPr lang="en-US" altLang="zh-CN" sz="2300">
                        <a:latin typeface="Cambria Math" panose="02040503050406030204" pitchFamily="18" charset="0"/>
                      </a:rPr>
                      <m:t>=(1−</m:t>
                    </m:r>
                    <m:f>
                      <m:fPr>
                        <m:type m:val="lin"/>
                        <m:ctrlPr>
                          <a:rPr lang="en-US" altLang="zh-CN" sz="23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30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zh-CN" altLang="en-US" sz="2300">
                            <a:latin typeface="Cambria Math" panose="02040503050406030204" pitchFamily="18" charset="0"/>
                          </a:rPr>
                          <m:t>𝜎</m:t>
                        </m:r>
                      </m:den>
                    </m:f>
                    <m:r>
                      <a:rPr lang="en-US" altLang="zh-CN" sz="2300">
                        <a:latin typeface="Cambria Math" panose="02040503050406030204" pitchFamily="18" charset="0"/>
                      </a:rPr>
                      <m:t>)(</m:t>
                    </m:r>
                    <m:sSub>
                      <m:sSubPr>
                        <m:ctrlPr>
                          <a:rPr lang="en-US" altLang="zh-CN" sz="23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sz="2300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altLang="zh-CN" sz="2300">
                            <a:latin typeface="Cambria Math" panose="02040503050406030204" pitchFamily="18" charset="0"/>
                          </a:rPr>
                          <m:t>𝐾</m:t>
                        </m:r>
                      </m:sub>
                    </m:sSub>
                    <m:r>
                      <a:rPr lang="en-US" altLang="zh-CN" sz="230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altLang="zh-CN" sz="23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sz="2300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altLang="zh-CN" sz="230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r>
                      <a:rPr lang="en-US" altLang="zh-CN" sz="2300">
                        <a:latin typeface="Cambria Math" panose="02040503050406030204" pitchFamily="18" charset="0"/>
                      </a:rPr>
                      <m:t>)</m:t>
                    </m:r>
                    <m:r>
                      <m:rPr>
                        <m:nor/>
                      </m:rPr>
                      <a:rPr lang="zh-CN" altLang="en-US" sz="2300">
                        <a:latin typeface="华文楷体" panose="02010600040101010101" charset="-122"/>
                        <a:ea typeface="华文楷体" panose="02010600040101010101" charset="-122"/>
                      </a:rPr>
                      <m:t>：</m:t>
                    </m:r>
                  </m:oMath>
                </a14:m>
                <a:r>
                  <a:rPr lang="en-US" altLang="zh-CN" sz="2300" dirty="0">
                    <a:latin typeface="华文楷体" panose="02010600040101010101" charset="-122"/>
                    <a:ea typeface="华文楷体" panose="02010600040101010101" charset="-122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3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300">
                            <a:latin typeface="Cambria Math" panose="02040503050406030204" pitchFamily="18" charset="0"/>
                          </a:rPr>
                          <m:t>𝐵𝑖𝑎𝑠</m:t>
                        </m:r>
                      </m:e>
                      <m:sub>
                        <m:r>
                          <a:rPr lang="en-US" altLang="zh-CN" sz="2300">
                            <a:latin typeface="Cambria Math" panose="02040503050406030204" pitchFamily="18" charset="0"/>
                          </a:rPr>
                          <m:t>𝐻𝐼</m:t>
                        </m:r>
                      </m:sub>
                    </m:sSub>
                    <m:r>
                      <a:rPr lang="en-US" altLang="zh-CN" sz="2300">
                        <a:latin typeface="Cambria Math" panose="02040503050406030204" pitchFamily="18" charset="0"/>
                      </a:rPr>
                      <m:t>&gt;0</m:t>
                    </m:r>
                    <m:r>
                      <m:rPr>
                        <m:nor/>
                      </m:rPr>
                      <a:rPr lang="zh-CN" altLang="en-US" sz="2300">
                        <a:latin typeface="华文楷体" panose="02010600040101010101" charset="-122"/>
                        <a:ea typeface="华文楷体" panose="02010600040101010101" charset="-122"/>
                      </a:rPr>
                      <m:t>，资本偏向；</m:t>
                    </m:r>
                  </m:oMath>
                </a14:m>
                <a:r>
                  <a:rPr lang="en-US" altLang="zh-CN" sz="2300" dirty="0">
                    <a:latin typeface="华文楷体" panose="02010600040101010101" charset="-122"/>
                    <a:ea typeface="华文楷体" panose="02010600040101010101" charset="-122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3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300">
                            <a:latin typeface="Cambria Math" panose="02040503050406030204" pitchFamily="18" charset="0"/>
                          </a:rPr>
                          <m:t>𝐵𝑖𝑎𝑠</m:t>
                        </m:r>
                      </m:e>
                      <m:sub>
                        <m:r>
                          <a:rPr lang="en-US" altLang="zh-CN" sz="2300">
                            <a:latin typeface="Cambria Math" panose="02040503050406030204" pitchFamily="18" charset="0"/>
                          </a:rPr>
                          <m:t>𝐻𝐼</m:t>
                        </m:r>
                      </m:sub>
                    </m:sSub>
                    <m:r>
                      <a:rPr lang="en-US" altLang="zh-CN" sz="2300">
                        <a:latin typeface="Cambria Math" panose="02040503050406030204" pitchFamily="18" charset="0"/>
                      </a:rPr>
                      <m:t>&lt;0</m:t>
                    </m:r>
                  </m:oMath>
                </a14:m>
                <a:r>
                  <a:rPr lang="zh-CN" altLang="en-US" sz="2300" dirty="0">
                    <a:latin typeface="华文楷体" panose="02010600040101010101" charset="-122"/>
                    <a:ea typeface="华文楷体" panose="02010600040101010101" charset="-122"/>
                  </a:rPr>
                  <a:t> ，劳动偏向；</a:t>
                </a:r>
                <a:r>
                  <a:rPr lang="en-US" altLang="zh-CN" sz="2300" dirty="0">
                    <a:latin typeface="华文楷体" panose="02010600040101010101" charset="-122"/>
                    <a:ea typeface="华文楷体" panose="02010600040101010101" charset="-122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3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300">
                            <a:latin typeface="Cambria Math" panose="02040503050406030204" pitchFamily="18" charset="0"/>
                          </a:rPr>
                          <m:t>𝐵𝑖𝑎𝑠</m:t>
                        </m:r>
                      </m:e>
                      <m:sub>
                        <m:r>
                          <a:rPr lang="en-US" altLang="zh-CN" sz="2300">
                            <a:latin typeface="Cambria Math" panose="02040503050406030204" pitchFamily="18" charset="0"/>
                          </a:rPr>
                          <m:t>𝐻𝐼</m:t>
                        </m:r>
                      </m:sub>
                    </m:sSub>
                    <m:r>
                      <a:rPr lang="en-US" altLang="zh-CN" sz="230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zh-CN" altLang="en-US" sz="2300" dirty="0">
                    <a:latin typeface="华文楷体" panose="02010600040101010101" charset="-122"/>
                    <a:ea typeface="华文楷体" panose="02010600040101010101" charset="-122"/>
                  </a:rPr>
                  <a:t> ，中性技术。</a:t>
                </a:r>
                <a:endParaRPr lang="en-US" altLang="zh-CN" sz="2300" dirty="0">
                  <a:latin typeface="华文楷体" panose="02010600040101010101" charset="-122"/>
                  <a:ea typeface="华文楷体" panose="02010600040101010101" charset="-122"/>
                </a:endParaRPr>
              </a:p>
              <a:p>
                <a:pPr indent="457200" algn="just" defTabSz="266700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 sz="2300" dirty="0">
                    <a:latin typeface="华文楷体" panose="02010600040101010101" charset="-122"/>
                    <a:ea typeface="华文楷体" panose="02010600040101010101" charset="-122"/>
                  </a:rPr>
                  <a:t>哈罗德技术偏向指标为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3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300">
                            <a:latin typeface="Cambria Math" panose="02040503050406030204" pitchFamily="18" charset="0"/>
                          </a:rPr>
                          <m:t>𝐵𝑖𝑎𝑠</m:t>
                        </m:r>
                      </m:e>
                      <m:sub>
                        <m:r>
                          <a:rPr lang="en-US" altLang="zh-CN" sz="2300">
                            <a:latin typeface="Cambria Math" panose="02040503050406030204" pitchFamily="18" charset="0"/>
                          </a:rPr>
                          <m:t>𝐻𝐴</m:t>
                        </m:r>
                      </m:sub>
                    </m:sSub>
                    <m:r>
                      <a:rPr lang="en-US" altLang="zh-CN" sz="2300">
                        <a:latin typeface="Cambria Math" panose="02040503050406030204" pitchFamily="18" charset="0"/>
                      </a:rPr>
                      <m:t>=(1−</m:t>
                    </m:r>
                    <m:f>
                      <m:fPr>
                        <m:type m:val="lin"/>
                        <m:ctrlPr>
                          <a:rPr lang="en-US" altLang="zh-CN" sz="23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30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zh-CN" altLang="en-US" sz="2300">
                            <a:latin typeface="Cambria Math" panose="02040503050406030204" pitchFamily="18" charset="0"/>
                          </a:rPr>
                          <m:t>𝜎</m:t>
                        </m:r>
                      </m:den>
                    </m:f>
                    <m:r>
                      <a:rPr lang="en-US" altLang="zh-CN" sz="2300">
                        <a:latin typeface="Cambria Math" panose="02040503050406030204" pitchFamily="18" charset="0"/>
                      </a:rPr>
                      <m:t>)</m:t>
                    </m:r>
                    <m:sSub>
                      <m:sSubPr>
                        <m:ctrlPr>
                          <a:rPr lang="en-US" altLang="zh-CN" sz="23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sz="2300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altLang="zh-CN" sz="2300">
                            <a:latin typeface="Cambria Math" panose="02040503050406030204" pitchFamily="18" charset="0"/>
                          </a:rPr>
                          <m:t>𝐾</m:t>
                        </m:r>
                      </m:sub>
                    </m:sSub>
                  </m:oMath>
                </a14:m>
                <a:r>
                  <a:rPr lang="en-US" altLang="zh-CN" sz="2300" dirty="0">
                    <a:latin typeface="华文楷体" panose="02010600040101010101" charset="-122"/>
                    <a:ea typeface="华文楷体" panose="02010600040101010101" charset="-122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zh-CN" altLang="en-US" sz="2300">
                        <a:latin typeface="华文楷体" panose="02010600040101010101" charset="-122"/>
                        <a:ea typeface="华文楷体" panose="02010600040101010101" charset="-122"/>
                      </a:rPr>
                      <m:t>：</m:t>
                    </m:r>
                  </m:oMath>
                </a14:m>
                <a:r>
                  <a:rPr lang="en-US" altLang="zh-CN" sz="2300" dirty="0">
                    <a:latin typeface="华文楷体" panose="02010600040101010101" charset="-122"/>
                    <a:ea typeface="华文楷体" panose="02010600040101010101" charset="-122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3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300">
                            <a:latin typeface="Cambria Math" panose="02040503050406030204" pitchFamily="18" charset="0"/>
                          </a:rPr>
                          <m:t>𝐵𝑖𝑎𝑠</m:t>
                        </m:r>
                      </m:e>
                      <m:sub>
                        <m:r>
                          <a:rPr lang="en-US" altLang="zh-CN" sz="2300">
                            <a:latin typeface="Cambria Math" panose="02040503050406030204" pitchFamily="18" charset="0"/>
                          </a:rPr>
                          <m:t>𝐻𝐴</m:t>
                        </m:r>
                      </m:sub>
                    </m:sSub>
                    <m:r>
                      <a:rPr lang="en-US" altLang="zh-CN" sz="2300">
                        <a:latin typeface="Cambria Math" panose="02040503050406030204" pitchFamily="18" charset="0"/>
                      </a:rPr>
                      <m:t>&gt;0</m:t>
                    </m:r>
                    <m:r>
                      <m:rPr>
                        <m:nor/>
                      </m:rPr>
                      <a:rPr lang="zh-CN" altLang="en-US" sz="2300">
                        <a:latin typeface="华文楷体" panose="02010600040101010101" charset="-122"/>
                        <a:ea typeface="华文楷体" panose="02010600040101010101" charset="-122"/>
                      </a:rPr>
                      <m:t>，资本偏向；</m:t>
                    </m:r>
                  </m:oMath>
                </a14:m>
                <a:r>
                  <a:rPr lang="en-US" altLang="zh-CN" sz="2300" dirty="0">
                    <a:latin typeface="华文楷体" panose="02010600040101010101" charset="-122"/>
                    <a:ea typeface="华文楷体" panose="02010600040101010101" charset="-122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3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300">
                            <a:latin typeface="Cambria Math" panose="02040503050406030204" pitchFamily="18" charset="0"/>
                          </a:rPr>
                          <m:t>𝐵𝑖𝑎𝑠</m:t>
                        </m:r>
                      </m:e>
                      <m:sub>
                        <m:r>
                          <a:rPr lang="en-US" altLang="zh-CN" sz="2300">
                            <a:latin typeface="Cambria Math" panose="02040503050406030204" pitchFamily="18" charset="0"/>
                          </a:rPr>
                          <m:t>𝐻𝐴</m:t>
                        </m:r>
                      </m:sub>
                    </m:sSub>
                    <m:r>
                      <a:rPr lang="en-US" altLang="zh-CN" sz="2300">
                        <a:latin typeface="Cambria Math" panose="02040503050406030204" pitchFamily="18" charset="0"/>
                      </a:rPr>
                      <m:t>&lt;0</m:t>
                    </m:r>
                    <m:r>
                      <m:rPr>
                        <m:nor/>
                      </m:rPr>
                      <a:rPr lang="zh-CN" altLang="en-US" sz="2300">
                        <a:latin typeface="华文楷体" panose="02010600040101010101" charset="-122"/>
                        <a:ea typeface="华文楷体" panose="02010600040101010101" charset="-122"/>
                      </a:rPr>
                      <m:t>，劳动偏向；</m:t>
                    </m:r>
                    <m:sSub>
                      <m:sSubPr>
                        <m:ctrlPr>
                          <a:rPr lang="en-US" altLang="zh-CN" sz="23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300">
                            <a:latin typeface="Cambria Math" panose="02040503050406030204" pitchFamily="18" charset="0"/>
                          </a:rPr>
                          <m:t>𝐵𝑖𝑎𝑠</m:t>
                        </m:r>
                      </m:e>
                      <m:sub>
                        <m:r>
                          <a:rPr lang="en-US" altLang="zh-CN" sz="2300">
                            <a:latin typeface="Cambria Math" panose="02040503050406030204" pitchFamily="18" charset="0"/>
                          </a:rPr>
                          <m:t>𝐻𝐴</m:t>
                        </m:r>
                      </m:sub>
                    </m:sSub>
                    <m:r>
                      <a:rPr lang="en-US" altLang="zh-CN" sz="230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zh-CN" altLang="en-US" sz="2300" dirty="0">
                    <a:latin typeface="华文楷体" panose="02010600040101010101" charset="-122"/>
                    <a:ea typeface="华文楷体" panose="02010600040101010101" charset="-122"/>
                  </a:rPr>
                  <a:t>，中性技术。</a:t>
                </a:r>
                <a:endParaRPr lang="en-US" altLang="zh-CN" sz="2300" dirty="0">
                  <a:latin typeface="华文楷体" panose="02010600040101010101" charset="-122"/>
                  <a:ea typeface="华文楷体" panose="02010600040101010101" charset="-122"/>
                </a:endParaRPr>
              </a:p>
              <a:p>
                <a:pPr indent="457200" algn="just" defTabSz="266700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 sz="2300" dirty="0">
                    <a:latin typeface="华文楷体" panose="02010600040101010101" charset="-122"/>
                    <a:ea typeface="华文楷体" panose="02010600040101010101" charset="-122"/>
                  </a:rPr>
                  <a:t>索洛技术偏向指标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3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300">
                            <a:latin typeface="Cambria Math" panose="02040503050406030204" pitchFamily="18" charset="0"/>
                          </a:rPr>
                          <m:t>𝐵𝑖𝑎𝑠</m:t>
                        </m:r>
                      </m:e>
                      <m:sub>
                        <m:r>
                          <a:rPr lang="en-US" altLang="zh-CN" sz="2300">
                            <a:latin typeface="Cambria Math" panose="02040503050406030204" pitchFamily="18" charset="0"/>
                          </a:rPr>
                          <m:t>𝑆𝑂</m:t>
                        </m:r>
                      </m:sub>
                    </m:sSub>
                    <m:r>
                      <a:rPr lang="en-US" altLang="zh-CN" sz="2300">
                        <a:latin typeface="Cambria Math" panose="02040503050406030204" pitchFamily="18" charset="0"/>
                      </a:rPr>
                      <m:t>=(1−</m:t>
                    </m:r>
                    <m:f>
                      <m:fPr>
                        <m:type m:val="lin"/>
                        <m:ctrlPr>
                          <a:rPr lang="en-US" altLang="zh-CN" sz="23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30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zh-CN" altLang="en-US" sz="2300">
                            <a:latin typeface="Cambria Math" panose="02040503050406030204" pitchFamily="18" charset="0"/>
                          </a:rPr>
                          <m:t>𝜎</m:t>
                        </m:r>
                      </m:den>
                    </m:f>
                    <m:r>
                      <a:rPr lang="en-US" altLang="zh-CN" sz="2300">
                        <a:latin typeface="Cambria Math" panose="02040503050406030204" pitchFamily="18" charset="0"/>
                      </a:rPr>
                      <m:t>)</m:t>
                    </m:r>
                    <m:sSub>
                      <m:sSubPr>
                        <m:ctrlPr>
                          <a:rPr lang="en-US" altLang="zh-CN" sz="23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sz="2300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altLang="zh-CN" sz="230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r>
                      <m:rPr>
                        <m:nor/>
                      </m:rPr>
                      <a:rPr lang="zh-CN" altLang="en-US" sz="2300">
                        <a:latin typeface="华文楷体" panose="02010600040101010101" charset="-122"/>
                        <a:ea typeface="华文楷体" panose="02010600040101010101" charset="-122"/>
                      </a:rPr>
                      <m:t>：</m:t>
                    </m:r>
                  </m:oMath>
                </a14:m>
                <a:r>
                  <a:rPr lang="en-US" altLang="zh-CN" sz="2300" dirty="0">
                    <a:latin typeface="华文楷体" panose="02010600040101010101" charset="-122"/>
                    <a:ea typeface="华文楷体" panose="02010600040101010101" charset="-122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3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300">
                            <a:latin typeface="Cambria Math" panose="02040503050406030204" pitchFamily="18" charset="0"/>
                          </a:rPr>
                          <m:t>𝐵𝑖𝑎𝑠</m:t>
                        </m:r>
                      </m:e>
                      <m:sub>
                        <m:r>
                          <a:rPr lang="en-US" altLang="zh-CN" sz="2300">
                            <a:latin typeface="Cambria Math" panose="02040503050406030204" pitchFamily="18" charset="0"/>
                          </a:rPr>
                          <m:t>𝑆𝑂</m:t>
                        </m:r>
                      </m:sub>
                    </m:sSub>
                    <m:r>
                      <a:rPr lang="en-US" altLang="zh-CN" sz="2300">
                        <a:latin typeface="Cambria Math" panose="02040503050406030204" pitchFamily="18" charset="0"/>
                      </a:rPr>
                      <m:t>&gt;0</m:t>
                    </m:r>
                  </m:oMath>
                </a14:m>
                <a:r>
                  <a:rPr lang="zh-CN" altLang="en-US" sz="2300" dirty="0">
                    <a:latin typeface="华文楷体" panose="02010600040101010101" charset="-122"/>
                    <a:ea typeface="华文楷体" panose="02010600040101010101" charset="-122"/>
                  </a:rPr>
                  <a:t> ，劳动偏向；</a:t>
                </a:r>
                <a:r>
                  <a:rPr lang="en-US" altLang="zh-CN" sz="2300" dirty="0">
                    <a:latin typeface="华文楷体" panose="02010600040101010101" charset="-122"/>
                    <a:ea typeface="华文楷体" panose="02010600040101010101" charset="-122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3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300">
                            <a:latin typeface="Cambria Math" panose="02040503050406030204" pitchFamily="18" charset="0"/>
                          </a:rPr>
                          <m:t>𝐵𝑖𝑎𝑠</m:t>
                        </m:r>
                      </m:e>
                      <m:sub>
                        <m:r>
                          <a:rPr lang="en-US" altLang="zh-CN" sz="2300">
                            <a:latin typeface="Cambria Math" panose="02040503050406030204" pitchFamily="18" charset="0"/>
                          </a:rPr>
                          <m:t>𝑆𝑂</m:t>
                        </m:r>
                      </m:sub>
                    </m:sSub>
                    <m:r>
                      <a:rPr lang="en-US" altLang="zh-CN" sz="2300">
                        <a:latin typeface="Cambria Math" panose="02040503050406030204" pitchFamily="18" charset="0"/>
                      </a:rPr>
                      <m:t>&lt;0</m:t>
                    </m:r>
                  </m:oMath>
                </a14:m>
                <a:r>
                  <a:rPr lang="zh-CN" altLang="en-US" sz="2300" dirty="0">
                    <a:latin typeface="华文楷体" panose="02010600040101010101" charset="-122"/>
                    <a:ea typeface="华文楷体" panose="02010600040101010101" charset="-122"/>
                  </a:rPr>
                  <a:t> ，资本偏向；</a:t>
                </a:r>
                <a:r>
                  <a:rPr lang="en-US" altLang="zh-CN" sz="2300" dirty="0">
                    <a:latin typeface="华文楷体" panose="02010600040101010101" charset="-122"/>
                    <a:ea typeface="华文楷体" panose="02010600040101010101" charset="-122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3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300">
                            <a:latin typeface="Cambria Math" panose="02040503050406030204" pitchFamily="18" charset="0"/>
                          </a:rPr>
                          <m:t>𝐵𝑖𝑎𝑠</m:t>
                        </m:r>
                      </m:e>
                      <m:sub>
                        <m:r>
                          <a:rPr lang="en-US" altLang="zh-CN" sz="2300">
                            <a:latin typeface="Cambria Math" panose="02040503050406030204" pitchFamily="18" charset="0"/>
                          </a:rPr>
                          <m:t>𝑆𝑂</m:t>
                        </m:r>
                      </m:sub>
                    </m:sSub>
                    <m:r>
                      <a:rPr lang="en-US" altLang="zh-CN" sz="230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zh-CN" altLang="en-US" sz="2300" dirty="0">
                    <a:latin typeface="华文楷体" panose="02010600040101010101" charset="-122"/>
                    <a:ea typeface="华文楷体" panose="02010600040101010101" charset="-122"/>
                  </a:rPr>
                  <a:t>，中性技术。</a:t>
                </a:r>
              </a:p>
              <a:p>
                <a:pPr indent="252095" algn="just" defTabSz="266700">
                  <a:lnSpc>
                    <a:spcPct val="150000"/>
                  </a:lnSpc>
                  <a:spcBef>
                    <a:spcPts val="700"/>
                  </a:spcBef>
                  <a:spcAft>
                    <a:spcPct val="0"/>
                  </a:spcAft>
                  <a:defRPr/>
                </a:pPr>
                <a:endParaRPr lang="zh-CN" altLang="en-US" dirty="0"/>
              </a:p>
              <a:p>
                <a:pPr indent="252095" algn="just" defTabSz="266700">
                  <a:lnSpc>
                    <a:spcPct val="150000"/>
                  </a:lnSpc>
                  <a:spcBef>
                    <a:spcPts val="700"/>
                  </a:spcBef>
                  <a:spcAft>
                    <a:spcPct val="0"/>
                  </a:spcAft>
                  <a:defRPr/>
                </a:pPr>
                <a:endParaRPr lang="zh-CN" altLang="en-US" dirty="0"/>
              </a:p>
              <a:p>
                <a:pPr indent="252095" algn="just" defTabSz="266700">
                  <a:lnSpc>
                    <a:spcPct val="150000"/>
                  </a:lnSpc>
                  <a:spcBef>
                    <a:spcPts val="700"/>
                  </a:spcBef>
                  <a:spcAft>
                    <a:spcPct val="0"/>
                  </a:spcAft>
                  <a:defRPr/>
                </a:pPr>
                <a:endParaRPr lang="zh-CN" altLang="en-US" dirty="0"/>
              </a:p>
              <a:p>
                <a:pPr indent="252095" algn="just" defTabSz="266700">
                  <a:lnSpc>
                    <a:spcPct val="150000"/>
                  </a:lnSpc>
                  <a:spcBef>
                    <a:spcPts val="700"/>
                  </a:spcBef>
                  <a:spcAft>
                    <a:spcPct val="0"/>
                  </a:spcAft>
                  <a:defRPr/>
                </a:pPr>
                <a:endParaRPr lang="zh-CN" altLang="en-US" dirty="0"/>
              </a:p>
              <a:p>
                <a:pPr indent="252095" algn="just" defTabSz="266700">
                  <a:lnSpc>
                    <a:spcPct val="150000"/>
                  </a:lnSpc>
                  <a:spcBef>
                    <a:spcPts val="700"/>
                  </a:spcBef>
                  <a:spcAft>
                    <a:spcPct val="0"/>
                  </a:spcAft>
                  <a:defRPr/>
                </a:pPr>
                <a:endParaRPr lang="zh-CN" altLang="en-US" dirty="0"/>
              </a:p>
              <a:p>
                <a:pPr indent="252095" algn="just" defTabSz="266700">
                  <a:lnSpc>
                    <a:spcPct val="150000"/>
                  </a:lnSpc>
                  <a:spcBef>
                    <a:spcPts val="700"/>
                  </a:spcBef>
                  <a:spcAft>
                    <a:spcPct val="0"/>
                  </a:spcAft>
                  <a:defRPr/>
                </a:pPr>
                <a:endParaRPr lang="zh-CN" altLang="en-US" dirty="0"/>
              </a:p>
              <a:p>
                <a:pPr indent="252095" algn="just" defTabSz="266700">
                  <a:lnSpc>
                    <a:spcPct val="150000"/>
                  </a:lnSpc>
                  <a:spcBef>
                    <a:spcPts val="700"/>
                  </a:spcBef>
                  <a:spcAft>
                    <a:spcPct val="0"/>
                  </a:spcAft>
                  <a:defRPr/>
                </a:pPr>
                <a:endParaRPr lang="zh-CN" altLang="en-US" dirty="0"/>
              </a:p>
              <a:p>
                <a:pPr indent="252095" algn="just" defTabSz="266700">
                  <a:lnSpc>
                    <a:spcPct val="150000"/>
                  </a:lnSpc>
                  <a:spcBef>
                    <a:spcPts val="700"/>
                  </a:spcBef>
                  <a:spcAft>
                    <a:spcPct val="0"/>
                  </a:spcAft>
                  <a:defRPr/>
                </a:pPr>
                <a:endParaRPr lang="zh-CN" altLang="en-US" dirty="0"/>
              </a:p>
              <a:p>
                <a:pPr indent="252095" algn="just" defTabSz="266700">
                  <a:lnSpc>
                    <a:spcPct val="150000"/>
                  </a:lnSpc>
                  <a:spcBef>
                    <a:spcPts val="700"/>
                  </a:spcBef>
                  <a:spcAft>
                    <a:spcPct val="0"/>
                  </a:spcAft>
                  <a:defRPr/>
                </a:pPr>
                <a:endParaRPr lang="zh-CN" altLang="en-US" dirty="0"/>
              </a:p>
              <a:p>
                <a:pPr indent="252095" algn="just" defTabSz="266700">
                  <a:lnSpc>
                    <a:spcPct val="150000"/>
                  </a:lnSpc>
                  <a:spcBef>
                    <a:spcPts val="700"/>
                  </a:spcBef>
                  <a:spcAft>
                    <a:spcPct val="0"/>
                  </a:spcAft>
                  <a:defRPr/>
                </a:pPr>
                <a:endParaRPr lang="zh-CN" altLang="en-US" dirty="0"/>
              </a:p>
              <a:p>
                <a:pPr indent="252095" algn="just" defTabSz="266700">
                  <a:lnSpc>
                    <a:spcPct val="150000"/>
                  </a:lnSpc>
                  <a:spcBef>
                    <a:spcPts val="700"/>
                  </a:spcBef>
                  <a:spcAft>
                    <a:spcPct val="0"/>
                  </a:spcAft>
                  <a:defRPr/>
                </a:pPr>
                <a:endParaRPr lang="zh-CN" altLang="en-US" dirty="0"/>
              </a:p>
              <a:p>
                <a:pPr indent="252095" algn="just" defTabSz="266700">
                  <a:lnSpc>
                    <a:spcPct val="150000"/>
                  </a:lnSpc>
                  <a:spcBef>
                    <a:spcPts val="700"/>
                  </a:spcBef>
                  <a:spcAft>
                    <a:spcPct val="0"/>
                  </a:spcAft>
                  <a:defRPr/>
                </a:pPr>
                <a:endParaRPr lang="zh-CN" altLang="en-US" dirty="0"/>
              </a:p>
              <a:p>
                <a:pPr indent="252095" algn="just" defTabSz="266700">
                  <a:lnSpc>
                    <a:spcPct val="150000"/>
                  </a:lnSpc>
                  <a:spcBef>
                    <a:spcPts val="700"/>
                  </a:spcBef>
                  <a:spcAft>
                    <a:spcPct val="0"/>
                  </a:spcAft>
                  <a:defRPr/>
                </a:pPr>
                <a:endParaRPr lang="zh-CN" altLang="en-US" dirty="0"/>
              </a:p>
              <a:p>
                <a:pPr indent="252095" algn="just" defTabSz="266700">
                  <a:lnSpc>
                    <a:spcPct val="150000"/>
                  </a:lnSpc>
                  <a:spcBef>
                    <a:spcPts val="700"/>
                  </a:spcBef>
                  <a:spcAft>
                    <a:spcPct val="0"/>
                  </a:spcAft>
                  <a:defRPr/>
                </a:pPr>
                <a:endParaRPr lang="zh-CN" altLang="en-US" dirty="0"/>
              </a:p>
              <a:p>
                <a:pPr indent="252095" algn="just" defTabSz="266700">
                  <a:lnSpc>
                    <a:spcPct val="150000"/>
                  </a:lnSpc>
                  <a:spcBef>
                    <a:spcPts val="700"/>
                  </a:spcBef>
                  <a:spcAft>
                    <a:spcPct val="0"/>
                  </a:spcAft>
                  <a:defRPr/>
                </a:pPr>
                <a:endParaRPr lang="zh-CN" altLang="en-US" dirty="0"/>
              </a:p>
              <a:p>
                <a:pPr indent="252095" algn="just" defTabSz="266700">
                  <a:lnSpc>
                    <a:spcPct val="150000"/>
                  </a:lnSpc>
                  <a:spcBef>
                    <a:spcPts val="700"/>
                  </a:spcBef>
                  <a:spcAft>
                    <a:spcPct val="0"/>
                  </a:spcAft>
                  <a:defRPr/>
                </a:pPr>
                <a:endParaRPr lang="zh-CN" altLang="en-US" dirty="0"/>
              </a:p>
              <a:p>
                <a:pPr indent="252095" algn="just" defTabSz="266700">
                  <a:lnSpc>
                    <a:spcPct val="150000"/>
                  </a:lnSpc>
                  <a:spcBef>
                    <a:spcPts val="700"/>
                  </a:spcBef>
                  <a:spcAft>
                    <a:spcPct val="0"/>
                  </a:spcAft>
                  <a:defRPr/>
                </a:pPr>
                <a:endParaRPr kumimoji="0" lang="en-US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ED7D31"/>
                  </a:solidFill>
                  <a:effectLst/>
                  <a:uLnTx/>
                  <a:uFillTx/>
                  <a:latin typeface="华文楷体" panose="02010600040101010101" charset="-122"/>
                  <a:ea typeface="华文楷体" panose="02010600040101010101" charset="-122"/>
                  <a:cs typeface="+mn-cs"/>
                  <a:sym typeface="+mn-ea"/>
                </a:endParaRPr>
              </a:p>
              <a:p>
                <a:pPr indent="457200" algn="just" defTabSz="266700">
                  <a:lnSpc>
                    <a:spcPct val="2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endParaRPr lang="en-US" altLang="zh-CN" sz="2300" dirty="0">
                  <a:latin typeface="华文楷体" panose="02010600040101010101" charset="-122"/>
                  <a:ea typeface="华文楷体" panose="02010600040101010101" charset="-122"/>
                </a:endParaRPr>
              </a:p>
              <a:p>
                <a:pPr indent="304800" algn="ctr" defTabSz="266700" fontAlgn="auto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</a:pPr>
                <a:endParaRPr lang="en-US" altLang="zh-CN" sz="2300" dirty="0">
                  <a:latin typeface="华文楷体" panose="02010600040101010101" charset="-122"/>
                  <a:ea typeface="华文楷体" panose="02010600040101010101" charset="-122"/>
                </a:endParaRPr>
              </a:p>
            </p:txBody>
          </p:sp>
        </mc:Choice>
        <mc:Fallback xmlns="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1AE9FEF1-91FD-A644-8A5A-E2B2585AC4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1591" y="1069684"/>
                <a:ext cx="11009139" cy="5680740"/>
              </a:xfrm>
              <a:prstGeom prst="rect">
                <a:avLst/>
              </a:prstGeom>
              <a:blipFill>
                <a:blip r:embed="rId2"/>
                <a:stretch>
                  <a:fillRect l="-775" r="-35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矩形 5">
            <a:extLst>
              <a:ext uri="{FF2B5EF4-FFF2-40B4-BE49-F238E27FC236}">
                <a16:creationId xmlns:a16="http://schemas.microsoft.com/office/drawing/2014/main" id="{F3F26033-7793-2482-E643-F726FD25B725}"/>
              </a:ext>
            </a:extLst>
          </p:cNvPr>
          <p:cNvSpPr/>
          <p:nvPr/>
        </p:nvSpPr>
        <p:spPr>
          <a:xfrm>
            <a:off x="-83121" y="714490"/>
            <a:ext cx="516245" cy="47125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宏观经济统计分析与写作</a:t>
            </a:r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DB18E094-7981-C990-FDD8-6684129950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88524" y="6619009"/>
            <a:ext cx="932884" cy="311727"/>
          </a:xfrm>
        </p:spPr>
        <p:txBody>
          <a:bodyPr/>
          <a:lstStyle/>
          <a:p>
            <a:fld id="{9A0DB2DC-4C9A-4742-B13C-FB6460FD3503}" type="slidenum">
              <a:rPr lang="zh-CN" altLang="en-US" sz="2000">
                <a:solidFill>
                  <a:schemeClr val="tx1"/>
                </a:solidFill>
              </a:rPr>
              <a:t>25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9" name="Rectangle 4" descr="浅色上对角线">
            <a:extLst>
              <a:ext uri="{FF2B5EF4-FFF2-40B4-BE49-F238E27FC236}">
                <a16:creationId xmlns:a16="http://schemas.microsoft.com/office/drawing/2014/main" id="{CD81858A-BDE1-DB3E-89F4-F8A2707271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591" y="107576"/>
            <a:ext cx="5234409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三、技术进步类型选择</a:t>
            </a:r>
          </a:p>
        </p:txBody>
      </p:sp>
    </p:spTree>
    <p:extLst>
      <p:ext uri="{BB962C8B-B14F-4D97-AF65-F5344CB8AC3E}">
        <p14:creationId xmlns:p14="http://schemas.microsoft.com/office/powerpoint/2010/main" val="72313923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D413AC-271F-557B-04A7-CB98E153FB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5">
            <a:extLst>
              <a:ext uri="{FF2B5EF4-FFF2-40B4-BE49-F238E27FC236}">
                <a16:creationId xmlns:a16="http://schemas.microsoft.com/office/drawing/2014/main" id="{B3F00AF6-E66D-4679-F0A8-B31D03816E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2096" y="1456690"/>
            <a:ext cx="10142220" cy="478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A909A3BC-40C9-1708-A3A7-2EA922346B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7511" y="4452620"/>
            <a:ext cx="10142220" cy="179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kumimoji="1"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BDC615FE-D74B-E4B1-2156-6FD1582C0F78}"/>
              </a:ext>
            </a:extLst>
          </p:cNvPr>
          <p:cNvSpPr txBox="1"/>
          <p:nvPr/>
        </p:nvSpPr>
        <p:spPr>
          <a:xfrm>
            <a:off x="812269" y="714490"/>
            <a:ext cx="11009139" cy="742183"/>
          </a:xfrm>
          <a:prstGeom prst="rect">
            <a:avLst/>
          </a:prstGeom>
          <a:ln>
            <a:noFill/>
          </a:ln>
        </p:spPr>
        <p:txBody>
          <a:bodyPr wrap="square">
            <a:noAutofit/>
          </a:bodyPr>
          <a:lstStyle/>
          <a:p>
            <a:pPr marL="0" marR="0" lvl="0" indent="304800" algn="just" defTabSz="2667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华文楷体" panose="02010600040101010101" charset="-122"/>
                <a:ea typeface="华文楷体" panose="02010600040101010101" charset="-122"/>
                <a:cs typeface="+mn-cs"/>
              </a:rPr>
              <a:t>（二）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华文楷体" panose="02010600040101010101" charset="-122"/>
                <a:ea typeface="华文楷体" panose="02010600040101010101" charset="-122"/>
                <a:cs typeface="+mn-cs"/>
                <a:sym typeface="+mn-ea"/>
              </a:rPr>
              <a:t>两种分类的联系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华文楷体" panose="02010600040101010101" charset="-122"/>
              <a:ea typeface="华文楷体" panose="02010600040101010101" charset="-122"/>
              <a:cs typeface="+mn-cs"/>
              <a:sym typeface="+mn-ea"/>
            </a:endParaRPr>
          </a:p>
          <a:p>
            <a:pPr indent="252095" algn="just" defTabSz="266700">
              <a:lnSpc>
                <a:spcPct val="150000"/>
              </a:lnSpc>
              <a:spcBef>
                <a:spcPts val="700"/>
              </a:spcBef>
              <a:spcAft>
                <a:spcPct val="0"/>
              </a:spcAft>
              <a:defRPr/>
            </a:pPr>
            <a:endParaRPr lang="zh-CN" altLang="en-US" dirty="0"/>
          </a:p>
          <a:p>
            <a:pPr indent="252095" algn="just" defTabSz="266700">
              <a:lnSpc>
                <a:spcPct val="150000"/>
              </a:lnSpc>
              <a:spcBef>
                <a:spcPts val="700"/>
              </a:spcBef>
              <a:spcAft>
                <a:spcPct val="0"/>
              </a:spcAft>
              <a:defRPr/>
            </a:pPr>
            <a:endParaRPr lang="zh-CN" altLang="en-US" dirty="0"/>
          </a:p>
          <a:p>
            <a:pPr indent="252095" algn="just" defTabSz="266700">
              <a:lnSpc>
                <a:spcPct val="150000"/>
              </a:lnSpc>
              <a:spcBef>
                <a:spcPts val="700"/>
              </a:spcBef>
              <a:spcAft>
                <a:spcPct val="0"/>
              </a:spcAft>
              <a:defRPr/>
            </a:pPr>
            <a:endParaRPr lang="zh-CN" altLang="en-US" dirty="0"/>
          </a:p>
          <a:p>
            <a:pPr indent="252095" algn="just" defTabSz="266700">
              <a:lnSpc>
                <a:spcPct val="150000"/>
              </a:lnSpc>
              <a:spcBef>
                <a:spcPts val="700"/>
              </a:spcBef>
              <a:spcAft>
                <a:spcPct val="0"/>
              </a:spcAft>
              <a:defRPr/>
            </a:pPr>
            <a:endParaRPr lang="zh-CN" altLang="en-US" dirty="0"/>
          </a:p>
          <a:p>
            <a:pPr indent="252095" algn="just" defTabSz="266700">
              <a:lnSpc>
                <a:spcPct val="150000"/>
              </a:lnSpc>
              <a:spcBef>
                <a:spcPts val="700"/>
              </a:spcBef>
              <a:spcAft>
                <a:spcPct val="0"/>
              </a:spcAft>
              <a:defRPr/>
            </a:pP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华文楷体" panose="02010600040101010101" charset="-122"/>
              <a:ea typeface="华文楷体" panose="02010600040101010101" charset="-122"/>
              <a:cs typeface="+mn-cs"/>
              <a:sym typeface="+mn-ea"/>
            </a:endParaRPr>
          </a:p>
          <a:p>
            <a:pPr indent="457200" algn="just" defTabSz="26670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2300" dirty="0">
              <a:latin typeface="华文楷体" panose="02010600040101010101" charset="-122"/>
              <a:ea typeface="华文楷体" panose="02010600040101010101" charset="-122"/>
            </a:endParaRPr>
          </a:p>
          <a:p>
            <a:pPr indent="304800" algn="ctr" defTabSz="266700" fontAlgn="auto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2300" dirty="0">
              <a:latin typeface="华文楷体" panose="02010600040101010101" charset="-122"/>
              <a:ea typeface="华文楷体" panose="02010600040101010101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D62A110E-48B4-B598-AE92-14136B411627}"/>
              </a:ext>
            </a:extLst>
          </p:cNvPr>
          <p:cNvSpPr/>
          <p:nvPr/>
        </p:nvSpPr>
        <p:spPr>
          <a:xfrm>
            <a:off x="-83121" y="714490"/>
            <a:ext cx="516245" cy="47125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宏观经济统计分析与写作</a:t>
            </a:r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4568931-BC5F-97C7-3F9A-85C40E381B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88524" y="6619009"/>
            <a:ext cx="932884" cy="311727"/>
          </a:xfrm>
        </p:spPr>
        <p:txBody>
          <a:bodyPr/>
          <a:lstStyle/>
          <a:p>
            <a:fld id="{9A0DB2DC-4C9A-4742-B13C-FB6460FD3503}" type="slidenum">
              <a:rPr lang="zh-CN" altLang="en-US" sz="2000">
                <a:solidFill>
                  <a:schemeClr val="tx1"/>
                </a:solidFill>
              </a:rPr>
              <a:t>26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9" name="Rectangle 4" descr="浅色上对角线">
            <a:extLst>
              <a:ext uri="{FF2B5EF4-FFF2-40B4-BE49-F238E27FC236}">
                <a16:creationId xmlns:a16="http://schemas.microsoft.com/office/drawing/2014/main" id="{2C81CC9E-340C-1079-633A-55CDD39993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591" y="107576"/>
            <a:ext cx="5234409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三、技术进步类型选择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表格 1">
                <a:extLst>
                  <a:ext uri="{FF2B5EF4-FFF2-40B4-BE49-F238E27FC236}">
                    <a16:creationId xmlns:a16="http://schemas.microsoft.com/office/drawing/2014/main" id="{7804CA10-BD9B-842C-3F10-B4DB740C29F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77565257"/>
                  </p:ext>
                </p:extLst>
              </p:nvPr>
            </p:nvGraphicFramePr>
            <p:xfrm>
              <a:off x="957683" y="1753965"/>
              <a:ext cx="11009140" cy="4787901"/>
            </p:xfrm>
            <a:graphic>
              <a:graphicData uri="http://schemas.openxmlformats.org/drawingml/2006/table">
                <a:tbl>
                  <a:tblPr firstRow="1" bandRow="1">
                    <a:tableStyleId>{69CF1AB2-1976-4502-BF36-3FF5EA218861}</a:tableStyleId>
                  </a:tblPr>
                  <a:tblGrid>
                    <a:gridCol w="2752285">
                      <a:extLst>
                        <a:ext uri="{9D8B030D-6E8A-4147-A177-3AD203B41FA5}">
                          <a16:colId xmlns:a16="http://schemas.microsoft.com/office/drawing/2014/main" val="3329308425"/>
                        </a:ext>
                      </a:extLst>
                    </a:gridCol>
                    <a:gridCol w="2752285">
                      <a:extLst>
                        <a:ext uri="{9D8B030D-6E8A-4147-A177-3AD203B41FA5}">
                          <a16:colId xmlns:a16="http://schemas.microsoft.com/office/drawing/2014/main" val="4241041339"/>
                        </a:ext>
                      </a:extLst>
                    </a:gridCol>
                    <a:gridCol w="2752285">
                      <a:extLst>
                        <a:ext uri="{9D8B030D-6E8A-4147-A177-3AD203B41FA5}">
                          <a16:colId xmlns:a16="http://schemas.microsoft.com/office/drawing/2014/main" val="1088989727"/>
                        </a:ext>
                      </a:extLst>
                    </a:gridCol>
                    <a:gridCol w="2752285">
                      <a:extLst>
                        <a:ext uri="{9D8B030D-6E8A-4147-A177-3AD203B41FA5}">
                          <a16:colId xmlns:a16="http://schemas.microsoft.com/office/drawing/2014/main" val="3607886311"/>
                        </a:ext>
                      </a:extLst>
                    </a:gridCol>
                  </a:tblGrid>
                  <a:tr h="627509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buNone/>
                          </a:pPr>
                          <a:r>
                            <a:rPr lang="zh-CN" altLang="en-US" sz="1600" kern="1200" dirty="0">
                              <a:solidFill>
                                <a:schemeClr val="tx1"/>
                              </a:solidFill>
                              <a:latin typeface="华文楷体" panose="02010600040101010101" charset="-122"/>
                              <a:ea typeface="华文楷体" panose="02010600040101010101" charset="-122"/>
                              <a:cs typeface="+mn-cs"/>
                            </a:rPr>
                            <a:t>要素增强型视角</a:t>
                          </a:r>
                        </a:p>
                      </a:txBody>
                      <a:tcPr marL="68580" marR="6858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buNone/>
                          </a:pPr>
                          <a:r>
                            <a:rPr lang="zh-CN" altLang="en-US" sz="1600" kern="1200">
                              <a:solidFill>
                                <a:schemeClr val="tx1"/>
                              </a:solidFill>
                              <a:latin typeface="华文楷体" panose="02010600040101010101" charset="-122"/>
                              <a:ea typeface="华文楷体" panose="02010600040101010101" charset="-122"/>
                              <a:cs typeface="+mn-cs"/>
                            </a:rPr>
                            <a:t>要素效率形式</a:t>
                          </a:r>
                        </a:p>
                      </a:txBody>
                      <a:tcPr marL="68580" marR="6858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buNone/>
                          </a:pPr>
                          <a:r>
                            <a:rPr lang="zh-CN" altLang="en-US" sz="1600" kern="1200" dirty="0">
                              <a:solidFill>
                                <a:schemeClr val="tx1"/>
                              </a:solidFill>
                              <a:latin typeface="华文楷体" panose="02010600040101010101" charset="-122"/>
                              <a:ea typeface="华文楷体" panose="02010600040101010101" charset="-122"/>
                              <a:cs typeface="+mn-cs"/>
                            </a:rPr>
                            <a:t>要素效率变化率</a:t>
                          </a:r>
                        </a:p>
                      </a:txBody>
                      <a:tcPr marL="68580" marR="6858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buNone/>
                          </a:pPr>
                          <a:r>
                            <a:rPr lang="zh-CN" altLang="en-US" sz="1600" kern="1200" dirty="0">
                              <a:solidFill>
                                <a:schemeClr val="tx1"/>
                              </a:solidFill>
                              <a:latin typeface="华文楷体" panose="02010600040101010101" charset="-122"/>
                              <a:ea typeface="华文楷体" panose="02010600040101010101" charset="-122"/>
                              <a:cs typeface="+mn-cs"/>
                            </a:rPr>
                            <a:t>要素偏向型视角</a:t>
                          </a:r>
                        </a:p>
                      </a:txBody>
                      <a:tcPr marL="68580" marR="68580" anchor="ctr"/>
                    </a:tc>
                    <a:extLst>
                      <a:ext uri="{0D108BD9-81ED-4DB2-BD59-A6C34878D82A}">
                        <a16:rowId xmlns:a16="http://schemas.microsoft.com/office/drawing/2014/main" val="1863233297"/>
                      </a:ext>
                    </a:extLst>
                  </a:tr>
                  <a:tr h="126757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ts val="1800"/>
                            </a:lnSpc>
                            <a:buNone/>
                          </a:pPr>
                          <a:r>
                            <a:rPr lang="zh-CN" altLang="en-US" sz="1600" kern="1200" dirty="0">
                              <a:solidFill>
                                <a:schemeClr val="tx1"/>
                              </a:solidFill>
                              <a:latin typeface="华文楷体" panose="02010600040101010101" charset="-122"/>
                              <a:ea typeface="华文楷体" panose="02010600040101010101" charset="-122"/>
                              <a:cs typeface="+mn-cs"/>
                            </a:rPr>
                            <a:t>一般要素增强型</a:t>
                          </a:r>
                        </a:p>
                        <a:p>
                          <a:pPr marL="0" marR="0" algn="ctr">
                            <a:lnSpc>
                              <a:spcPts val="1800"/>
                            </a:lnSpc>
                            <a:buNone/>
                          </a:pPr>
                          <a:r>
                            <a:rPr lang="en-US" sz="1600" kern="1200" dirty="0">
                              <a:solidFill>
                                <a:schemeClr val="tx1"/>
                              </a:solidFill>
                              <a:latin typeface="华文楷体" panose="02010600040101010101" charset="-122"/>
                              <a:ea typeface="华文楷体" panose="02010600040101010101" charset="-122"/>
                              <a:cs typeface="+mn-cs"/>
                            </a:rPr>
                            <a:t>General Factor-augmenting</a:t>
                          </a:r>
                        </a:p>
                      </a:txBody>
                      <a:tcPr marL="68580" marR="6858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zh-CN" sz="1600" kern="120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+mn-cs"/>
                                  </a:rPr>
                                  <m:t>𝑌</m:t>
                                </m:r>
                                <m:r>
                                  <a:rPr lang="en-US" altLang="zh-CN" sz="1600" kern="120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+mn-cs"/>
                                  </a:rPr>
                                  <m:t>=</m:t>
                                </m:r>
                                <m:r>
                                  <a:rPr lang="en-US" altLang="zh-CN" sz="1600" kern="120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+mn-cs"/>
                                  </a:rPr>
                                  <m:t>𝐹</m:t>
                                </m:r>
                                <m:d>
                                  <m:dPr>
                                    <m:ctrlPr>
                                      <a:rPr lang="en-US" altLang="zh-CN" sz="1600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zh-CN" sz="1600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𝐴𝐾</m:t>
                                    </m:r>
                                    <m:r>
                                      <a:rPr lang="en-US" altLang="zh-CN" sz="1600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,</m:t>
                                    </m:r>
                                    <m:r>
                                      <a:rPr lang="en-US" altLang="zh-CN" sz="1600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𝐵𝐿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altLang="zh-CN" sz="1600" kern="1200" dirty="0">
                            <a:solidFill>
                              <a:schemeClr val="tx1"/>
                            </a:solidFill>
                            <a:latin typeface="华文楷体" panose="02010600040101010101" charset="-122"/>
                            <a:ea typeface="华文楷体" panose="02010600040101010101" charset="-122"/>
                            <a:cs typeface="+mn-cs"/>
                          </a:endParaRPr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zh-CN" sz="1600" kern="120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+mn-cs"/>
                                  </a:rPr>
                                  <m:t>𝐴</m:t>
                                </m:r>
                                <m:r>
                                  <a:rPr lang="en-US" altLang="zh-CN" sz="1600" kern="120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≠1,</m:t>
                                </m:r>
                                <m:r>
                                  <a:rPr lang="en-US" altLang="zh-CN" sz="1600" kern="120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𝐵</m:t>
                                </m:r>
                                <m:r>
                                  <a:rPr lang="en-US" altLang="zh-CN" sz="1600" kern="120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≠1</m:t>
                                </m:r>
                              </m:oMath>
                            </m:oMathPara>
                          </a14:m>
                          <a:endParaRPr lang="zh-CN" altLang="en-US" sz="1600" kern="1200" dirty="0">
                            <a:solidFill>
                              <a:schemeClr val="tx1"/>
                            </a:solidFill>
                            <a:latin typeface="华文楷体" panose="02010600040101010101" charset="-122"/>
                            <a:ea typeface="华文楷体" panose="02010600040101010101" charset="-122"/>
                            <a:cs typeface="+mn-cs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altLang="zh-CN" sz="1600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lang="zh-CN" altLang="en-US" sz="1600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𝛾</m:t>
                                    </m:r>
                                  </m:e>
                                  <m:sub>
                                    <m:r>
                                      <a:rPr lang="en-US" altLang="zh-CN" sz="1600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𝐾</m:t>
                                    </m:r>
                                  </m:sub>
                                </m:sSub>
                                <m:r>
                                  <a:rPr lang="en-US" altLang="zh-CN" sz="1600" kern="120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≠0,</m:t>
                                </m:r>
                                <m:sSub>
                                  <m:sSubPr>
                                    <m:ctrlPr>
                                      <a:rPr lang="en-US" altLang="zh-CN" sz="1600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lang="zh-CN" altLang="en-US" sz="1600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+mn-cs"/>
                                      </a:rPr>
                                      <m:t>𝛾</m:t>
                                    </m:r>
                                  </m:e>
                                  <m:sub>
                                    <m:r>
                                      <a:rPr lang="en-US" altLang="zh-CN" sz="1600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+mn-cs"/>
                                      </a:rPr>
                                      <m:t>𝐿</m:t>
                                    </m:r>
                                  </m:sub>
                                </m:sSub>
                                <m:r>
                                  <a:rPr lang="en-US" altLang="zh-CN" sz="1600" kern="120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≠0</m:t>
                                </m:r>
                              </m:oMath>
                            </m:oMathPara>
                          </a14:m>
                          <a:endParaRPr lang="en-US" altLang="zh-CN" sz="1600" kern="1200" dirty="0">
                            <a:solidFill>
                              <a:schemeClr val="tx1"/>
                            </a:solidFill>
                            <a:latin typeface="华文楷体" panose="02010600040101010101" charset="-122"/>
                            <a:ea typeface="华文楷体" panose="02010600040101010101" charset="-122"/>
                            <a:cs typeface="+mn-cs"/>
                          </a:endParaRP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zh-CN" altLang="en-US" sz="1600" kern="1200" dirty="0">
                              <a:solidFill>
                                <a:schemeClr val="tx1"/>
                              </a:solidFill>
                              <a:latin typeface="华文楷体" panose="02010600040101010101" charset="-122"/>
                              <a:ea typeface="华文楷体" panose="02010600040101010101" charset="-122"/>
                              <a:cs typeface="+mn-cs"/>
                            </a:rPr>
                            <a:t>且二者不等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ts val="2000"/>
                            </a:lnSpc>
                            <a:buNone/>
                          </a:pPr>
                          <a:r>
                            <a:rPr lang="zh-CN" altLang="en-US" sz="1600" kern="1200">
                              <a:solidFill>
                                <a:schemeClr val="tx1"/>
                              </a:solidFill>
                              <a:latin typeface="华文楷体" panose="02010600040101010101" charset="-122"/>
                              <a:ea typeface="华文楷体" panose="02010600040101010101" charset="-122"/>
                              <a:cs typeface="+mn-cs"/>
                            </a:rPr>
                            <a:t>有偏技术</a:t>
                          </a:r>
                        </a:p>
                        <a:p>
                          <a:pPr marL="0" marR="0" algn="ctr">
                            <a:lnSpc>
                              <a:spcPts val="2000"/>
                            </a:lnSpc>
                            <a:buNone/>
                          </a:pPr>
                          <a:r>
                            <a:rPr lang="en-US" sz="1600" kern="1200">
                              <a:solidFill>
                                <a:schemeClr val="tx1"/>
                              </a:solidFill>
                              <a:latin typeface="华文楷体" panose="02010600040101010101" charset="-122"/>
                              <a:ea typeface="华文楷体" panose="02010600040101010101" charset="-122"/>
                              <a:cs typeface="+mn-cs"/>
                            </a:rPr>
                            <a:t>Factor-biased</a:t>
                          </a:r>
                        </a:p>
                      </a:txBody>
                      <a:tcPr marL="68580" marR="68580" anchor="ctr"/>
                    </a:tc>
                    <a:extLst>
                      <a:ext uri="{0D108BD9-81ED-4DB2-BD59-A6C34878D82A}">
                        <a16:rowId xmlns:a16="http://schemas.microsoft.com/office/drawing/2014/main" val="1084644765"/>
                      </a:ext>
                    </a:extLst>
                  </a:tr>
                  <a:tr h="96427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ts val="1800"/>
                            </a:lnSpc>
                            <a:buNone/>
                          </a:pPr>
                          <a:r>
                            <a:rPr lang="zh-CN" altLang="en-US" sz="1600" kern="1200">
                              <a:solidFill>
                                <a:schemeClr val="tx1"/>
                              </a:solidFill>
                              <a:latin typeface="华文楷体" panose="02010600040101010101" charset="-122"/>
                              <a:ea typeface="华文楷体" panose="02010600040101010101" charset="-122"/>
                              <a:cs typeface="+mn-cs"/>
                            </a:rPr>
                            <a:t>纯资本增强型</a:t>
                          </a:r>
                        </a:p>
                        <a:p>
                          <a:pPr marL="0" marR="0" algn="ctr">
                            <a:lnSpc>
                              <a:spcPts val="1800"/>
                            </a:lnSpc>
                            <a:buNone/>
                          </a:pPr>
                          <a:r>
                            <a:rPr lang="en-US" sz="1600" kern="1200">
                              <a:solidFill>
                                <a:schemeClr val="tx1"/>
                              </a:solidFill>
                              <a:latin typeface="华文楷体" panose="02010600040101010101" charset="-122"/>
                              <a:ea typeface="华文楷体" panose="02010600040101010101" charset="-122"/>
                              <a:cs typeface="+mn-cs"/>
                            </a:rPr>
                            <a:t>Pure Capital-augmenting</a:t>
                          </a:r>
                        </a:p>
                      </a:txBody>
                      <a:tcPr marL="68580" marR="6858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zh-CN" sz="1600" kern="120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+mn-cs"/>
                                  </a:rPr>
                                  <m:t>𝑌</m:t>
                                </m:r>
                                <m:r>
                                  <a:rPr lang="en-US" altLang="zh-CN" sz="1600" kern="120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+mn-cs"/>
                                  </a:rPr>
                                  <m:t>=</m:t>
                                </m:r>
                                <m:d>
                                  <m:dPr>
                                    <m:ctrlPr>
                                      <a:rPr lang="en-US" altLang="zh-CN" sz="1600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zh-CN" sz="1600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𝐴𝐾</m:t>
                                    </m:r>
                                    <m:r>
                                      <a:rPr lang="en-US" altLang="zh-CN" sz="1600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,</m:t>
                                    </m:r>
                                    <m:r>
                                      <a:rPr lang="en-US" altLang="zh-CN" sz="1600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𝐿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altLang="zh-CN" sz="1600" kern="1200" dirty="0">
                            <a:solidFill>
                              <a:schemeClr val="tx1"/>
                            </a:solidFill>
                            <a:latin typeface="华文楷体" panose="02010600040101010101" charset="-122"/>
                            <a:ea typeface="华文楷体" panose="02010600040101010101" charset="-122"/>
                            <a:cs typeface="+mn-cs"/>
                          </a:endParaRP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zh-CN" sz="1600" kern="120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+mn-cs"/>
                                  </a:rPr>
                                  <m:t>𝐴</m:t>
                                </m:r>
                                <m:r>
                                  <a:rPr lang="en-US" altLang="zh-CN" sz="1600" kern="120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≠1,</m:t>
                                </m:r>
                                <m:r>
                                  <a:rPr lang="en-US" altLang="zh-CN" sz="1600" kern="120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𝐵</m:t>
                                </m:r>
                                <m:r>
                                  <a:rPr lang="en-US" altLang="zh-CN" sz="1600" kern="120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=1</m:t>
                                </m:r>
                              </m:oMath>
                            </m:oMathPara>
                          </a14:m>
                          <a:endParaRPr lang="zh-CN" altLang="en-US" sz="1600" kern="1200" dirty="0">
                            <a:solidFill>
                              <a:schemeClr val="tx1"/>
                            </a:solidFill>
                            <a:latin typeface="华文楷体" panose="02010600040101010101" charset="-122"/>
                            <a:ea typeface="华文楷体" panose="02010600040101010101" charset="-122"/>
                            <a:cs typeface="+mn-cs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altLang="zh-CN" sz="1600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lang="zh-CN" altLang="en-US" sz="1600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𝛾</m:t>
                                    </m:r>
                                  </m:e>
                                  <m:sub>
                                    <m:r>
                                      <a:rPr lang="en-US" altLang="zh-CN" sz="1600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𝐾</m:t>
                                    </m:r>
                                  </m:sub>
                                </m:sSub>
                                <m:r>
                                  <a:rPr lang="en-US" altLang="zh-CN" sz="1600" kern="120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&gt;0,</m:t>
                                </m:r>
                                <m:sSub>
                                  <m:sSubPr>
                                    <m:ctrlPr>
                                      <a:rPr lang="en-US" altLang="zh-CN" sz="1600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lang="zh-CN" altLang="en-US" sz="1600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+mn-cs"/>
                                      </a:rPr>
                                      <m:t>𝛾</m:t>
                                    </m:r>
                                  </m:e>
                                  <m:sub>
                                    <m:r>
                                      <a:rPr lang="en-US" altLang="zh-CN" sz="1600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+mn-cs"/>
                                      </a:rPr>
                                      <m:t>𝐿</m:t>
                                    </m:r>
                                  </m:sub>
                                </m:sSub>
                                <m:r>
                                  <a:rPr lang="en-US" altLang="zh-CN" sz="1600" kern="120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=0</m:t>
                                </m:r>
                              </m:oMath>
                            </m:oMathPara>
                          </a14:m>
                          <a:endParaRPr lang="en-US" altLang="zh-CN" sz="1600" kern="1200" dirty="0">
                            <a:solidFill>
                              <a:schemeClr val="tx1"/>
                            </a:solidFill>
                            <a:latin typeface="华文楷体" panose="02010600040101010101" charset="-122"/>
                            <a:ea typeface="华文楷体" panose="02010600040101010101" charset="-122"/>
                            <a:cs typeface="+mn-cs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ts val="2000"/>
                            </a:lnSpc>
                            <a:buNone/>
                          </a:pPr>
                          <a:r>
                            <a:rPr lang="zh-CN" altLang="en-US" sz="1600" kern="1200" dirty="0">
                              <a:solidFill>
                                <a:schemeClr val="tx1"/>
                              </a:solidFill>
                              <a:latin typeface="华文楷体" panose="02010600040101010101" charset="-122"/>
                              <a:ea typeface="华文楷体" panose="02010600040101010101" charset="-122"/>
                              <a:cs typeface="+mn-cs"/>
                            </a:rPr>
                            <a:t>索洛中性</a:t>
                          </a:r>
                        </a:p>
                        <a:p>
                          <a:pPr marL="0" marR="0" algn="ctr">
                            <a:lnSpc>
                              <a:spcPts val="2000"/>
                            </a:lnSpc>
                            <a:buNone/>
                          </a:pPr>
                          <a:r>
                            <a:rPr lang="en-US" sz="1600" kern="1200" dirty="0">
                              <a:solidFill>
                                <a:schemeClr val="tx1"/>
                              </a:solidFill>
                              <a:latin typeface="华文楷体" panose="02010600040101010101" charset="-122"/>
                              <a:ea typeface="华文楷体" panose="02010600040101010101" charset="-122"/>
                              <a:cs typeface="+mn-cs"/>
                            </a:rPr>
                            <a:t>Solow-neutral</a:t>
                          </a:r>
                        </a:p>
                      </a:txBody>
                      <a:tcPr marL="68580" marR="68580" anchor="ctr"/>
                    </a:tc>
                    <a:extLst>
                      <a:ext uri="{0D108BD9-81ED-4DB2-BD59-A6C34878D82A}">
                        <a16:rowId xmlns:a16="http://schemas.microsoft.com/office/drawing/2014/main" val="4230665117"/>
                      </a:ext>
                    </a:extLst>
                  </a:tr>
                  <a:tr h="96427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ts val="1800"/>
                            </a:lnSpc>
                            <a:buNone/>
                          </a:pPr>
                          <a:r>
                            <a:rPr lang="zh-CN" altLang="en-US" sz="1600" kern="1200">
                              <a:solidFill>
                                <a:schemeClr val="tx1"/>
                              </a:solidFill>
                              <a:latin typeface="华文楷体" panose="02010600040101010101" charset="-122"/>
                              <a:ea typeface="华文楷体" panose="02010600040101010101" charset="-122"/>
                              <a:cs typeface="+mn-cs"/>
                            </a:rPr>
                            <a:t>纯劳动增强型</a:t>
                          </a:r>
                        </a:p>
                        <a:p>
                          <a:pPr marL="0" marR="0" algn="ctr">
                            <a:lnSpc>
                              <a:spcPts val="1800"/>
                            </a:lnSpc>
                            <a:buNone/>
                          </a:pPr>
                          <a:r>
                            <a:rPr lang="en-US" sz="1600" kern="1200">
                              <a:solidFill>
                                <a:schemeClr val="tx1"/>
                              </a:solidFill>
                              <a:latin typeface="华文楷体" panose="02010600040101010101" charset="-122"/>
                              <a:ea typeface="华文楷体" panose="02010600040101010101" charset="-122"/>
                              <a:cs typeface="+mn-cs"/>
                            </a:rPr>
                            <a:t>Pure Labor-augmenting</a:t>
                          </a:r>
                        </a:p>
                      </a:txBody>
                      <a:tcPr marL="68580" marR="6858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zh-CN" sz="1600" kern="120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+mn-cs"/>
                                  </a:rPr>
                                  <m:t>𝑌</m:t>
                                </m:r>
                                <m:r>
                                  <a:rPr lang="en-US" altLang="zh-CN" sz="1600" kern="120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+mn-cs"/>
                                  </a:rPr>
                                  <m:t>=</m:t>
                                </m:r>
                                <m:r>
                                  <a:rPr lang="en-US" altLang="zh-CN" sz="1600" kern="120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+mn-cs"/>
                                  </a:rPr>
                                  <m:t>𝐹</m:t>
                                </m:r>
                                <m:r>
                                  <a:rPr lang="en-US" altLang="zh-CN" sz="1600" kern="120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+mn-cs"/>
                                  </a:rPr>
                                  <m:t>(</m:t>
                                </m:r>
                                <m:r>
                                  <a:rPr lang="en-US" altLang="zh-CN" sz="1600" kern="120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+mn-cs"/>
                                  </a:rPr>
                                  <m:t>𝐾</m:t>
                                </m:r>
                                <m:r>
                                  <a:rPr lang="en-US" altLang="zh-CN" sz="1600" kern="120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+mn-cs"/>
                                  </a:rPr>
                                  <m:t>,</m:t>
                                </m:r>
                                <m:r>
                                  <a:rPr lang="en-US" altLang="zh-CN" sz="1600" kern="120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+mn-cs"/>
                                  </a:rPr>
                                  <m:t>𝐵𝐿</m:t>
                                </m:r>
                                <m:r>
                                  <a:rPr lang="en-US" altLang="zh-CN" sz="1600" kern="120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+mn-cs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altLang="zh-CN" sz="1600" kern="1200" dirty="0">
                            <a:solidFill>
                              <a:schemeClr val="tx1"/>
                            </a:solidFill>
                            <a:latin typeface="华文楷体" panose="02010600040101010101" charset="-122"/>
                            <a:ea typeface="华文楷体" panose="02010600040101010101" charset="-122"/>
                            <a:cs typeface="+mn-cs"/>
                          </a:endParaRP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zh-CN" sz="1600" kern="120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+mn-cs"/>
                                  </a:rPr>
                                  <m:t>𝐴</m:t>
                                </m:r>
                                <m:r>
                                  <a:rPr lang="en-US" altLang="zh-CN" sz="1600" kern="120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=1,</m:t>
                                </m:r>
                                <m:r>
                                  <a:rPr lang="en-US" altLang="zh-CN" sz="1600" kern="120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𝐵</m:t>
                                </m:r>
                                <m:r>
                                  <a:rPr lang="en-US" altLang="zh-CN" sz="1600" kern="120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≠1</m:t>
                                </m:r>
                              </m:oMath>
                            </m:oMathPara>
                          </a14:m>
                          <a:endParaRPr lang="zh-CN" altLang="en-US" sz="1600" kern="1200" dirty="0">
                            <a:solidFill>
                              <a:schemeClr val="tx1"/>
                            </a:solidFill>
                            <a:latin typeface="华文楷体" panose="02010600040101010101" charset="-122"/>
                            <a:ea typeface="华文楷体" panose="02010600040101010101" charset="-122"/>
                            <a:cs typeface="+mn-cs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altLang="zh-CN" sz="1600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lang="zh-CN" altLang="en-US" sz="1600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𝛾</m:t>
                                    </m:r>
                                  </m:e>
                                  <m:sub>
                                    <m:r>
                                      <a:rPr lang="en-US" altLang="zh-CN" sz="1600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𝐾</m:t>
                                    </m:r>
                                  </m:sub>
                                </m:sSub>
                                <m:r>
                                  <a:rPr lang="en-US" altLang="zh-CN" sz="1600" kern="120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=0,</m:t>
                                </m:r>
                                <m:sSub>
                                  <m:sSubPr>
                                    <m:ctrlPr>
                                      <a:rPr lang="en-US" altLang="zh-CN" sz="1600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lang="zh-CN" altLang="en-US" sz="1600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+mn-cs"/>
                                      </a:rPr>
                                      <m:t>𝛾</m:t>
                                    </m:r>
                                  </m:e>
                                  <m:sub>
                                    <m:r>
                                      <a:rPr lang="en-US" altLang="zh-CN" sz="1600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+mn-cs"/>
                                      </a:rPr>
                                      <m:t>𝐿</m:t>
                                    </m:r>
                                  </m:sub>
                                </m:sSub>
                                <m:r>
                                  <a:rPr lang="en-US" altLang="zh-CN" sz="1600" kern="120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&gt;0</m:t>
                                </m:r>
                              </m:oMath>
                            </m:oMathPara>
                          </a14:m>
                          <a:endParaRPr lang="en-US" altLang="zh-CN" sz="1600" kern="1200" dirty="0">
                            <a:solidFill>
                              <a:schemeClr val="tx1"/>
                            </a:solidFill>
                            <a:latin typeface="华文楷体" panose="02010600040101010101" charset="-122"/>
                            <a:ea typeface="华文楷体" panose="02010600040101010101" charset="-122"/>
                            <a:cs typeface="+mn-cs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ts val="2000"/>
                            </a:lnSpc>
                            <a:buNone/>
                          </a:pPr>
                          <a:r>
                            <a:rPr lang="zh-CN" altLang="en-US" sz="1600" kern="1200" dirty="0">
                              <a:solidFill>
                                <a:schemeClr val="tx1"/>
                              </a:solidFill>
                              <a:latin typeface="华文楷体" panose="02010600040101010101" charset="-122"/>
                              <a:ea typeface="华文楷体" panose="02010600040101010101" charset="-122"/>
                              <a:cs typeface="+mn-cs"/>
                            </a:rPr>
                            <a:t>哈罗德中性</a:t>
                          </a:r>
                        </a:p>
                        <a:p>
                          <a:pPr marL="0" marR="0" algn="ctr">
                            <a:lnSpc>
                              <a:spcPts val="2000"/>
                            </a:lnSpc>
                            <a:buNone/>
                          </a:pPr>
                          <a:r>
                            <a:rPr lang="en-US" sz="1600" kern="1200" dirty="0">
                              <a:solidFill>
                                <a:schemeClr val="tx1"/>
                              </a:solidFill>
                              <a:latin typeface="华文楷体" panose="02010600040101010101" charset="-122"/>
                              <a:ea typeface="华文楷体" panose="02010600040101010101" charset="-122"/>
                              <a:cs typeface="+mn-cs"/>
                            </a:rPr>
                            <a:t>Harrod-neutral</a:t>
                          </a:r>
                        </a:p>
                      </a:txBody>
                      <a:tcPr marL="68580" marR="68580" anchor="ctr"/>
                    </a:tc>
                    <a:extLst>
                      <a:ext uri="{0D108BD9-81ED-4DB2-BD59-A6C34878D82A}">
                        <a16:rowId xmlns:a16="http://schemas.microsoft.com/office/drawing/2014/main" val="1397818151"/>
                      </a:ext>
                    </a:extLst>
                  </a:tr>
                  <a:tr h="96427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ts val="1800"/>
                            </a:lnSpc>
                            <a:buNone/>
                          </a:pPr>
                          <a:r>
                            <a:rPr lang="en-US" sz="1600" kern="1200" dirty="0" err="1">
                              <a:solidFill>
                                <a:schemeClr val="tx1"/>
                              </a:solidFill>
                              <a:latin typeface="华文楷体" panose="02010600040101010101" charset="-122"/>
                              <a:ea typeface="华文楷体" panose="02010600040101010101" charset="-122"/>
                              <a:cs typeface="+mn-cs"/>
                            </a:rPr>
                            <a:t>TFP</a:t>
                          </a:r>
                          <a:r>
                            <a:rPr lang="zh-CN" altLang="en-US" sz="1600" kern="1200" dirty="0">
                              <a:solidFill>
                                <a:schemeClr val="tx1"/>
                              </a:solidFill>
                              <a:latin typeface="华文楷体" panose="02010600040101010101" charset="-122"/>
                              <a:ea typeface="华文楷体" panose="02010600040101010101" charset="-122"/>
                              <a:cs typeface="+mn-cs"/>
                            </a:rPr>
                            <a:t>增强型</a:t>
                          </a:r>
                        </a:p>
                        <a:p>
                          <a:pPr marL="0" marR="0" algn="ctr">
                            <a:lnSpc>
                              <a:spcPts val="1800"/>
                            </a:lnSpc>
                            <a:buNone/>
                          </a:pPr>
                          <a:r>
                            <a:rPr lang="en-US" sz="1600" kern="1200" dirty="0" err="1">
                              <a:solidFill>
                                <a:schemeClr val="tx1"/>
                              </a:solidFill>
                              <a:latin typeface="华文楷体" panose="02010600040101010101" charset="-122"/>
                              <a:ea typeface="华文楷体" panose="02010600040101010101" charset="-122"/>
                              <a:cs typeface="+mn-cs"/>
                            </a:rPr>
                            <a:t>TFP</a:t>
                          </a:r>
                          <a:r>
                            <a:rPr lang="en-US" sz="1600" kern="1200" dirty="0">
                              <a:solidFill>
                                <a:schemeClr val="tx1"/>
                              </a:solidFill>
                              <a:latin typeface="华文楷体" panose="02010600040101010101" charset="-122"/>
                              <a:ea typeface="华文楷体" panose="02010600040101010101" charset="-122"/>
                              <a:cs typeface="+mn-cs"/>
                            </a:rPr>
                            <a:t>-augmenting</a:t>
                          </a:r>
                        </a:p>
                      </a:txBody>
                      <a:tcPr marL="68580" marR="6858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zh-CN" sz="1600" kern="120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+mn-cs"/>
                                  </a:rPr>
                                  <m:t>𝑌</m:t>
                                </m:r>
                                <m:r>
                                  <a:rPr lang="en-US" altLang="zh-CN" sz="1600" kern="120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+mn-cs"/>
                                  </a:rPr>
                                  <m:t>=</m:t>
                                </m:r>
                                <m:r>
                                  <a:rPr lang="en-US" altLang="zh-CN" sz="1600" kern="120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+mn-cs"/>
                                  </a:rPr>
                                  <m:t>𝑇</m:t>
                                </m:r>
                                <m:r>
                                  <a:rPr lang="en-US" altLang="zh-CN" sz="1600" kern="120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∙</m:t>
                                </m:r>
                                <m:r>
                                  <a:rPr lang="en-US" altLang="zh-CN" sz="1600" kern="120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𝐹</m:t>
                                </m:r>
                                <m:d>
                                  <m:dPr>
                                    <m:ctrlPr>
                                      <a:rPr lang="en-US" altLang="zh-CN" sz="1600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zh-CN" sz="1600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+mn-cs"/>
                                      </a:rPr>
                                      <m:t>𝐾</m:t>
                                    </m:r>
                                    <m:r>
                                      <a:rPr lang="en-US" altLang="zh-CN" sz="1600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+mn-cs"/>
                                      </a:rPr>
                                      <m:t>,</m:t>
                                    </m:r>
                                    <m:r>
                                      <a:rPr lang="en-US" altLang="zh-CN" sz="1600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+mn-cs"/>
                                      </a:rPr>
                                      <m:t>𝐿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altLang="zh-CN" sz="1600" kern="1200" dirty="0">
                            <a:solidFill>
                              <a:schemeClr val="tx1"/>
                            </a:solidFill>
                            <a:latin typeface="华文楷体" panose="02010600040101010101" charset="-122"/>
                            <a:ea typeface="华文楷体" panose="02010600040101010101" charset="-122"/>
                            <a:cs typeface="+mn-cs"/>
                          </a:endParaRPr>
                        </a:p>
                        <a:p>
                          <a:pPr algn="ctr"/>
                          <a:r>
                            <a:rPr lang="en-US" altLang="zh-CN" sz="1600" kern="1200" dirty="0">
                              <a:solidFill>
                                <a:schemeClr val="tx1"/>
                              </a:solidFill>
                              <a:latin typeface="华文楷体" panose="02010600040101010101" charset="-122"/>
                              <a:ea typeface="华文楷体" panose="02010600040101010101" charset="-122"/>
                              <a:cs typeface="+mn-cs"/>
                            </a:rPr>
                            <a:t>A=B=T</a:t>
                          </a:r>
                          <a:endParaRPr lang="zh-CN" altLang="en-US" sz="1600" kern="1200" dirty="0">
                            <a:solidFill>
                              <a:schemeClr val="tx1"/>
                            </a:solidFill>
                            <a:latin typeface="华文楷体" panose="02010600040101010101" charset="-122"/>
                            <a:ea typeface="华文楷体" panose="02010600040101010101" charset="-122"/>
                            <a:cs typeface="+mn-cs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altLang="zh-CN" sz="1600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lang="zh-CN" altLang="en-US" sz="1600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𝛾</m:t>
                                    </m:r>
                                  </m:e>
                                  <m:sub>
                                    <m:r>
                                      <a:rPr lang="en-US" altLang="zh-CN" sz="1600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𝐾</m:t>
                                    </m:r>
                                  </m:sub>
                                </m:sSub>
                                <m:r>
                                  <a:rPr lang="en-US" altLang="zh-CN" sz="1600" kern="120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en-US" altLang="zh-CN" sz="1600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lang="zh-CN" altLang="en-US" sz="1600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+mn-cs"/>
                                      </a:rPr>
                                      <m:t>𝛾</m:t>
                                    </m:r>
                                  </m:e>
                                  <m:sub>
                                    <m:r>
                                      <a:rPr lang="en-US" altLang="zh-CN" sz="1600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+mn-cs"/>
                                      </a:rPr>
                                      <m:t>𝐿</m:t>
                                    </m:r>
                                  </m:sub>
                                </m:sSub>
                                <m:r>
                                  <a:rPr lang="en-US" altLang="zh-CN" sz="1600" kern="120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&gt;0</m:t>
                                </m:r>
                              </m:oMath>
                            </m:oMathPara>
                          </a14:m>
                          <a:endParaRPr lang="en-US" altLang="zh-CN" sz="1600" kern="1200" dirty="0">
                            <a:solidFill>
                              <a:schemeClr val="tx1"/>
                            </a:solidFill>
                            <a:latin typeface="华文楷体" panose="02010600040101010101" charset="-122"/>
                            <a:ea typeface="华文楷体" panose="02010600040101010101" charset="-122"/>
                            <a:cs typeface="+mn-cs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ts val="2000"/>
                            </a:lnSpc>
                            <a:buNone/>
                          </a:pPr>
                          <a:r>
                            <a:rPr lang="zh-CN" altLang="en-US" sz="1600" kern="1200" dirty="0">
                              <a:solidFill>
                                <a:schemeClr val="tx1"/>
                              </a:solidFill>
                              <a:latin typeface="华文楷体" panose="02010600040101010101" charset="-122"/>
                              <a:ea typeface="华文楷体" panose="02010600040101010101" charset="-122"/>
                              <a:cs typeface="+mn-cs"/>
                            </a:rPr>
                            <a:t>希克斯中性</a:t>
                          </a:r>
                        </a:p>
                        <a:p>
                          <a:pPr marL="0" marR="0" algn="ctr">
                            <a:lnSpc>
                              <a:spcPts val="2000"/>
                            </a:lnSpc>
                            <a:buNone/>
                          </a:pPr>
                          <a:r>
                            <a:rPr lang="en-US" sz="1600" kern="1200" dirty="0">
                              <a:solidFill>
                                <a:schemeClr val="tx1"/>
                              </a:solidFill>
                              <a:latin typeface="华文楷体" panose="02010600040101010101" charset="-122"/>
                              <a:ea typeface="华文楷体" panose="02010600040101010101" charset="-122"/>
                              <a:cs typeface="+mn-cs"/>
                            </a:rPr>
                            <a:t>Hicks-neutral</a:t>
                          </a:r>
                        </a:p>
                      </a:txBody>
                      <a:tcPr marL="68580" marR="68580" anchor="ctr"/>
                    </a:tc>
                    <a:extLst>
                      <a:ext uri="{0D108BD9-81ED-4DB2-BD59-A6C34878D82A}">
                        <a16:rowId xmlns:a16="http://schemas.microsoft.com/office/drawing/2014/main" val="17273693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表格 1">
                <a:extLst>
                  <a:ext uri="{FF2B5EF4-FFF2-40B4-BE49-F238E27FC236}">
                    <a16:creationId xmlns:a16="http://schemas.microsoft.com/office/drawing/2014/main" id="{7804CA10-BD9B-842C-3F10-B4DB740C29F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77565257"/>
                  </p:ext>
                </p:extLst>
              </p:nvPr>
            </p:nvGraphicFramePr>
            <p:xfrm>
              <a:off x="957683" y="1753965"/>
              <a:ext cx="11009140" cy="4787901"/>
            </p:xfrm>
            <a:graphic>
              <a:graphicData uri="http://schemas.openxmlformats.org/drawingml/2006/table">
                <a:tbl>
                  <a:tblPr firstRow="1" bandRow="1">
                    <a:tableStyleId>{69CF1AB2-1976-4502-BF36-3FF5EA218861}</a:tableStyleId>
                  </a:tblPr>
                  <a:tblGrid>
                    <a:gridCol w="2752285">
                      <a:extLst>
                        <a:ext uri="{9D8B030D-6E8A-4147-A177-3AD203B41FA5}">
                          <a16:colId xmlns:a16="http://schemas.microsoft.com/office/drawing/2014/main" val="3329308425"/>
                        </a:ext>
                      </a:extLst>
                    </a:gridCol>
                    <a:gridCol w="2752285">
                      <a:extLst>
                        <a:ext uri="{9D8B030D-6E8A-4147-A177-3AD203B41FA5}">
                          <a16:colId xmlns:a16="http://schemas.microsoft.com/office/drawing/2014/main" val="4241041339"/>
                        </a:ext>
                      </a:extLst>
                    </a:gridCol>
                    <a:gridCol w="2752285">
                      <a:extLst>
                        <a:ext uri="{9D8B030D-6E8A-4147-A177-3AD203B41FA5}">
                          <a16:colId xmlns:a16="http://schemas.microsoft.com/office/drawing/2014/main" val="1088989727"/>
                        </a:ext>
                      </a:extLst>
                    </a:gridCol>
                    <a:gridCol w="2752285">
                      <a:extLst>
                        <a:ext uri="{9D8B030D-6E8A-4147-A177-3AD203B41FA5}">
                          <a16:colId xmlns:a16="http://schemas.microsoft.com/office/drawing/2014/main" val="3607886311"/>
                        </a:ext>
                      </a:extLst>
                    </a:gridCol>
                  </a:tblGrid>
                  <a:tr h="627509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buNone/>
                          </a:pPr>
                          <a:r>
                            <a:rPr lang="zh-CN" altLang="en-US" sz="1600" kern="1200" dirty="0">
                              <a:solidFill>
                                <a:schemeClr val="tx1"/>
                              </a:solidFill>
                              <a:latin typeface="华文楷体" panose="02010600040101010101" charset="-122"/>
                              <a:ea typeface="华文楷体" panose="02010600040101010101" charset="-122"/>
                              <a:cs typeface="+mn-cs"/>
                            </a:rPr>
                            <a:t>要素增强型视角</a:t>
                          </a:r>
                        </a:p>
                      </a:txBody>
                      <a:tcPr marL="68580" marR="6858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buNone/>
                          </a:pPr>
                          <a:r>
                            <a:rPr lang="zh-CN" altLang="en-US" sz="1600" kern="1200">
                              <a:solidFill>
                                <a:schemeClr val="tx1"/>
                              </a:solidFill>
                              <a:latin typeface="华文楷体" panose="02010600040101010101" charset="-122"/>
                              <a:ea typeface="华文楷体" panose="02010600040101010101" charset="-122"/>
                              <a:cs typeface="+mn-cs"/>
                            </a:rPr>
                            <a:t>要素效率形式</a:t>
                          </a:r>
                        </a:p>
                      </a:txBody>
                      <a:tcPr marL="68580" marR="6858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buNone/>
                          </a:pPr>
                          <a:r>
                            <a:rPr lang="zh-CN" altLang="en-US" sz="1600" kern="1200" dirty="0">
                              <a:solidFill>
                                <a:schemeClr val="tx1"/>
                              </a:solidFill>
                              <a:latin typeface="华文楷体" panose="02010600040101010101" charset="-122"/>
                              <a:ea typeface="华文楷体" panose="02010600040101010101" charset="-122"/>
                              <a:cs typeface="+mn-cs"/>
                            </a:rPr>
                            <a:t>要素效率变化率</a:t>
                          </a:r>
                        </a:p>
                      </a:txBody>
                      <a:tcPr marL="68580" marR="6858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50000"/>
                            </a:lnSpc>
                            <a:buNone/>
                          </a:pPr>
                          <a:r>
                            <a:rPr lang="zh-CN" altLang="en-US" sz="1600" kern="1200" dirty="0">
                              <a:solidFill>
                                <a:schemeClr val="tx1"/>
                              </a:solidFill>
                              <a:latin typeface="华文楷体" panose="02010600040101010101" charset="-122"/>
                              <a:ea typeface="华文楷体" panose="02010600040101010101" charset="-122"/>
                              <a:cs typeface="+mn-cs"/>
                            </a:rPr>
                            <a:t>要素偏向型视角</a:t>
                          </a:r>
                        </a:p>
                      </a:txBody>
                      <a:tcPr marL="68580" marR="68580" anchor="ctr"/>
                    </a:tc>
                    <a:extLst>
                      <a:ext uri="{0D108BD9-81ED-4DB2-BD59-A6C34878D82A}">
                        <a16:rowId xmlns:a16="http://schemas.microsoft.com/office/drawing/2014/main" val="1863233297"/>
                      </a:ext>
                    </a:extLst>
                  </a:tr>
                  <a:tr h="126757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ts val="1800"/>
                            </a:lnSpc>
                            <a:buNone/>
                          </a:pPr>
                          <a:r>
                            <a:rPr lang="zh-CN" altLang="en-US" sz="1600" kern="1200" dirty="0">
                              <a:solidFill>
                                <a:schemeClr val="tx1"/>
                              </a:solidFill>
                              <a:latin typeface="华文楷体" panose="02010600040101010101" charset="-122"/>
                              <a:ea typeface="华文楷体" panose="02010600040101010101" charset="-122"/>
                              <a:cs typeface="+mn-cs"/>
                            </a:rPr>
                            <a:t>一般要素增强型</a:t>
                          </a:r>
                        </a:p>
                        <a:p>
                          <a:pPr marL="0" marR="0" algn="ctr">
                            <a:lnSpc>
                              <a:spcPts val="1800"/>
                            </a:lnSpc>
                            <a:buNone/>
                          </a:pPr>
                          <a:r>
                            <a:rPr lang="en-US" sz="1600" kern="1200" dirty="0">
                              <a:solidFill>
                                <a:schemeClr val="tx1"/>
                              </a:solidFill>
                              <a:latin typeface="华文楷体" panose="02010600040101010101" charset="-122"/>
                              <a:ea typeface="华文楷体" panose="02010600040101010101" charset="-122"/>
                              <a:cs typeface="+mn-cs"/>
                            </a:rPr>
                            <a:t>General Factor-augmenting</a:t>
                          </a:r>
                        </a:p>
                      </a:txBody>
                      <a:tcPr marL="68580" marR="68580" anchor="ctr"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100221" t="-50000" r="-200221" b="-2298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200665" t="-50000" r="-100665" b="-2298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ts val="2000"/>
                            </a:lnSpc>
                            <a:buNone/>
                          </a:pPr>
                          <a:r>
                            <a:rPr lang="zh-CN" altLang="en-US" sz="1600" kern="1200">
                              <a:solidFill>
                                <a:schemeClr val="tx1"/>
                              </a:solidFill>
                              <a:latin typeface="华文楷体" panose="02010600040101010101" charset="-122"/>
                              <a:ea typeface="华文楷体" panose="02010600040101010101" charset="-122"/>
                              <a:cs typeface="+mn-cs"/>
                            </a:rPr>
                            <a:t>有偏技术</a:t>
                          </a:r>
                        </a:p>
                        <a:p>
                          <a:pPr marL="0" marR="0" algn="ctr">
                            <a:lnSpc>
                              <a:spcPts val="2000"/>
                            </a:lnSpc>
                            <a:buNone/>
                          </a:pPr>
                          <a:r>
                            <a:rPr lang="en-US" sz="1600" kern="1200">
                              <a:solidFill>
                                <a:schemeClr val="tx1"/>
                              </a:solidFill>
                              <a:latin typeface="华文楷体" panose="02010600040101010101" charset="-122"/>
                              <a:ea typeface="华文楷体" panose="02010600040101010101" charset="-122"/>
                              <a:cs typeface="+mn-cs"/>
                            </a:rPr>
                            <a:t>Factor-biased</a:t>
                          </a:r>
                        </a:p>
                      </a:txBody>
                      <a:tcPr marL="68580" marR="68580" anchor="ctr"/>
                    </a:tc>
                    <a:extLst>
                      <a:ext uri="{0D108BD9-81ED-4DB2-BD59-A6C34878D82A}">
                        <a16:rowId xmlns:a16="http://schemas.microsoft.com/office/drawing/2014/main" val="1084644765"/>
                      </a:ext>
                    </a:extLst>
                  </a:tr>
                  <a:tr h="96427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ts val="1800"/>
                            </a:lnSpc>
                            <a:buNone/>
                          </a:pPr>
                          <a:r>
                            <a:rPr lang="zh-CN" altLang="en-US" sz="1600" kern="1200">
                              <a:solidFill>
                                <a:schemeClr val="tx1"/>
                              </a:solidFill>
                              <a:latin typeface="华文楷体" panose="02010600040101010101" charset="-122"/>
                              <a:ea typeface="华文楷体" panose="02010600040101010101" charset="-122"/>
                              <a:cs typeface="+mn-cs"/>
                            </a:rPr>
                            <a:t>纯资本增强型</a:t>
                          </a:r>
                        </a:p>
                        <a:p>
                          <a:pPr marL="0" marR="0" algn="ctr">
                            <a:lnSpc>
                              <a:spcPts val="1800"/>
                            </a:lnSpc>
                            <a:buNone/>
                          </a:pPr>
                          <a:r>
                            <a:rPr lang="en-US" sz="1600" kern="1200">
                              <a:solidFill>
                                <a:schemeClr val="tx1"/>
                              </a:solidFill>
                              <a:latin typeface="华文楷体" panose="02010600040101010101" charset="-122"/>
                              <a:ea typeface="华文楷体" panose="02010600040101010101" charset="-122"/>
                              <a:cs typeface="+mn-cs"/>
                            </a:rPr>
                            <a:t>Pure Capital-augmenting</a:t>
                          </a:r>
                        </a:p>
                      </a:txBody>
                      <a:tcPr marL="68580" marR="68580" anchor="ctr"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100221" t="-196226" r="-200221" b="-2006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200665" t="-196226" r="-100665" b="-2006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ts val="2000"/>
                            </a:lnSpc>
                            <a:buNone/>
                          </a:pPr>
                          <a:r>
                            <a:rPr lang="zh-CN" altLang="en-US" sz="1600" kern="1200" dirty="0">
                              <a:solidFill>
                                <a:schemeClr val="tx1"/>
                              </a:solidFill>
                              <a:latin typeface="华文楷体" panose="02010600040101010101" charset="-122"/>
                              <a:ea typeface="华文楷体" panose="02010600040101010101" charset="-122"/>
                              <a:cs typeface="+mn-cs"/>
                            </a:rPr>
                            <a:t>索洛中性</a:t>
                          </a:r>
                        </a:p>
                        <a:p>
                          <a:pPr marL="0" marR="0" algn="ctr">
                            <a:lnSpc>
                              <a:spcPts val="2000"/>
                            </a:lnSpc>
                            <a:buNone/>
                          </a:pPr>
                          <a:r>
                            <a:rPr lang="en-US" sz="1600" kern="1200" dirty="0">
                              <a:solidFill>
                                <a:schemeClr val="tx1"/>
                              </a:solidFill>
                              <a:latin typeface="华文楷体" panose="02010600040101010101" charset="-122"/>
                              <a:ea typeface="华文楷体" panose="02010600040101010101" charset="-122"/>
                              <a:cs typeface="+mn-cs"/>
                            </a:rPr>
                            <a:t>Solow-neutral</a:t>
                          </a:r>
                        </a:p>
                      </a:txBody>
                      <a:tcPr marL="68580" marR="68580" anchor="ctr"/>
                    </a:tc>
                    <a:extLst>
                      <a:ext uri="{0D108BD9-81ED-4DB2-BD59-A6C34878D82A}">
                        <a16:rowId xmlns:a16="http://schemas.microsoft.com/office/drawing/2014/main" val="4230665117"/>
                      </a:ext>
                    </a:extLst>
                  </a:tr>
                  <a:tr h="96427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ts val="1800"/>
                            </a:lnSpc>
                            <a:buNone/>
                          </a:pPr>
                          <a:r>
                            <a:rPr lang="zh-CN" altLang="en-US" sz="1600" kern="1200">
                              <a:solidFill>
                                <a:schemeClr val="tx1"/>
                              </a:solidFill>
                              <a:latin typeface="华文楷体" panose="02010600040101010101" charset="-122"/>
                              <a:ea typeface="华文楷体" panose="02010600040101010101" charset="-122"/>
                              <a:cs typeface="+mn-cs"/>
                            </a:rPr>
                            <a:t>纯劳动增强型</a:t>
                          </a:r>
                        </a:p>
                        <a:p>
                          <a:pPr marL="0" marR="0" algn="ctr">
                            <a:lnSpc>
                              <a:spcPts val="1800"/>
                            </a:lnSpc>
                            <a:buNone/>
                          </a:pPr>
                          <a:r>
                            <a:rPr lang="en-US" sz="1600" kern="1200">
                              <a:solidFill>
                                <a:schemeClr val="tx1"/>
                              </a:solidFill>
                              <a:latin typeface="华文楷体" panose="02010600040101010101" charset="-122"/>
                              <a:ea typeface="华文楷体" panose="02010600040101010101" charset="-122"/>
                              <a:cs typeface="+mn-cs"/>
                            </a:rPr>
                            <a:t>Pure Labor-augmenting</a:t>
                          </a:r>
                        </a:p>
                      </a:txBody>
                      <a:tcPr marL="68580" marR="68580" anchor="ctr"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100221" t="-298101" r="-200221" b="-10189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200665" t="-298101" r="-100665" b="-10189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ts val="2000"/>
                            </a:lnSpc>
                            <a:buNone/>
                          </a:pPr>
                          <a:r>
                            <a:rPr lang="zh-CN" altLang="en-US" sz="1600" kern="1200" dirty="0">
                              <a:solidFill>
                                <a:schemeClr val="tx1"/>
                              </a:solidFill>
                              <a:latin typeface="华文楷体" panose="02010600040101010101" charset="-122"/>
                              <a:ea typeface="华文楷体" panose="02010600040101010101" charset="-122"/>
                              <a:cs typeface="+mn-cs"/>
                            </a:rPr>
                            <a:t>哈罗德中性</a:t>
                          </a:r>
                        </a:p>
                        <a:p>
                          <a:pPr marL="0" marR="0" algn="ctr">
                            <a:lnSpc>
                              <a:spcPts val="2000"/>
                            </a:lnSpc>
                            <a:buNone/>
                          </a:pPr>
                          <a:r>
                            <a:rPr lang="en-US" sz="1600" kern="1200" dirty="0">
                              <a:solidFill>
                                <a:schemeClr val="tx1"/>
                              </a:solidFill>
                              <a:latin typeface="华文楷体" panose="02010600040101010101" charset="-122"/>
                              <a:ea typeface="华文楷体" panose="02010600040101010101" charset="-122"/>
                              <a:cs typeface="+mn-cs"/>
                            </a:rPr>
                            <a:t>Harrod-neutral</a:t>
                          </a:r>
                        </a:p>
                      </a:txBody>
                      <a:tcPr marL="68580" marR="68580" anchor="ctr"/>
                    </a:tc>
                    <a:extLst>
                      <a:ext uri="{0D108BD9-81ED-4DB2-BD59-A6C34878D82A}">
                        <a16:rowId xmlns:a16="http://schemas.microsoft.com/office/drawing/2014/main" val="1397818151"/>
                      </a:ext>
                    </a:extLst>
                  </a:tr>
                  <a:tr h="96427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ts val="1800"/>
                            </a:lnSpc>
                            <a:buNone/>
                          </a:pPr>
                          <a:r>
                            <a:rPr lang="en-US" sz="1600" kern="1200" dirty="0" err="1">
                              <a:solidFill>
                                <a:schemeClr val="tx1"/>
                              </a:solidFill>
                              <a:latin typeface="华文楷体" panose="02010600040101010101" charset="-122"/>
                              <a:ea typeface="华文楷体" panose="02010600040101010101" charset="-122"/>
                              <a:cs typeface="+mn-cs"/>
                            </a:rPr>
                            <a:t>TFP</a:t>
                          </a:r>
                          <a:r>
                            <a:rPr lang="zh-CN" altLang="en-US" sz="1600" kern="1200" dirty="0">
                              <a:solidFill>
                                <a:schemeClr val="tx1"/>
                              </a:solidFill>
                              <a:latin typeface="华文楷体" panose="02010600040101010101" charset="-122"/>
                              <a:ea typeface="华文楷体" panose="02010600040101010101" charset="-122"/>
                              <a:cs typeface="+mn-cs"/>
                            </a:rPr>
                            <a:t>增强型</a:t>
                          </a:r>
                        </a:p>
                        <a:p>
                          <a:pPr marL="0" marR="0" algn="ctr">
                            <a:lnSpc>
                              <a:spcPts val="1800"/>
                            </a:lnSpc>
                            <a:buNone/>
                          </a:pPr>
                          <a:r>
                            <a:rPr lang="en-US" sz="1600" kern="1200" dirty="0" err="1">
                              <a:solidFill>
                                <a:schemeClr val="tx1"/>
                              </a:solidFill>
                              <a:latin typeface="华文楷体" panose="02010600040101010101" charset="-122"/>
                              <a:ea typeface="华文楷体" panose="02010600040101010101" charset="-122"/>
                              <a:cs typeface="+mn-cs"/>
                            </a:rPr>
                            <a:t>TFP</a:t>
                          </a:r>
                          <a:r>
                            <a:rPr lang="en-US" sz="1600" kern="1200" dirty="0">
                              <a:solidFill>
                                <a:schemeClr val="tx1"/>
                              </a:solidFill>
                              <a:latin typeface="华文楷体" panose="02010600040101010101" charset="-122"/>
                              <a:ea typeface="华文楷体" panose="02010600040101010101" charset="-122"/>
                              <a:cs typeface="+mn-cs"/>
                            </a:rPr>
                            <a:t>-augmenting</a:t>
                          </a:r>
                        </a:p>
                      </a:txBody>
                      <a:tcPr marL="68580" marR="68580" anchor="ctr"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100221" t="-395597" r="-200221" b="-125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200665" t="-395597" r="-100665" b="-125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ts val="2000"/>
                            </a:lnSpc>
                            <a:buNone/>
                          </a:pPr>
                          <a:r>
                            <a:rPr lang="zh-CN" altLang="en-US" sz="1600" kern="1200" dirty="0">
                              <a:solidFill>
                                <a:schemeClr val="tx1"/>
                              </a:solidFill>
                              <a:latin typeface="华文楷体" panose="02010600040101010101" charset="-122"/>
                              <a:ea typeface="华文楷体" panose="02010600040101010101" charset="-122"/>
                              <a:cs typeface="+mn-cs"/>
                            </a:rPr>
                            <a:t>希克斯中性</a:t>
                          </a:r>
                        </a:p>
                        <a:p>
                          <a:pPr marL="0" marR="0" algn="ctr">
                            <a:lnSpc>
                              <a:spcPts val="2000"/>
                            </a:lnSpc>
                            <a:buNone/>
                          </a:pPr>
                          <a:r>
                            <a:rPr lang="en-US" sz="1600" kern="1200" dirty="0">
                              <a:solidFill>
                                <a:schemeClr val="tx1"/>
                              </a:solidFill>
                              <a:latin typeface="华文楷体" panose="02010600040101010101" charset="-122"/>
                              <a:ea typeface="华文楷体" panose="02010600040101010101" charset="-122"/>
                              <a:cs typeface="+mn-cs"/>
                            </a:rPr>
                            <a:t>Hicks-neutral</a:t>
                          </a:r>
                        </a:p>
                      </a:txBody>
                      <a:tcPr marL="68580" marR="68580" anchor="ctr"/>
                    </a:tc>
                    <a:extLst>
                      <a:ext uri="{0D108BD9-81ED-4DB2-BD59-A6C34878D82A}">
                        <a16:rowId xmlns:a16="http://schemas.microsoft.com/office/drawing/2014/main" val="172736930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8" name="文本框 7">
            <a:extLst>
              <a:ext uri="{FF2B5EF4-FFF2-40B4-BE49-F238E27FC236}">
                <a16:creationId xmlns:a16="http://schemas.microsoft.com/office/drawing/2014/main" id="{73CFC04E-F1F3-9071-8B47-C5A8EA7FA036}"/>
              </a:ext>
            </a:extLst>
          </p:cNvPr>
          <p:cNvSpPr txBox="1"/>
          <p:nvPr/>
        </p:nvSpPr>
        <p:spPr>
          <a:xfrm>
            <a:off x="3374037" y="1261110"/>
            <a:ext cx="6176432" cy="4682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latin typeface="华文楷体" panose="02010600040101010101" charset="-122"/>
                <a:ea typeface="华文楷体" panose="02010600040101010101" charset="-122"/>
              </a:rPr>
              <a:t>表</a:t>
            </a:r>
            <a:r>
              <a:rPr lang="en-US" altLang="zh-CN" dirty="0">
                <a:latin typeface="华文楷体" panose="02010600040101010101" charset="-122"/>
                <a:ea typeface="华文楷体" panose="02010600040101010101" charset="-122"/>
              </a:rPr>
              <a:t>4-1  </a:t>
            </a:r>
            <a:r>
              <a:rPr lang="zh-CN" altLang="en-US" dirty="0">
                <a:latin typeface="华文楷体" panose="02010600040101010101" charset="-122"/>
                <a:ea typeface="华文楷体" panose="02010600040101010101" charset="-122"/>
              </a:rPr>
              <a:t>两大视角技术进步分类及其对应关系</a:t>
            </a:r>
          </a:p>
        </p:txBody>
      </p:sp>
    </p:spTree>
    <p:extLst>
      <p:ext uri="{BB962C8B-B14F-4D97-AF65-F5344CB8AC3E}">
        <p14:creationId xmlns:p14="http://schemas.microsoft.com/office/powerpoint/2010/main" val="114342362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80E1BD-D1CB-2A50-EB58-4B6DEF79B1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5">
            <a:extLst>
              <a:ext uri="{FF2B5EF4-FFF2-40B4-BE49-F238E27FC236}">
                <a16:creationId xmlns:a16="http://schemas.microsoft.com/office/drawing/2014/main" id="{4DE55F82-F3E9-47D4-1BDB-9F0935C48E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2096" y="1456690"/>
            <a:ext cx="10142220" cy="478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33455AC2-028C-DDB6-3DCE-9EA3E108EC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7511" y="4452620"/>
            <a:ext cx="10142220" cy="179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kumimoji="1"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3F424CEF-238D-24DD-3599-59F33B95E616}"/>
              </a:ext>
            </a:extLst>
          </p:cNvPr>
          <p:cNvSpPr/>
          <p:nvPr/>
        </p:nvSpPr>
        <p:spPr>
          <a:xfrm>
            <a:off x="-83121" y="714490"/>
            <a:ext cx="516245" cy="47125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宏观经济统计分析与写作</a:t>
            </a:r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2B7D33EC-B880-42FE-034E-6080E3E5A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88524" y="6619009"/>
            <a:ext cx="932884" cy="311727"/>
          </a:xfrm>
        </p:spPr>
        <p:txBody>
          <a:bodyPr/>
          <a:lstStyle/>
          <a:p>
            <a:fld id="{9A0DB2DC-4C9A-4742-B13C-FB6460FD3503}" type="slidenum">
              <a:rPr lang="zh-CN" altLang="en-US" sz="2000">
                <a:solidFill>
                  <a:schemeClr val="tx1"/>
                </a:solidFill>
              </a:rPr>
              <a:t>27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9" name="Rectangle 4" descr="浅色上对角线">
            <a:extLst>
              <a:ext uri="{FF2B5EF4-FFF2-40B4-BE49-F238E27FC236}">
                <a16:creationId xmlns:a16="http://schemas.microsoft.com/office/drawing/2014/main" id="{3B03BB07-BF96-B292-B0BB-D06A34072A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591" y="107576"/>
            <a:ext cx="5234409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三、技术进步类型选择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C5BA8551-2E87-44CA-C908-EF1A95E061D0}"/>
              </a:ext>
            </a:extLst>
          </p:cNvPr>
          <p:cNvSpPr txBox="1"/>
          <p:nvPr/>
        </p:nvSpPr>
        <p:spPr>
          <a:xfrm>
            <a:off x="2833425" y="966838"/>
            <a:ext cx="536998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000" dirty="0">
                <a:latin typeface="华文楷体" panose="02010600040101010101" charset="-122"/>
                <a:ea typeface="华文楷体" panose="02010600040101010101" charset="-122"/>
              </a:rPr>
              <a:t>图</a:t>
            </a:r>
            <a:r>
              <a:rPr lang="en-US" altLang="zh-CN" sz="2000" dirty="0">
                <a:latin typeface="华文楷体" panose="02010600040101010101" charset="-122"/>
                <a:ea typeface="华文楷体" panose="02010600040101010101" charset="-122"/>
              </a:rPr>
              <a:t>4-3  </a:t>
            </a:r>
            <a:r>
              <a:rPr lang="zh-CN" altLang="en-US" sz="2000" dirty="0">
                <a:latin typeface="华文楷体" panose="02010600040101010101" charset="-122"/>
                <a:ea typeface="华文楷体" panose="02010600040101010101" charset="-122"/>
              </a:rPr>
              <a:t>偏向型技术进步三类定义相互关系</a:t>
            </a:r>
          </a:p>
        </p:txBody>
      </p:sp>
      <p:pic>
        <p:nvPicPr>
          <p:cNvPr id="22" name="图片 21">
            <a:extLst>
              <a:ext uri="{FF2B5EF4-FFF2-40B4-BE49-F238E27FC236}">
                <a16:creationId xmlns:a16="http://schemas.microsoft.com/office/drawing/2014/main" id="{9D3F8935-035C-575F-5596-898ADC0016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538" y="1396862"/>
            <a:ext cx="9251261" cy="5134461"/>
          </a:xfrm>
          <a:prstGeom prst="rect">
            <a:avLst/>
          </a:prstGeom>
        </p:spPr>
      </p:pic>
      <p:sp>
        <p:nvSpPr>
          <p:cNvPr id="24" name="文本框 23">
            <a:extLst>
              <a:ext uri="{FF2B5EF4-FFF2-40B4-BE49-F238E27FC236}">
                <a16:creationId xmlns:a16="http://schemas.microsoft.com/office/drawing/2014/main" id="{809EA1C5-94D4-E4F0-A930-325A0CFAD585}"/>
              </a:ext>
            </a:extLst>
          </p:cNvPr>
          <p:cNvSpPr txBox="1"/>
          <p:nvPr/>
        </p:nvSpPr>
        <p:spPr>
          <a:xfrm>
            <a:off x="9854619" y="1797321"/>
            <a:ext cx="2067809" cy="41066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indent="457200" algn="just">
              <a:lnSpc>
                <a:spcPct val="150000"/>
              </a:lnSpc>
              <a:buNone/>
            </a:pP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一般要素增强型技术进步的偏向性，不仅受要素效率变化率影响，还取决于替代弹性</a:t>
            </a:r>
            <a:r>
              <a:rPr lang="en-US" altLang="zh-CN" sz="2200" dirty="0">
                <a:latin typeface="华文楷体" panose="02010600040101010101" charset="-122"/>
                <a:ea typeface="华文楷体" panose="02010600040101010101" charset="-122"/>
              </a:rPr>
              <a:t>σ</a:t>
            </a: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大于、小于或等于</a:t>
            </a:r>
            <a:r>
              <a:rPr lang="en-US" altLang="zh-CN" sz="2200" dirty="0">
                <a:latin typeface="华文楷体" panose="02010600040101010101" charset="-122"/>
                <a:ea typeface="华文楷体" panose="02010600040101010101" charset="-122"/>
              </a:rPr>
              <a:t>1</a:t>
            </a: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228931418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5"/>
          <p:cNvSpPr>
            <a:spLocks noChangeArrowheads="1"/>
          </p:cNvSpPr>
          <p:nvPr/>
        </p:nvSpPr>
        <p:spPr bwMode="auto">
          <a:xfrm>
            <a:off x="1092096" y="1871802"/>
            <a:ext cx="10142220" cy="4372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1237511" y="4452620"/>
            <a:ext cx="10142220" cy="179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kumimoji="1"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灯片编号占位符 6"/>
          <p:cNvSpPr txBox="1"/>
          <p:nvPr/>
        </p:nvSpPr>
        <p:spPr>
          <a:xfrm>
            <a:off x="10888524" y="6619009"/>
            <a:ext cx="932884" cy="3117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A0DB2DC-4C9A-4742-B13C-FB6460FD3503}" type="slidenum">
              <a:rPr lang="zh-CN" altLang="en-US" sz="2000" smtClean="0">
                <a:solidFill>
                  <a:schemeClr val="tx1"/>
                </a:solidFill>
              </a:rPr>
              <a:t>28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10" name="Rectangle 4" descr="浅色上对角线"/>
          <p:cNvSpPr>
            <a:spLocks noChangeArrowheads="1"/>
          </p:cNvSpPr>
          <p:nvPr/>
        </p:nvSpPr>
        <p:spPr bwMode="auto">
          <a:xfrm>
            <a:off x="861591" y="107576"/>
            <a:ext cx="5234409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四、中国实证估计结果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9061DA11-EF90-CACF-A1FB-FDE87E5D3044}"/>
              </a:ext>
            </a:extLst>
          </p:cNvPr>
          <p:cNvSpPr txBox="1"/>
          <p:nvPr/>
        </p:nvSpPr>
        <p:spPr>
          <a:xfrm>
            <a:off x="861591" y="852497"/>
            <a:ext cx="3845876" cy="12368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（一）估计方法选择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indent="457200">
              <a:lnSpc>
                <a:spcPct val="150000"/>
              </a:lnSpc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5B9BD5"/>
                </a:solidFill>
                <a:effectLst/>
                <a:uLnTx/>
                <a:uFillTx/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1.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5B9BD5"/>
                </a:solidFill>
                <a:effectLst/>
                <a:uLnTx/>
                <a:uFillTx/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选择思路</a:t>
            </a:r>
            <a:endParaRPr lang="zh-CN" altLang="en-US" dirty="0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7F10EEFC-1273-C5C4-A7FB-7F4A30AA7C62}"/>
              </a:ext>
            </a:extLst>
          </p:cNvPr>
          <p:cNvSpPr txBox="1"/>
          <p:nvPr/>
        </p:nvSpPr>
        <p:spPr>
          <a:xfrm>
            <a:off x="861591" y="2068253"/>
            <a:ext cx="11034076" cy="41763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7200" algn="just">
              <a:lnSpc>
                <a:spcPct val="170000"/>
              </a:lnSpc>
            </a:pP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基于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CES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生产函数估计，内在要求替代弹性不变。尽管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VES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生产函数允许替代弹性变化，但需要施加强硬的模式假定，且复杂的函数形式使其不易应用。</a:t>
            </a:r>
            <a:r>
              <a:rPr lang="en-US" altLang="zh-CN" sz="2400" dirty="0" err="1">
                <a:latin typeface="华文楷体" panose="02010600040101010101" charset="-122"/>
                <a:ea typeface="华文楷体" panose="02010600040101010101" charset="-122"/>
              </a:rPr>
              <a:t>Translog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生产函数也允许替代弹性变化，但其表层参数与深层参数之间关系复杂，且难以明确考察技术偏向影响，限制了对替代弹性的有效估计。</a:t>
            </a:r>
            <a:endParaRPr lang="en-US" altLang="zh-CN" sz="2400" dirty="0">
              <a:latin typeface="华文楷体" panose="02010600040101010101" charset="-122"/>
              <a:ea typeface="华文楷体" panose="02010600040101010101" charset="-122"/>
            </a:endParaRPr>
          </a:p>
          <a:p>
            <a:pPr indent="457200" algn="just">
              <a:lnSpc>
                <a:spcPct val="170000"/>
              </a:lnSpc>
            </a:pP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权衡利弊，放弃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VES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和</a:t>
            </a:r>
            <a:r>
              <a:rPr lang="en-US" altLang="zh-CN" sz="2400" dirty="0" err="1">
                <a:latin typeface="华文楷体" panose="02010600040101010101" charset="-122"/>
                <a:ea typeface="华文楷体" panose="02010600040101010101" charset="-122"/>
              </a:rPr>
              <a:t>Translog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生产函数，选择在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CES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生产函数框架内由数据视角揭示要素替代弹性时变特征。</a:t>
            </a:r>
          </a:p>
          <a:p>
            <a:pPr marL="0" marR="0" algn="just">
              <a:lnSpc>
                <a:spcPct val="170000"/>
              </a:lnSpc>
              <a:buNone/>
            </a:pPr>
            <a:endParaRPr lang="zh-CN" altLang="en-US" sz="1400" kern="100" dirty="0">
              <a:effectLst/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圆角矩形 51"/>
          <p:cNvSpPr/>
          <p:nvPr/>
        </p:nvSpPr>
        <p:spPr>
          <a:xfrm>
            <a:off x="1817488" y="856749"/>
            <a:ext cx="8222187" cy="2405890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标题 5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5" name="图片 54" descr="微信图片_2025-08-21_135334_84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438" y="-78039"/>
            <a:ext cx="11691562" cy="6681355"/>
          </a:xfrm>
          <a:prstGeom prst="rect">
            <a:avLst/>
          </a:prstGeom>
        </p:spPr>
      </p:pic>
      <p:sp>
        <p:nvSpPr>
          <p:cNvPr id="4098" name="Rectangle 4"/>
          <p:cNvSpPr>
            <a:spLocks noGrp="1" noChangeArrowheads="1"/>
          </p:cNvSpPr>
          <p:nvPr/>
        </p:nvSpPr>
        <p:spPr>
          <a:xfrm>
            <a:off x="871369" y="856615"/>
            <a:ext cx="10825227" cy="111125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indent="0" fontAlgn="auto">
              <a:lnSpc>
                <a:spcPct val="150000"/>
              </a:lnSpc>
            </a:pPr>
            <a:br>
              <a:rPr lang="zh-CN" altLang="en-US" sz="1900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44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第一节  经济增长概念与理论概述</a:t>
            </a:r>
            <a:endParaRPr lang="en-US" altLang="zh-CN" sz="36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4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10888524" y="6619009"/>
            <a:ext cx="932884" cy="311727"/>
          </a:xfrm>
        </p:spPr>
        <p:txBody>
          <a:bodyPr/>
          <a:lstStyle/>
          <a:p>
            <a:fld id="{9A0DB2DC-4C9A-4742-B13C-FB6460FD3503}" type="slidenum">
              <a:rPr lang="zh-CN" altLang="en-US" sz="2000">
                <a:solidFill>
                  <a:schemeClr val="tx1"/>
                </a:solidFill>
              </a:rPr>
              <a:t>2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5" name="Rectangle 9"/>
          <p:cNvSpPr txBox="1">
            <a:spLocks noChangeArrowheads="1"/>
          </p:cNvSpPr>
          <p:nvPr/>
        </p:nvSpPr>
        <p:spPr>
          <a:xfrm>
            <a:off x="2448258" y="2205731"/>
            <a:ext cx="8735060" cy="2387600"/>
          </a:xfrm>
          <a:prstGeom prst="rect">
            <a:avLst/>
          </a:prstGeom>
          <a:ln w="25400">
            <a:noFill/>
          </a:ln>
          <a:effectLst>
            <a:outerShdw blurRad="50800" dist="50800" dir="5400000" algn="ctr" rotWithShape="0">
              <a:schemeClr val="accent5">
                <a:lumMod val="20000"/>
                <a:lumOff val="80000"/>
              </a:schemeClr>
            </a:outerShdw>
          </a:effectLst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一、经济增长概念与特征</a:t>
            </a:r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algn="l">
              <a:lnSpc>
                <a:spcPct val="15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二、经济增长理论回顾</a:t>
            </a:r>
            <a:endParaRPr lang="en-US" altLang="zh-CN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5543C7-B52C-AB2B-C601-7D51B60CCC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5">
            <a:extLst>
              <a:ext uri="{FF2B5EF4-FFF2-40B4-BE49-F238E27FC236}">
                <a16:creationId xmlns:a16="http://schemas.microsoft.com/office/drawing/2014/main" id="{F0D56171-8E32-37F4-5F6D-C8ABF19F3D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2096" y="1871802"/>
            <a:ext cx="10142220" cy="4372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7E41A524-712F-8B20-711C-2268064BAD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7511" y="4452620"/>
            <a:ext cx="10142220" cy="179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kumimoji="1"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灯片编号占位符 6">
            <a:extLst>
              <a:ext uri="{FF2B5EF4-FFF2-40B4-BE49-F238E27FC236}">
                <a16:creationId xmlns:a16="http://schemas.microsoft.com/office/drawing/2014/main" id="{D699FD1B-C489-8477-F055-31F8C4D24721}"/>
              </a:ext>
            </a:extLst>
          </p:cNvPr>
          <p:cNvSpPr txBox="1"/>
          <p:nvPr/>
        </p:nvSpPr>
        <p:spPr>
          <a:xfrm>
            <a:off x="10888524" y="6619009"/>
            <a:ext cx="932884" cy="3117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A0DB2DC-4C9A-4742-B13C-FB6460FD3503}" type="slidenum">
              <a:rPr lang="zh-CN" altLang="en-US" sz="2000" smtClean="0">
                <a:solidFill>
                  <a:schemeClr val="tx1"/>
                </a:solidFill>
              </a:rPr>
              <a:t>29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10" name="Rectangle 4" descr="浅色上对角线">
            <a:extLst>
              <a:ext uri="{FF2B5EF4-FFF2-40B4-BE49-F238E27FC236}">
                <a16:creationId xmlns:a16="http://schemas.microsoft.com/office/drawing/2014/main" id="{5F32DACF-F25E-B90E-3F75-E9C7E1BA4A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591" y="107576"/>
            <a:ext cx="5234409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四、中国实证估计结果</a:t>
            </a: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19E14711-1A93-00C9-7FEA-A70B4770E9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681" y="1286933"/>
            <a:ext cx="10433050" cy="5332076"/>
          </a:xfrm>
          <a:prstGeom prst="rect">
            <a:avLst/>
          </a:prstGeom>
        </p:spPr>
      </p:pic>
      <p:sp>
        <p:nvSpPr>
          <p:cNvPr id="16" name="文本框 15">
            <a:extLst>
              <a:ext uri="{FF2B5EF4-FFF2-40B4-BE49-F238E27FC236}">
                <a16:creationId xmlns:a16="http://schemas.microsoft.com/office/drawing/2014/main" id="{9A9A7FA8-8C5F-75C6-67B9-9732B9F3DCAB}"/>
              </a:ext>
            </a:extLst>
          </p:cNvPr>
          <p:cNvSpPr txBox="1"/>
          <p:nvPr/>
        </p:nvSpPr>
        <p:spPr>
          <a:xfrm>
            <a:off x="3973937" y="912513"/>
            <a:ext cx="466936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buNone/>
            </a:pPr>
            <a:r>
              <a:rPr lang="zh-CN" altLang="en-US" dirty="0">
                <a:latin typeface="华文楷体" panose="02010600040101010101" charset="-122"/>
                <a:ea typeface="华文楷体" panose="02010600040101010101" charset="-122"/>
              </a:rPr>
              <a:t>表</a:t>
            </a:r>
            <a:r>
              <a:rPr lang="en-US" altLang="zh-CN" dirty="0">
                <a:latin typeface="华文楷体" panose="02010600040101010101" charset="-122"/>
                <a:ea typeface="华文楷体" panose="02010600040101010101" charset="-122"/>
              </a:rPr>
              <a:t>4-2  </a:t>
            </a:r>
            <a:r>
              <a:rPr lang="zh-CN" altLang="en-US" dirty="0">
                <a:latin typeface="华文楷体" panose="02010600040101010101" charset="-122"/>
                <a:ea typeface="华文楷体" panose="02010600040101010101" charset="-122"/>
              </a:rPr>
              <a:t>替代弹性直接估计法之计量模型分类</a:t>
            </a:r>
          </a:p>
        </p:txBody>
      </p:sp>
    </p:spTree>
    <p:extLst>
      <p:ext uri="{BB962C8B-B14F-4D97-AF65-F5344CB8AC3E}">
        <p14:creationId xmlns:p14="http://schemas.microsoft.com/office/powerpoint/2010/main" val="311732985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E5489F-4CBF-646D-3BF5-915535BE74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5">
            <a:extLst>
              <a:ext uri="{FF2B5EF4-FFF2-40B4-BE49-F238E27FC236}">
                <a16:creationId xmlns:a16="http://schemas.microsoft.com/office/drawing/2014/main" id="{94AB32F9-5722-E8FE-66B8-C402081A94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2096" y="1871802"/>
            <a:ext cx="10142220" cy="4372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灯片编号占位符 6">
            <a:extLst>
              <a:ext uri="{FF2B5EF4-FFF2-40B4-BE49-F238E27FC236}">
                <a16:creationId xmlns:a16="http://schemas.microsoft.com/office/drawing/2014/main" id="{545C83C3-D9D2-A3FA-0D7D-833FF6D4B918}"/>
              </a:ext>
            </a:extLst>
          </p:cNvPr>
          <p:cNvSpPr txBox="1"/>
          <p:nvPr/>
        </p:nvSpPr>
        <p:spPr>
          <a:xfrm>
            <a:off x="10888524" y="6619009"/>
            <a:ext cx="932884" cy="3117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A0DB2DC-4C9A-4742-B13C-FB6460FD3503}" type="slidenum">
              <a:rPr lang="zh-CN" altLang="en-US" sz="2000" smtClean="0">
                <a:solidFill>
                  <a:schemeClr val="tx1"/>
                </a:solidFill>
              </a:rPr>
              <a:t>30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10" name="Rectangle 4" descr="浅色上对角线">
            <a:extLst>
              <a:ext uri="{FF2B5EF4-FFF2-40B4-BE49-F238E27FC236}">
                <a16:creationId xmlns:a16="http://schemas.microsoft.com/office/drawing/2014/main" id="{D214D9B9-FDE5-575E-2F77-C99B5117BB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591" y="107576"/>
            <a:ext cx="5234409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四、中国实证估计结果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87B12047-E77D-46C5-564D-DB22D2003717}"/>
              </a:ext>
            </a:extLst>
          </p:cNvPr>
          <p:cNvSpPr txBox="1"/>
          <p:nvPr/>
        </p:nvSpPr>
        <p:spPr>
          <a:xfrm>
            <a:off x="787332" y="1365519"/>
            <a:ext cx="11034076" cy="44253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7200" algn="just">
              <a:lnSpc>
                <a:spcPct val="200000"/>
              </a:lnSpc>
            </a:pP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本书基于一般要素增强型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CES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生产函数，选择单方程成本最小化方法，利用改革时期我国省级面板数据，基于变系数面板模型估计替代弹性序列。</a:t>
            </a:r>
            <a:endParaRPr lang="en-US" altLang="zh-CN" sz="2400" dirty="0">
              <a:latin typeface="华文楷体" panose="02010600040101010101" charset="-122"/>
              <a:ea typeface="华文楷体" panose="02010600040101010101" charset="-122"/>
            </a:endParaRPr>
          </a:p>
          <a:p>
            <a:pPr indent="457200" algn="just">
              <a:lnSpc>
                <a:spcPct val="200000"/>
              </a:lnSpc>
            </a:pP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这一方法的主要优势为：形式简洁（单方程）；无需施加规模报酬不变和产品市场完全竞争假定（成本最小化方法）；允许同时估计替代弹性与有偏技术进步（一般要素增强型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CES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生产函数）；可以反映替代弹性时变性（变系数面板模型）。</a:t>
            </a:r>
          </a:p>
        </p:txBody>
      </p:sp>
    </p:spTree>
    <p:extLst>
      <p:ext uri="{BB962C8B-B14F-4D97-AF65-F5344CB8AC3E}">
        <p14:creationId xmlns:p14="http://schemas.microsoft.com/office/powerpoint/2010/main" val="305912585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CC88FB-6441-8CA1-0243-6B1D5D0C52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5">
            <a:extLst>
              <a:ext uri="{FF2B5EF4-FFF2-40B4-BE49-F238E27FC236}">
                <a16:creationId xmlns:a16="http://schemas.microsoft.com/office/drawing/2014/main" id="{6DDCF9B9-2E5A-33EF-AFEA-2537EFDE73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2096" y="1871802"/>
            <a:ext cx="10142220" cy="4372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98CAD8A4-1C91-AECA-1698-77D1C01B80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7511" y="4452620"/>
            <a:ext cx="10142220" cy="179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kumimoji="1"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灯片编号占位符 6">
            <a:extLst>
              <a:ext uri="{FF2B5EF4-FFF2-40B4-BE49-F238E27FC236}">
                <a16:creationId xmlns:a16="http://schemas.microsoft.com/office/drawing/2014/main" id="{D5A733E4-A4D5-9B21-4016-6DEACBB48096}"/>
              </a:ext>
            </a:extLst>
          </p:cNvPr>
          <p:cNvSpPr txBox="1"/>
          <p:nvPr/>
        </p:nvSpPr>
        <p:spPr>
          <a:xfrm>
            <a:off x="10888524" y="6619009"/>
            <a:ext cx="932884" cy="3117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A0DB2DC-4C9A-4742-B13C-FB6460FD3503}" type="slidenum">
              <a:rPr lang="zh-CN" altLang="en-US" sz="2000" smtClean="0">
                <a:solidFill>
                  <a:schemeClr val="tx1"/>
                </a:solidFill>
              </a:rPr>
              <a:t>31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10" name="Rectangle 4" descr="浅色上对角线">
            <a:extLst>
              <a:ext uri="{FF2B5EF4-FFF2-40B4-BE49-F238E27FC236}">
                <a16:creationId xmlns:a16="http://schemas.microsoft.com/office/drawing/2014/main" id="{A73CCC9C-3CFE-2AFE-6D79-EFAB808A70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591" y="107576"/>
            <a:ext cx="5234409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四、中国实证估计结果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DD60BC09-800D-02EF-A1F5-946A8769AC97}"/>
                  </a:ext>
                </a:extLst>
              </p:cNvPr>
              <p:cNvSpPr txBox="1"/>
              <p:nvPr/>
            </p:nvSpPr>
            <p:spPr>
              <a:xfrm>
                <a:off x="787332" y="971716"/>
                <a:ext cx="11034076" cy="546008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indent="457200" algn="just">
                  <a:lnSpc>
                    <a:spcPct val="170000"/>
                  </a:lnSpc>
                </a:pPr>
                <a:r>
                  <a:rPr lang="en-US" altLang="zh-CN" sz="2400" b="1" dirty="0">
                    <a:solidFill>
                      <a:srgbClr val="5B9BD5"/>
                    </a:solidFill>
                    <a:latin typeface="Times New Roman" panose="02020603050405020304" pitchFamily="18" charset="0"/>
                    <a:ea typeface="华文楷体" panose="02010600040101010101" charset="-122"/>
                    <a:cs typeface="Times New Roman" panose="02020603050405020304" pitchFamily="18" charset="0"/>
                  </a:rPr>
                  <a:t>2.</a:t>
                </a:r>
                <a:r>
                  <a:rPr lang="zh-CN" altLang="en-US" sz="2400" b="1" dirty="0">
                    <a:solidFill>
                      <a:srgbClr val="5B9BD5"/>
                    </a:solidFill>
                    <a:latin typeface="Times New Roman" panose="02020603050405020304" pitchFamily="18" charset="0"/>
                    <a:ea typeface="华文楷体" panose="02010600040101010101" charset="-122"/>
                    <a:cs typeface="Times New Roman" panose="02020603050405020304" pitchFamily="18" charset="0"/>
                  </a:rPr>
                  <a:t>主要公式</a:t>
                </a:r>
                <a:endParaRPr lang="en-US" altLang="zh-CN" sz="2400" b="1" dirty="0">
                  <a:solidFill>
                    <a:srgbClr val="5B9BD5"/>
                  </a:solidFill>
                  <a:latin typeface="Times New Roman" panose="02020603050405020304" pitchFamily="18" charset="0"/>
                  <a:ea typeface="华文楷体" panose="02010600040101010101" charset="-122"/>
                  <a:cs typeface="Times New Roman" panose="02020603050405020304" pitchFamily="18" charset="0"/>
                </a:endParaRPr>
              </a:p>
              <a:p>
                <a:pPr indent="457200" algn="just">
                  <a:lnSpc>
                    <a:spcPct val="170000"/>
                  </a:lnSpc>
                </a:pPr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</a:rPr>
                  <a:t>一般要素增</a:t>
                </a:r>
                <a:r>
                  <a:rPr lang="en-US" altLang="zh-CN" sz="2400" dirty="0">
                    <a:latin typeface="华文楷体" panose="02010600040101010101" charset="-122"/>
                    <a:ea typeface="华文楷体" panose="02010600040101010101" charset="-122"/>
                  </a:rPr>
                  <a:t>C</a:t>
                </a:r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</a:rPr>
                  <a:t>强型</a:t>
                </a:r>
                <a:r>
                  <a:rPr lang="en-US" altLang="zh-CN" sz="2400" dirty="0">
                    <a:latin typeface="华文楷体" panose="02010600040101010101" charset="-122"/>
                    <a:ea typeface="华文楷体" panose="02010600040101010101" charset="-122"/>
                  </a:rPr>
                  <a:t>ES</a:t>
                </a:r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</a:rPr>
                  <a:t>生产函数形式如下：</a:t>
                </a:r>
                <a:endParaRPr lang="en-US" altLang="zh-CN" sz="2400" dirty="0">
                  <a:latin typeface="华文楷体" panose="02010600040101010101" charset="-122"/>
                  <a:ea typeface="华文楷体" panose="02010600040101010101" charset="-122"/>
                </a:endParaRPr>
              </a:p>
              <a:p>
                <a:pPr indent="457200" algn="ctr">
                  <a:lnSpc>
                    <a:spcPct val="170000"/>
                  </a:lnSpc>
                </a:pPr>
                <a14:m>
                  <m:oMath xmlns:m="http://schemas.openxmlformats.org/officeDocument/2006/math">
                    <m:r>
                      <a:rPr lang="en-US" altLang="zh-CN" sz="2400">
                        <a:latin typeface="Cambria Math" panose="02040503050406030204" pitchFamily="18" charset="0"/>
                        <a:ea typeface="华文楷体" panose="02010600040101010101" charset="-122"/>
                      </a:rPr>
                      <m:t>𝑌</m:t>
                    </m:r>
                    <m:r>
                      <a:rPr lang="en-US" altLang="zh-CN" sz="2400">
                        <a:latin typeface="Cambria Math" panose="02040503050406030204" pitchFamily="18" charset="0"/>
                        <a:ea typeface="华文楷体" panose="02010600040101010101" charset="-122"/>
                      </a:rPr>
                      <m:t>=</m:t>
                    </m:r>
                    <m:r>
                      <a:rPr lang="en-US" altLang="zh-CN" sz="2400">
                        <a:latin typeface="Cambria Math" panose="02040503050406030204" pitchFamily="18" charset="0"/>
                        <a:ea typeface="华文楷体" panose="02010600040101010101" charset="-122"/>
                      </a:rPr>
                      <m:t>𝐴</m:t>
                    </m:r>
                    <m:sSup>
                      <m:sSupPr>
                        <m:ctrlPr>
                          <a:rPr lang="en-US" altLang="zh-CN" sz="2400" i="1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</m:ctrlPr>
                      </m:sSupPr>
                      <m:e>
                        <m:r>
                          <a:rPr lang="en-US" altLang="zh-CN" sz="240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[</m:t>
                        </m:r>
                        <m:d>
                          <m:dPr>
                            <m:ctrlPr>
                              <a:rPr lang="en-US" altLang="zh-CN" sz="2400" i="1">
                                <a:latin typeface="Cambria Math" panose="02040503050406030204" pitchFamily="18" charset="0"/>
                                <a:ea typeface="华文楷体" panose="02010600040101010101" charset="-122"/>
                              </a:rPr>
                            </m:ctrlPr>
                          </m:dPr>
                          <m:e>
                            <m:r>
                              <a:rPr lang="en-US" altLang="zh-CN" sz="2400">
                                <a:latin typeface="Cambria Math" panose="02040503050406030204" pitchFamily="18" charset="0"/>
                                <a:ea typeface="华文楷体" panose="02010600040101010101" charset="-122"/>
                              </a:rPr>
                              <m:t>1−</m:t>
                            </m:r>
                            <m:r>
                              <a:rPr lang="zh-CN" altLang="en-US" sz="2400">
                                <a:latin typeface="Cambria Math" panose="02040503050406030204" pitchFamily="18" charset="0"/>
                                <a:ea typeface="华文楷体" panose="02010600040101010101" charset="-122"/>
                              </a:rPr>
                              <m:t>𝜎</m:t>
                            </m:r>
                          </m:e>
                        </m:d>
                        <m:sSup>
                          <m:sSupPr>
                            <m:ctrlPr>
                              <a:rPr lang="en-US" altLang="zh-CN" sz="2400" i="1">
                                <a:latin typeface="Cambria Math" panose="02040503050406030204" pitchFamily="18" charset="0"/>
                                <a:ea typeface="华文楷体" panose="02010600040101010101" charset="-122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sz="2400" i="1">
                                    <a:latin typeface="Cambria Math" panose="02040503050406030204" pitchFamily="18" charset="0"/>
                                    <a:ea typeface="华文楷体" panose="02010600040101010101" charset="-122"/>
                                  </a:rPr>
                                </m:ctrlPr>
                              </m:dPr>
                              <m:e>
                                <m:sSubSup>
                                  <m:sSubSupPr>
                                    <m:ctrlPr>
                                      <a:rPr lang="en-US" altLang="zh-CN" sz="2400" i="1">
                                        <a:latin typeface="Cambria Math" panose="02040503050406030204" pitchFamily="18" charset="0"/>
                                        <a:ea typeface="华文楷体" panose="02010600040101010101" charset="-122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zh-CN" sz="2400">
                                        <a:latin typeface="Cambria Math" panose="02040503050406030204" pitchFamily="18" charset="0"/>
                                        <a:ea typeface="华文楷体" panose="02010600040101010101" charset="-122"/>
                                      </a:rPr>
                                      <m:t>𝐵</m:t>
                                    </m:r>
                                  </m:e>
                                  <m:sub>
                                    <m:r>
                                      <a:rPr lang="en-US" altLang="zh-CN" sz="2400">
                                        <a:latin typeface="Cambria Math" panose="02040503050406030204" pitchFamily="18" charset="0"/>
                                        <a:ea typeface="华文楷体" panose="02010600040101010101" charset="-122"/>
                                      </a:rPr>
                                      <m:t>𝑡</m:t>
                                    </m:r>
                                  </m:sub>
                                  <m:sup>
                                    <m:r>
                                      <a:rPr lang="en-US" altLang="zh-CN" sz="2400">
                                        <a:latin typeface="Cambria Math" panose="02040503050406030204" pitchFamily="18" charset="0"/>
                                        <a:ea typeface="华文楷体" panose="02010600040101010101" charset="-122"/>
                                      </a:rPr>
                                      <m:t>𝐾</m:t>
                                    </m:r>
                                  </m:sup>
                                </m:sSubSup>
                                <m:r>
                                  <a:rPr lang="en-US" altLang="zh-CN" sz="2400">
                                    <a:latin typeface="Cambria Math" panose="02040503050406030204" pitchFamily="18" charset="0"/>
                                    <a:ea typeface="华文楷体" panose="02010600040101010101" charset="-122"/>
                                  </a:rPr>
                                  <m:t>𝐾</m:t>
                                </m:r>
                              </m:e>
                            </m:d>
                          </m:e>
                          <m:sup>
                            <m:r>
                              <a:rPr lang="en-US" altLang="zh-CN" sz="2400">
                                <a:latin typeface="Cambria Math" panose="02040503050406030204" pitchFamily="18" charset="0"/>
                                <a:ea typeface="华文楷体" panose="02010600040101010101" charset="-122"/>
                              </a:rPr>
                              <m:t>−</m:t>
                            </m:r>
                            <m:r>
                              <a:rPr lang="zh-CN" altLang="en-US" sz="2400">
                                <a:latin typeface="Cambria Math" panose="02040503050406030204" pitchFamily="18" charset="0"/>
                                <a:ea typeface="华文楷体" panose="02010600040101010101" charset="-122"/>
                              </a:rPr>
                              <m:t>𝜌</m:t>
                            </m:r>
                          </m:sup>
                        </m:sSup>
                        <m:r>
                          <a:rPr lang="en-US" altLang="zh-CN" sz="240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+</m:t>
                        </m:r>
                        <m:r>
                          <a:rPr lang="zh-CN" altLang="en-US" sz="240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𝜎</m:t>
                        </m:r>
                        <m:sSup>
                          <m:sSupPr>
                            <m:ctrlPr>
                              <a:rPr lang="en-US" altLang="zh-CN" sz="2400" i="1">
                                <a:latin typeface="Cambria Math" panose="02040503050406030204" pitchFamily="18" charset="0"/>
                                <a:ea typeface="华文楷体" panose="02010600040101010101" charset="-122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sz="2400" i="1">
                                    <a:latin typeface="Cambria Math" panose="02040503050406030204" pitchFamily="18" charset="0"/>
                                    <a:ea typeface="华文楷体" panose="02010600040101010101" charset="-122"/>
                                  </a:rPr>
                                </m:ctrlPr>
                              </m:dPr>
                              <m:e>
                                <m:sSubSup>
                                  <m:sSubSupPr>
                                    <m:ctrlPr>
                                      <a:rPr lang="en-US" altLang="zh-CN" sz="2400" i="1">
                                        <a:latin typeface="Cambria Math" panose="02040503050406030204" pitchFamily="18" charset="0"/>
                                        <a:ea typeface="华文楷体" panose="02010600040101010101" charset="-122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zh-CN" sz="2400">
                                        <a:latin typeface="Cambria Math" panose="02040503050406030204" pitchFamily="18" charset="0"/>
                                        <a:ea typeface="华文楷体" panose="02010600040101010101" charset="-122"/>
                                      </a:rPr>
                                      <m:t>𝐵</m:t>
                                    </m:r>
                                  </m:e>
                                  <m:sub>
                                    <m:r>
                                      <a:rPr lang="en-US" altLang="zh-CN" sz="2400">
                                        <a:latin typeface="Cambria Math" panose="02040503050406030204" pitchFamily="18" charset="0"/>
                                        <a:ea typeface="华文楷体" panose="02010600040101010101" charset="-122"/>
                                      </a:rPr>
                                      <m:t>𝑡</m:t>
                                    </m:r>
                                  </m:sub>
                                  <m:sup>
                                    <m:r>
                                      <a:rPr lang="en-US" altLang="zh-CN" sz="2400">
                                        <a:latin typeface="Cambria Math" panose="02040503050406030204" pitchFamily="18" charset="0"/>
                                        <a:ea typeface="华文楷体" panose="02010600040101010101" charset="-122"/>
                                      </a:rPr>
                                      <m:t>𝐿</m:t>
                                    </m:r>
                                  </m:sup>
                                </m:sSubSup>
                                <m:r>
                                  <a:rPr lang="en-US" altLang="zh-CN" sz="2400">
                                    <a:latin typeface="Cambria Math" panose="02040503050406030204" pitchFamily="18" charset="0"/>
                                    <a:ea typeface="华文楷体" panose="02010600040101010101" charset="-122"/>
                                  </a:rPr>
                                  <m:t>𝐿</m:t>
                                </m:r>
                              </m:e>
                            </m:d>
                          </m:e>
                          <m:sup>
                            <m:r>
                              <a:rPr lang="en-US" altLang="zh-CN" sz="2400">
                                <a:latin typeface="Cambria Math" panose="02040503050406030204" pitchFamily="18" charset="0"/>
                                <a:ea typeface="华文楷体" panose="02010600040101010101" charset="-122"/>
                              </a:rPr>
                              <m:t>−</m:t>
                            </m:r>
                            <m:r>
                              <a:rPr lang="zh-CN" altLang="en-US" sz="2400">
                                <a:latin typeface="Cambria Math" panose="02040503050406030204" pitchFamily="18" charset="0"/>
                                <a:ea typeface="华文楷体" panose="02010600040101010101" charset="-122"/>
                              </a:rPr>
                              <m:t>𝜌</m:t>
                            </m:r>
                          </m:sup>
                        </m:sSup>
                        <m:r>
                          <a:rPr lang="en-US" altLang="zh-CN" sz="240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]</m:t>
                        </m:r>
                      </m:e>
                      <m:sup>
                        <m:r>
                          <a:rPr lang="en-US" altLang="zh-CN" sz="240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−</m:t>
                        </m:r>
                        <m:f>
                          <m:fPr>
                            <m:type m:val="lin"/>
                            <m:ctrlPr>
                              <a:rPr lang="en-US" altLang="zh-CN" sz="2400" i="1">
                                <a:latin typeface="Cambria Math" panose="02040503050406030204" pitchFamily="18" charset="0"/>
                                <a:ea typeface="华文楷体" panose="02010600040101010101" charset="-122"/>
                              </a:rPr>
                            </m:ctrlPr>
                          </m:fPr>
                          <m:num>
                            <m:r>
                              <a:rPr lang="en-US" altLang="zh-CN" sz="2400">
                                <a:latin typeface="Cambria Math" panose="02040503050406030204" pitchFamily="18" charset="0"/>
                                <a:ea typeface="华文楷体" panose="02010600040101010101" charset="-122"/>
                              </a:rPr>
                              <m:t>𝑉</m:t>
                            </m:r>
                          </m:num>
                          <m:den>
                            <m:r>
                              <a:rPr lang="zh-CN" altLang="en-US" sz="2400">
                                <a:latin typeface="Cambria Math" panose="02040503050406030204" pitchFamily="18" charset="0"/>
                                <a:ea typeface="华文楷体" panose="02010600040101010101" charset="-122"/>
                              </a:rPr>
                              <m:t>𝜌</m:t>
                            </m:r>
                          </m:den>
                        </m:f>
                      </m:sup>
                    </m:sSup>
                  </m:oMath>
                </a14:m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</a:rPr>
                  <a:t>                              </a:t>
                </a:r>
                <a:r>
                  <a:rPr lang="en-US" altLang="zh-CN" sz="2400" dirty="0">
                    <a:latin typeface="华文楷体" panose="02010600040101010101" charset="-122"/>
                    <a:ea typeface="华文楷体" panose="02010600040101010101" charset="-122"/>
                  </a:rPr>
                  <a:t>(4.12)</a:t>
                </a:r>
              </a:p>
              <a:p>
                <a:pPr indent="457200" algn="just">
                  <a:lnSpc>
                    <a:spcPct val="170000"/>
                  </a:lnSpc>
                </a:pPr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</a:rPr>
                  <a:t>其中，</a:t>
                </a:r>
                <a:r>
                  <a:rPr lang="en-US" altLang="zh-CN" sz="2400" dirty="0">
                    <a:latin typeface="华文楷体" panose="02010600040101010101" charset="-122"/>
                    <a:ea typeface="华文楷体" panose="02010600040101010101" charset="-122"/>
                  </a:rPr>
                  <a:t>A</a:t>
                </a:r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</a:rPr>
                  <a:t>反映广义技术水平，</a:t>
                </a:r>
                <a:r>
                  <a:rPr lang="en-US" altLang="zh-CN" sz="2400" dirty="0">
                    <a:latin typeface="华文楷体" panose="02010600040101010101" charset="-122"/>
                    <a:ea typeface="华文楷体" panose="02010600040101010101" charset="-122"/>
                  </a:rPr>
                  <a:t>δ</a:t>
                </a:r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</a:rPr>
                  <a:t>和</a:t>
                </a:r>
                <a:r>
                  <a:rPr lang="en-US" altLang="zh-CN" sz="2400" dirty="0">
                    <a:latin typeface="华文楷体" panose="02010600040101010101" charset="-122"/>
                    <a:ea typeface="华文楷体" panose="02010600040101010101" charset="-122"/>
                  </a:rPr>
                  <a:t>1-δ</a:t>
                </a:r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</a:rPr>
                  <a:t>为分配系数，</a:t>
                </a:r>
                <a:r>
                  <a:rPr lang="en-US" altLang="zh-CN" sz="2400" dirty="0">
                    <a:latin typeface="华文楷体" panose="02010600040101010101" charset="-122"/>
                    <a:ea typeface="华文楷体" panose="02010600040101010101" charset="-122"/>
                  </a:rPr>
                  <a:t>ρ</a:t>
                </a:r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</a:rPr>
                  <a:t>为替代系数（</a:t>
                </a:r>
                <a:r>
                  <a:rPr lang="en-US" altLang="zh-CN" sz="2400" dirty="0">
                    <a:latin typeface="华文楷体" panose="02010600040101010101" charset="-122"/>
                    <a:ea typeface="华文楷体" panose="02010600040101010101" charset="-122"/>
                  </a:rPr>
                  <a:t>σ=1/(</a:t>
                </a:r>
                <a:r>
                  <a:rPr lang="en-US" altLang="zh-CN" sz="2400" dirty="0" err="1">
                    <a:latin typeface="华文楷体" panose="02010600040101010101" charset="-122"/>
                    <a:ea typeface="华文楷体" panose="02010600040101010101" charset="-122"/>
                  </a:rPr>
                  <a:t>1+ρ</a:t>
                </a:r>
                <a:r>
                  <a:rPr lang="en-US" altLang="zh-CN" sz="2400" dirty="0">
                    <a:latin typeface="华文楷体" panose="02010600040101010101" charset="-122"/>
                    <a:ea typeface="华文楷体" panose="02010600040101010101" charset="-122"/>
                  </a:rPr>
                  <a:t>)</a:t>
                </a:r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</a:rPr>
                  <a:t>），</a:t>
                </a:r>
                <a:r>
                  <a:rPr lang="en-US" altLang="zh-CN" sz="2400" dirty="0">
                    <a:latin typeface="华文楷体" panose="02010600040101010101" charset="-122"/>
                    <a:ea typeface="华文楷体" panose="02010600040101010101" charset="-122"/>
                  </a:rPr>
                  <a:t>v</a:t>
                </a:r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</a:rPr>
                  <a:t>为规模报酬系数；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400" i="1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</m:ctrlPr>
                      </m:sSubSupPr>
                      <m:e>
                        <m:r>
                          <a:rPr lang="en-US" altLang="zh-CN" sz="240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𝐵</m:t>
                        </m:r>
                      </m:e>
                      <m:sub>
                        <m:r>
                          <a:rPr lang="en-US" altLang="zh-CN" sz="240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𝑡</m:t>
                        </m:r>
                      </m:sub>
                      <m:sup>
                        <m:r>
                          <a:rPr lang="en-US" altLang="zh-CN" sz="240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𝐾</m:t>
                        </m:r>
                      </m:sup>
                    </m:sSubSup>
                    <m:r>
                      <a:rPr lang="en-US" altLang="zh-CN" sz="2400">
                        <a:latin typeface="Cambria Math" panose="02040503050406030204" pitchFamily="18" charset="0"/>
                        <a:ea typeface="华文楷体" panose="02010600040101010101" charset="-122"/>
                      </a:rPr>
                      <m:t>=</m:t>
                    </m:r>
                    <m:sSubSup>
                      <m:sSubSupPr>
                        <m:ctrlPr>
                          <a:rPr lang="en-US" altLang="zh-CN" sz="2400" i="1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</m:ctrlPr>
                      </m:sSubSupPr>
                      <m:e>
                        <m:r>
                          <a:rPr lang="en-US" altLang="zh-CN" sz="240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𝐵</m:t>
                        </m:r>
                      </m:e>
                      <m:sub>
                        <m:r>
                          <a:rPr lang="en-US" altLang="zh-CN" sz="240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0</m:t>
                        </m:r>
                      </m:sub>
                      <m:sup>
                        <m:r>
                          <a:rPr lang="en-US" altLang="zh-CN" sz="240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𝐾</m:t>
                        </m:r>
                      </m:sup>
                    </m:sSubSup>
                    <m:r>
                      <a:rPr lang="en-US" altLang="zh-CN" sz="2400">
                        <a:latin typeface="Cambria Math" panose="02040503050406030204" pitchFamily="18" charset="0"/>
                        <a:ea typeface="华文楷体" panose="02010600040101010101" charset="-122"/>
                      </a:rPr>
                      <m:t>∙</m:t>
                    </m:r>
                    <m:sSup>
                      <m:sSupPr>
                        <m:ctrlPr>
                          <a:rPr lang="en-US" altLang="zh-CN" sz="2400" i="1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</m:ctrlPr>
                      </m:sSupPr>
                      <m:e>
                        <m:r>
                          <a:rPr lang="en-US" altLang="zh-CN" sz="240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𝑒</m:t>
                        </m:r>
                      </m:e>
                      <m:sup>
                        <m:sSub>
                          <m:sSubPr>
                            <m:ctrlPr>
                              <a:rPr lang="en-US" altLang="zh-CN" sz="2400" i="1">
                                <a:latin typeface="Cambria Math" panose="02040503050406030204" pitchFamily="18" charset="0"/>
                                <a:ea typeface="华文楷体" panose="02010600040101010101" charset="-122"/>
                              </a:rPr>
                            </m:ctrlPr>
                          </m:sSubPr>
                          <m:e>
                            <m:r>
                              <a:rPr lang="zh-CN" altLang="en-US" sz="2400">
                                <a:latin typeface="Cambria Math" panose="02040503050406030204" pitchFamily="18" charset="0"/>
                                <a:ea typeface="华文楷体" panose="02010600040101010101" charset="-122"/>
                              </a:rPr>
                              <m:t>𝛾</m:t>
                            </m:r>
                          </m:e>
                          <m:sub>
                            <m:r>
                              <a:rPr lang="en-US" altLang="zh-CN" sz="2400">
                                <a:latin typeface="Cambria Math" panose="02040503050406030204" pitchFamily="18" charset="0"/>
                                <a:ea typeface="华文楷体" panose="02010600040101010101" charset="-122"/>
                              </a:rPr>
                              <m:t>𝐾</m:t>
                            </m:r>
                          </m:sub>
                        </m:sSub>
                        <m:r>
                          <a:rPr lang="en-US" altLang="zh-CN" sz="240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𝑡</m:t>
                        </m:r>
                      </m:sup>
                    </m:sSup>
                    <m:r>
                      <a:rPr lang="zh-CN" altLang="en-US" sz="2400">
                        <a:latin typeface="Cambria Math" panose="02040503050406030204" pitchFamily="18" charset="0"/>
                        <a:ea typeface="华文楷体" panose="02010600040101010101" charset="-122"/>
                      </a:rPr>
                      <m:t>和</m:t>
                    </m:r>
                    <m:sSubSup>
                      <m:sSubSupPr>
                        <m:ctrlPr>
                          <a:rPr lang="en-US" altLang="zh-CN" sz="2400" i="1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</m:ctrlPr>
                      </m:sSubSupPr>
                      <m:e>
                        <m:r>
                          <a:rPr lang="en-US" altLang="zh-CN" sz="240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𝐵</m:t>
                        </m:r>
                      </m:e>
                      <m:sub>
                        <m:r>
                          <a:rPr lang="en-US" altLang="zh-CN" sz="240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𝑡</m:t>
                        </m:r>
                      </m:sub>
                      <m:sup>
                        <m:r>
                          <a:rPr lang="en-US" altLang="zh-CN" sz="240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𝐿</m:t>
                        </m:r>
                      </m:sup>
                    </m:sSubSup>
                    <m:r>
                      <a:rPr lang="en-US" altLang="zh-CN" sz="2400">
                        <a:latin typeface="Cambria Math" panose="02040503050406030204" pitchFamily="18" charset="0"/>
                        <a:ea typeface="华文楷体" panose="02010600040101010101" charset="-122"/>
                      </a:rPr>
                      <m:t>=</m:t>
                    </m:r>
                    <m:sSubSup>
                      <m:sSubSupPr>
                        <m:ctrlPr>
                          <a:rPr lang="en-US" altLang="zh-CN" sz="2400" i="1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</m:ctrlPr>
                      </m:sSubSupPr>
                      <m:e>
                        <m:r>
                          <a:rPr lang="en-US" altLang="zh-CN" sz="240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𝐵</m:t>
                        </m:r>
                      </m:e>
                      <m:sub>
                        <m:r>
                          <a:rPr lang="en-US" altLang="zh-CN" sz="240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0</m:t>
                        </m:r>
                      </m:sub>
                      <m:sup>
                        <m:r>
                          <a:rPr lang="en-US" altLang="zh-CN" sz="240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𝐿</m:t>
                        </m:r>
                      </m:sup>
                    </m:sSubSup>
                    <m:r>
                      <a:rPr lang="en-US" altLang="zh-CN" sz="2400">
                        <a:latin typeface="Cambria Math" panose="02040503050406030204" pitchFamily="18" charset="0"/>
                        <a:ea typeface="华文楷体" panose="02010600040101010101" charset="-122"/>
                      </a:rPr>
                      <m:t>∙</m:t>
                    </m:r>
                    <m:sSup>
                      <m:sSupPr>
                        <m:ctrlPr>
                          <a:rPr lang="en-US" altLang="zh-CN" sz="2400" i="1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</m:ctrlPr>
                      </m:sSupPr>
                      <m:e>
                        <m:r>
                          <a:rPr lang="en-US" altLang="zh-CN" sz="240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𝑒</m:t>
                        </m:r>
                      </m:e>
                      <m:sup>
                        <m:sSub>
                          <m:sSubPr>
                            <m:ctrlPr>
                              <a:rPr lang="en-US" altLang="zh-CN" sz="2400" i="1">
                                <a:latin typeface="Cambria Math" panose="02040503050406030204" pitchFamily="18" charset="0"/>
                                <a:ea typeface="华文楷体" panose="02010600040101010101" charset="-122"/>
                              </a:rPr>
                            </m:ctrlPr>
                          </m:sSubPr>
                          <m:e>
                            <m:r>
                              <a:rPr lang="zh-CN" altLang="en-US" sz="2400">
                                <a:latin typeface="Cambria Math" panose="02040503050406030204" pitchFamily="18" charset="0"/>
                                <a:ea typeface="华文楷体" panose="02010600040101010101" charset="-122"/>
                              </a:rPr>
                              <m:t>𝛾</m:t>
                            </m:r>
                          </m:e>
                          <m:sub>
                            <m:r>
                              <a:rPr lang="en-US" altLang="zh-CN" sz="2400">
                                <a:latin typeface="Cambria Math" panose="02040503050406030204" pitchFamily="18" charset="0"/>
                                <a:ea typeface="华文楷体" panose="02010600040101010101" charset="-122"/>
                              </a:rPr>
                              <m:t>𝐿</m:t>
                            </m:r>
                          </m:sub>
                        </m:sSub>
                        <m:r>
                          <a:rPr lang="en-US" altLang="zh-CN" sz="240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𝑡</m:t>
                        </m:r>
                      </m:sup>
                    </m:sSup>
                  </m:oMath>
                </a14:m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</a:rPr>
                  <a:t>表示资本与劳动的效率水平，反映要素增强型技术进步。希克斯技术偏向</a:t>
                </a:r>
                <a14:m>
                  <m:oMath xmlns:m="http://schemas.openxmlformats.org/officeDocument/2006/math">
                    <m:r>
                      <a:rPr lang="en-US" altLang="zh-CN" sz="2400">
                        <a:latin typeface="Cambria Math" panose="02040503050406030204" pitchFamily="18" charset="0"/>
                        <a:ea typeface="华文楷体" panose="02010600040101010101" charset="-122"/>
                      </a:rPr>
                      <m:t>𝐸</m:t>
                    </m:r>
                    <m:r>
                      <a:rPr lang="en-US" altLang="zh-CN" sz="2400">
                        <a:latin typeface="Cambria Math" panose="02040503050406030204" pitchFamily="18" charset="0"/>
                        <a:ea typeface="华文楷体" panose="02010600040101010101" charset="-122"/>
                      </a:rPr>
                      <m:t>=(1−</m:t>
                    </m:r>
                    <m:f>
                      <m:fPr>
                        <m:type m:val="lin"/>
                        <m:ctrlPr>
                          <a:rPr lang="en-US" altLang="zh-CN" sz="2400" i="1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</m:ctrlPr>
                      </m:fPr>
                      <m:num>
                        <m:r>
                          <a:rPr lang="en-US" altLang="zh-CN" sz="240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1</m:t>
                        </m:r>
                      </m:num>
                      <m:den>
                        <m:r>
                          <a:rPr lang="zh-CN" altLang="en-US" sz="240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𝜎</m:t>
                        </m:r>
                      </m:den>
                    </m:f>
                    <m:r>
                      <a:rPr lang="en-US" altLang="zh-CN" sz="2400">
                        <a:latin typeface="Cambria Math" panose="02040503050406030204" pitchFamily="18" charset="0"/>
                        <a:ea typeface="华文楷体" panose="02010600040101010101" charset="-122"/>
                      </a:rPr>
                      <m:t>)(</m:t>
                    </m:r>
                    <m:sSub>
                      <m:sSubPr>
                        <m:ctrlPr>
                          <a:rPr lang="en-US" altLang="zh-CN" sz="2400" i="1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</m:ctrlPr>
                      </m:sSubPr>
                      <m:e>
                        <m:r>
                          <a:rPr lang="zh-CN" altLang="en-US" sz="240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𝛾</m:t>
                        </m:r>
                      </m:e>
                      <m:sub>
                        <m:r>
                          <a:rPr lang="en-US" altLang="zh-CN" sz="240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𝐾</m:t>
                        </m:r>
                      </m:sub>
                    </m:sSub>
                    <m:r>
                      <a:rPr lang="en-US" altLang="zh-CN" sz="2400">
                        <a:latin typeface="Cambria Math" panose="02040503050406030204" pitchFamily="18" charset="0"/>
                        <a:ea typeface="华文楷体" panose="02010600040101010101" charset="-122"/>
                      </a:rPr>
                      <m:t>−</m:t>
                    </m:r>
                    <m:sSub>
                      <m:sSubPr>
                        <m:ctrlPr>
                          <a:rPr lang="en-US" altLang="zh-CN" sz="2400" i="1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</m:ctrlPr>
                      </m:sSubPr>
                      <m:e>
                        <m:r>
                          <a:rPr lang="zh-CN" altLang="en-US" sz="240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𝛾</m:t>
                        </m:r>
                      </m:e>
                      <m:sub>
                        <m:r>
                          <a:rPr lang="en-US" altLang="zh-CN" sz="240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𝐿</m:t>
                        </m:r>
                      </m:sub>
                    </m:sSub>
                    <m:r>
                      <a:rPr lang="en-US" altLang="zh-CN" sz="2400">
                        <a:latin typeface="Cambria Math" panose="02040503050406030204" pitchFamily="18" charset="0"/>
                        <a:ea typeface="华文楷体" panose="02010600040101010101" charset="-122"/>
                      </a:rPr>
                      <m:t>)</m:t>
                    </m:r>
                  </m:oMath>
                </a14:m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</a:rPr>
                  <a:t> ，取决于替代弹性</a:t>
                </a:r>
                <a14:m>
                  <m:oMath xmlns:m="http://schemas.openxmlformats.org/officeDocument/2006/math">
                    <m:r>
                      <a:rPr lang="zh-CN" altLang="en-US" sz="2400">
                        <a:latin typeface="Cambria Math" panose="02040503050406030204" pitchFamily="18" charset="0"/>
                        <a:ea typeface="华文楷体" panose="02010600040101010101" charset="-122"/>
                      </a:rPr>
                      <m:t>𝜎</m:t>
                    </m:r>
                    <m:r>
                      <m:rPr>
                        <m:nor/>
                      </m:rPr>
                      <a:rPr lang="zh-CN" altLang="en-US" sz="2400">
                        <a:latin typeface="华文楷体" panose="02010600040101010101" charset="-122"/>
                        <a:ea typeface="华文楷体" panose="02010600040101010101" charset="-122"/>
                      </a:rPr>
                      <m:t>，要素效率增长率</m:t>
                    </m:r>
                    <m:sSub>
                      <m:sSubPr>
                        <m:ctrlPr>
                          <a:rPr lang="en-US" altLang="zh-CN" sz="2400" i="1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</m:ctrlPr>
                      </m:sSubPr>
                      <m:e>
                        <m:r>
                          <a:rPr lang="zh-CN" altLang="en-US" sz="240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𝛾</m:t>
                        </m:r>
                      </m:e>
                      <m:sub>
                        <m:r>
                          <a:rPr lang="en-US" altLang="zh-CN" sz="240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𝐾</m:t>
                        </m:r>
                      </m:sub>
                    </m:sSub>
                  </m:oMath>
                </a14:m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i="1" dirty="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</m:ctrlPr>
                      </m:sSubPr>
                      <m:e>
                        <m:r>
                          <a:rPr lang="zh-CN" altLang="en-US" sz="2400" dirty="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𝛾</m:t>
                        </m:r>
                      </m:e>
                      <m:sub>
                        <m:r>
                          <a:rPr lang="en-US" altLang="zh-CN" sz="2400" dirty="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</a:rPr>
                  <a:t>。</a:t>
                </a:r>
                <a:endParaRPr lang="en-US" altLang="zh-CN" sz="2400" dirty="0">
                  <a:latin typeface="华文楷体" panose="02010600040101010101" charset="-122"/>
                  <a:ea typeface="华文楷体" panose="02010600040101010101" charset="-122"/>
                </a:endParaRPr>
              </a:p>
              <a:p>
                <a:pPr indent="457200" algn="just">
                  <a:lnSpc>
                    <a:spcPct val="170000"/>
                  </a:lnSpc>
                </a:pPr>
                <a:endParaRPr lang="zh-CN" altLang="en-US" dirty="0"/>
              </a:p>
              <a:p>
                <a:pPr indent="457200" algn="just">
                  <a:lnSpc>
                    <a:spcPct val="170000"/>
                  </a:lnSpc>
                </a:pPr>
                <a:endParaRPr lang="zh-CN" altLang="en-US" sz="1400" kern="100" dirty="0">
                  <a:effectLst/>
                  <a:latin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DD60BC09-800D-02EF-A1F5-946A8769AC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7332" y="971716"/>
                <a:ext cx="11034076" cy="5460084"/>
              </a:xfrm>
              <a:prstGeom prst="rect">
                <a:avLst/>
              </a:prstGeom>
              <a:blipFill>
                <a:blip r:embed="rId2"/>
                <a:stretch>
                  <a:fillRect l="-829" r="-370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98395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71B6CB-F8E2-0992-D539-E2996054F8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5">
            <a:extLst>
              <a:ext uri="{FF2B5EF4-FFF2-40B4-BE49-F238E27FC236}">
                <a16:creationId xmlns:a16="http://schemas.microsoft.com/office/drawing/2014/main" id="{A99D33F0-3A31-0623-B80D-B5F5B8787B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2096" y="1871802"/>
            <a:ext cx="10142220" cy="4372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CE09513A-FF54-5630-E22F-EE0D6BDB24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7511" y="4452620"/>
            <a:ext cx="10142220" cy="179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kumimoji="1"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灯片编号占位符 6">
            <a:extLst>
              <a:ext uri="{FF2B5EF4-FFF2-40B4-BE49-F238E27FC236}">
                <a16:creationId xmlns:a16="http://schemas.microsoft.com/office/drawing/2014/main" id="{011507B0-C3F4-5FB4-2D68-4FCBDCB0FCCC}"/>
              </a:ext>
            </a:extLst>
          </p:cNvPr>
          <p:cNvSpPr txBox="1"/>
          <p:nvPr/>
        </p:nvSpPr>
        <p:spPr>
          <a:xfrm>
            <a:off x="10888524" y="6619009"/>
            <a:ext cx="932884" cy="3117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A0DB2DC-4C9A-4742-B13C-FB6460FD3503}" type="slidenum">
              <a:rPr lang="zh-CN" altLang="en-US" sz="2000" smtClean="0">
                <a:solidFill>
                  <a:schemeClr val="tx1"/>
                </a:solidFill>
              </a:rPr>
              <a:t>32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10" name="Rectangle 4" descr="浅色上对角线">
            <a:extLst>
              <a:ext uri="{FF2B5EF4-FFF2-40B4-BE49-F238E27FC236}">
                <a16:creationId xmlns:a16="http://schemas.microsoft.com/office/drawing/2014/main" id="{B0AD91D3-F2E4-0D97-70F8-5D6628C317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591" y="107576"/>
            <a:ext cx="5234409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四、中国实证估计结果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F69F6562-8405-F9D4-57D5-95C4A46CF6D5}"/>
                  </a:ext>
                </a:extLst>
              </p:cNvPr>
              <p:cNvSpPr txBox="1"/>
              <p:nvPr/>
            </p:nvSpPr>
            <p:spPr>
              <a:xfrm>
                <a:off x="787332" y="971716"/>
                <a:ext cx="11034076" cy="619759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indent="457200" algn="just">
                  <a:lnSpc>
                    <a:spcPct val="150000"/>
                  </a:lnSpc>
                </a:pPr>
                <a:r>
                  <a:rPr lang="zh-CN" altLang="en-US" sz="2200" dirty="0">
                    <a:latin typeface="华文楷体" panose="02010600040101010101" charset="-122"/>
                    <a:ea typeface="华文楷体" panose="02010600040101010101" charset="-122"/>
                  </a:rPr>
                  <a:t>对式（</a:t>
                </a:r>
                <a:r>
                  <a:rPr lang="en-US" altLang="zh-CN" sz="2200" dirty="0">
                    <a:latin typeface="华文楷体" panose="02010600040101010101" charset="-122"/>
                    <a:ea typeface="华文楷体" panose="02010600040101010101" charset="-122"/>
                  </a:rPr>
                  <a:t>4.12</a:t>
                </a:r>
                <a:r>
                  <a:rPr lang="zh-CN" altLang="en-US" sz="2200" dirty="0">
                    <a:latin typeface="华文楷体" panose="02010600040101010101" charset="-122"/>
                    <a:ea typeface="华文楷体" panose="02010600040101010101" charset="-122"/>
                  </a:rPr>
                  <a:t>），根据“要素边际产出等于要素价格”分别对资本和劳动构造一阶条件，将二者取对数后相减，得到理论模型：</a:t>
                </a:r>
              </a:p>
              <a:p>
                <a:pPr indent="457200" algn="ctr">
                  <a:lnSpc>
                    <a:spcPct val="150000"/>
                  </a:lnSpc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zh-CN" altLang="en-US" sz="2000" i="1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zh-CN" altLang="en-US" sz="200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ln</m:t>
                        </m:r>
                      </m:fName>
                      <m:e>
                        <m:r>
                          <a:rPr lang="zh-CN" altLang="en-US" sz="200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𝑘</m:t>
                        </m:r>
                      </m:e>
                    </m:func>
                    <m:r>
                      <a:rPr lang="en-US" altLang="zh-CN" sz="2000">
                        <a:latin typeface="Cambria Math" panose="02040503050406030204" pitchFamily="18" charset="0"/>
                        <a:ea typeface="华文楷体" panose="02010600040101010101" charset="-122"/>
                      </a:rPr>
                      <m:t>=[</m:t>
                    </m:r>
                    <m:r>
                      <m:rPr>
                        <m:sty m:val="p"/>
                      </m:rPr>
                      <a:rPr lang="el-GR" altLang="zh-CN" sz="2000">
                        <a:latin typeface="Cambria Math" panose="02040503050406030204" pitchFamily="18" charset="0"/>
                        <a:ea typeface="华文楷体" panose="02010600040101010101" charset="-122"/>
                      </a:rPr>
                      <m:t>σ</m:t>
                    </m:r>
                    <m:func>
                      <m:funcPr>
                        <m:ctrlPr>
                          <a:rPr lang="zh-CN" altLang="en-US" sz="2000" i="1" dirty="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zh-CN" altLang="en-US" sz="2000" dirty="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ln</m:t>
                        </m:r>
                      </m:fName>
                      <m:e>
                        <m:r>
                          <m:rPr>
                            <m:sty m:val="p"/>
                          </m:rPr>
                          <a:rPr lang="zh-CN" altLang="en-US" sz="2000" dirty="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Δ</m:t>
                        </m:r>
                      </m:e>
                    </m:func>
                    <m:r>
                      <a:rPr lang="en-US" altLang="zh-CN" sz="2000" dirty="0">
                        <a:latin typeface="Cambria Math" panose="02040503050406030204" pitchFamily="18" charset="0"/>
                        <a:ea typeface="华文楷体" panose="02010600040101010101" charset="-122"/>
                      </a:rPr>
                      <m:t>+</m:t>
                    </m:r>
                    <m:d>
                      <m:dPr>
                        <m:ctrlPr>
                          <a:rPr lang="en-US" altLang="zh-CN" sz="2000" i="1" dirty="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</m:ctrlPr>
                      </m:dPr>
                      <m:e>
                        <m:r>
                          <a:rPr lang="zh-CN" altLang="en-US" sz="2000" dirty="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𝜎</m:t>
                        </m:r>
                        <m:r>
                          <a:rPr lang="en-US" altLang="zh-CN" sz="2000" dirty="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−1</m:t>
                        </m:r>
                      </m:e>
                    </m:d>
                    <m:func>
                      <m:funcPr>
                        <m:ctrlPr>
                          <a:rPr lang="zh-CN" altLang="en-US" sz="2000" i="1" dirty="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zh-CN" altLang="en-US" sz="2000" dirty="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ln</m:t>
                        </m:r>
                      </m:fName>
                      <m:e>
                        <m:sSubSup>
                          <m:sSubSupPr>
                            <m:ctrlPr>
                              <a:rPr lang="en-US" altLang="zh-CN" sz="2000" i="1" dirty="0">
                                <a:latin typeface="Cambria Math" panose="02040503050406030204" pitchFamily="18" charset="0"/>
                                <a:ea typeface="华文楷体" panose="02010600040101010101" charset="-122"/>
                              </a:rPr>
                            </m:ctrlPr>
                          </m:sSubSupPr>
                          <m:e>
                            <m:r>
                              <a:rPr lang="en-US" altLang="zh-CN" sz="2000" dirty="0">
                                <a:latin typeface="Cambria Math" panose="02040503050406030204" pitchFamily="18" charset="0"/>
                                <a:ea typeface="华文楷体" panose="02010600040101010101" charset="-122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2000" dirty="0">
                                <a:latin typeface="Cambria Math" panose="02040503050406030204" pitchFamily="18" charset="0"/>
                                <a:ea typeface="华文楷体" panose="02010600040101010101" charset="-122"/>
                              </a:rPr>
                              <m:t>0</m:t>
                            </m:r>
                          </m:sub>
                          <m:sup>
                            <m:f>
                              <m:fPr>
                                <m:type m:val="lin"/>
                                <m:ctrlPr>
                                  <a:rPr lang="en-US" altLang="zh-CN" sz="2000" i="1" dirty="0">
                                    <a:latin typeface="Cambria Math" panose="02040503050406030204" pitchFamily="18" charset="0"/>
                                    <a:ea typeface="华文楷体" panose="02010600040101010101" charset="-122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2000" dirty="0">
                                    <a:latin typeface="Cambria Math" panose="02040503050406030204" pitchFamily="18" charset="0"/>
                                    <a:ea typeface="华文楷体" panose="02010600040101010101" charset="-122"/>
                                  </a:rPr>
                                  <m:t>𝐾</m:t>
                                </m:r>
                              </m:num>
                              <m:den>
                                <m:r>
                                  <a:rPr lang="en-US" altLang="zh-CN" sz="2000" dirty="0">
                                    <a:latin typeface="Cambria Math" panose="02040503050406030204" pitchFamily="18" charset="0"/>
                                    <a:ea typeface="华文楷体" panose="02010600040101010101" charset="-122"/>
                                  </a:rPr>
                                  <m:t>𝐿</m:t>
                                </m:r>
                              </m:den>
                            </m:f>
                          </m:sup>
                        </m:sSubSup>
                        <m:r>
                          <a:rPr lang="en-US" altLang="zh-CN" sz="2000" dirty="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]+</m:t>
                        </m:r>
                        <m:d>
                          <m:dPr>
                            <m:ctrlPr>
                              <a:rPr lang="en-US" altLang="zh-CN" sz="2000" i="1" dirty="0">
                                <a:latin typeface="Cambria Math" panose="02040503050406030204" pitchFamily="18" charset="0"/>
                                <a:ea typeface="华文楷体" panose="02010600040101010101" charset="-122"/>
                              </a:rPr>
                            </m:ctrlPr>
                          </m:dPr>
                          <m:e>
                            <m:r>
                              <a:rPr lang="en-US" altLang="zh-CN" sz="2000" dirty="0">
                                <a:latin typeface="Cambria Math" panose="02040503050406030204" pitchFamily="18" charset="0"/>
                                <a:ea typeface="华文楷体" panose="02010600040101010101" charset="-122"/>
                              </a:rPr>
                              <m:t>1−</m:t>
                            </m:r>
                            <m:r>
                              <a:rPr lang="zh-CN" altLang="en-US" sz="2000" dirty="0">
                                <a:latin typeface="Cambria Math" panose="02040503050406030204" pitchFamily="18" charset="0"/>
                                <a:ea typeface="华文楷体" panose="02010600040101010101" charset="-122"/>
                              </a:rPr>
                              <m:t>𝜎</m:t>
                            </m:r>
                          </m:e>
                        </m:d>
                        <m:r>
                          <a:rPr lang="zh-CN" altLang="en-US" sz="2000" dirty="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𝛾</m:t>
                        </m:r>
                        <m:r>
                          <a:rPr lang="en-US" altLang="zh-CN" sz="2000" dirty="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𝑡</m:t>
                        </m:r>
                        <m:r>
                          <a:rPr lang="en-US" altLang="zh-CN" sz="2000" dirty="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+</m:t>
                        </m:r>
                        <m:r>
                          <a:rPr lang="zh-CN" altLang="en-US" sz="2000" dirty="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𝜎</m:t>
                        </m:r>
                        <m:func>
                          <m:funcPr>
                            <m:ctrlPr>
                              <a:rPr lang="zh-CN" altLang="en-US" sz="2000" i="1" dirty="0">
                                <a:latin typeface="Cambria Math" panose="02040503050406030204" pitchFamily="18" charset="0"/>
                                <a:ea typeface="华文楷体" panose="02010600040101010101" charset="-122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zh-CN" altLang="en-US" sz="2000" dirty="0">
                                <a:latin typeface="Cambria Math" panose="02040503050406030204" pitchFamily="18" charset="0"/>
                                <a:ea typeface="华文楷体" panose="02010600040101010101" charset="-122"/>
                              </a:rPr>
                              <m:t>ln</m:t>
                            </m:r>
                          </m:fName>
                          <m:e>
                            <m:d>
                              <m:dPr>
                                <m:endChr m:val=""/>
                                <m:ctrlPr>
                                  <a:rPr lang="zh-CN" altLang="en-US" sz="2000" i="1" dirty="0">
                                    <a:latin typeface="Cambria Math" panose="02040503050406030204" pitchFamily="18" charset="0"/>
                                    <a:ea typeface="华文楷体" panose="02010600040101010101" charset="-122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type m:val="lin"/>
                                    <m:ctrlPr>
                                      <a:rPr lang="zh-CN" altLang="en-US" sz="2000" i="1" dirty="0">
                                        <a:latin typeface="Cambria Math" panose="02040503050406030204" pitchFamily="18" charset="0"/>
                                        <a:ea typeface="华文楷体" panose="02010600040101010101" charset="-122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altLang="zh-CN" sz="2000" dirty="0">
                                        <a:latin typeface="Cambria Math" panose="02040503050406030204" pitchFamily="18" charset="0"/>
                                        <a:ea typeface="华文楷体" panose="02010600040101010101" charset="-122"/>
                                      </a:rPr>
                                      <m:t>𝑤</m:t>
                                    </m:r>
                                  </m:num>
                                  <m:den>
                                    <m:r>
                                      <a:rPr lang="en-US" altLang="zh-CN" sz="2000" dirty="0">
                                        <a:latin typeface="Cambria Math" panose="02040503050406030204" pitchFamily="18" charset="0"/>
                                        <a:ea typeface="华文楷体" panose="02010600040101010101" charset="-122"/>
                                      </a:rPr>
                                      <m:t>𝑟</m:t>
                                    </m:r>
                                  </m:den>
                                </m:f>
                                <m:r>
                                  <a:rPr lang="en-US" altLang="zh-CN" sz="2000" dirty="0">
                                    <a:latin typeface="Cambria Math" panose="02040503050406030204" pitchFamily="18" charset="0"/>
                                    <a:ea typeface="华文楷体" panose="02010600040101010101" charset="-122"/>
                                  </a:rPr>
                                  <m:t>)</m:t>
                                </m:r>
                              </m:e>
                            </m:d>
                          </m:e>
                        </m:func>
                      </m:e>
                    </m:func>
                    <m:r>
                      <a:rPr lang="en-US" altLang="zh-CN" sz="2000" dirty="0">
                        <a:latin typeface="Cambria Math" panose="02040503050406030204" pitchFamily="18" charset="0"/>
                        <a:ea typeface="华文楷体" panose="02010600040101010101" charset="-122"/>
                      </a:rPr>
                      <m:t>=</m:t>
                    </m:r>
                    <m:sSub>
                      <m:sSubPr>
                        <m:ctrlPr>
                          <a:rPr lang="en-US" altLang="zh-CN" sz="2000" i="1" dirty="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</m:ctrlPr>
                      </m:sSubPr>
                      <m:e>
                        <m:r>
                          <a:rPr lang="zh-CN" altLang="en-US" sz="2000" dirty="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𝛽</m:t>
                        </m:r>
                      </m:e>
                      <m:sub>
                        <m:r>
                          <a:rPr lang="en-US" altLang="zh-CN" sz="2000" dirty="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0</m:t>
                        </m:r>
                      </m:sub>
                    </m:sSub>
                    <m:r>
                      <a:rPr lang="en-US" altLang="zh-CN" sz="2000" dirty="0">
                        <a:latin typeface="Cambria Math" panose="02040503050406030204" pitchFamily="18" charset="0"/>
                        <a:ea typeface="华文楷体" panose="02010600040101010101" charset="-122"/>
                      </a:rPr>
                      <m:t>+</m:t>
                    </m:r>
                    <m:sSub>
                      <m:sSubPr>
                        <m:ctrlPr>
                          <a:rPr lang="en-US" altLang="zh-CN" sz="2000" i="1" dirty="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</m:ctrlPr>
                      </m:sSubPr>
                      <m:e>
                        <m:r>
                          <a:rPr lang="zh-CN" altLang="en-US" sz="2000" dirty="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𝛽</m:t>
                        </m:r>
                      </m:e>
                      <m:sub>
                        <m:r>
                          <a:rPr lang="en-US" altLang="zh-CN" sz="2000" dirty="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1</m:t>
                        </m:r>
                      </m:sub>
                    </m:sSub>
                    <m:r>
                      <a:rPr lang="en-US" altLang="zh-CN" sz="2000" dirty="0">
                        <a:latin typeface="Cambria Math" panose="02040503050406030204" pitchFamily="18" charset="0"/>
                        <a:ea typeface="华文楷体" panose="02010600040101010101" charset="-122"/>
                      </a:rPr>
                      <m:t>𝑡</m:t>
                    </m:r>
                    <m:r>
                      <a:rPr lang="en-US" altLang="zh-CN" sz="2000" dirty="0">
                        <a:latin typeface="Cambria Math" panose="02040503050406030204" pitchFamily="18" charset="0"/>
                        <a:ea typeface="华文楷体" panose="02010600040101010101" charset="-122"/>
                      </a:rPr>
                      <m:t>+</m:t>
                    </m:r>
                    <m:sSub>
                      <m:sSubPr>
                        <m:ctrlPr>
                          <a:rPr lang="en-US" altLang="zh-CN" sz="2000" i="1" dirty="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</m:ctrlPr>
                      </m:sSubPr>
                      <m:e>
                        <m:r>
                          <a:rPr lang="zh-CN" altLang="en-US" sz="2000" dirty="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𝛽</m:t>
                        </m:r>
                      </m:e>
                      <m:sub>
                        <m:r>
                          <a:rPr lang="en-US" altLang="zh-CN" sz="2000" dirty="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2</m:t>
                        </m:r>
                      </m:sub>
                    </m:sSub>
                    <m:func>
                      <m:funcPr>
                        <m:ctrlPr>
                          <a:rPr lang="en-US" altLang="zh-CN" sz="2000" i="1" dirty="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 sz="2000" dirty="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ln</m:t>
                        </m:r>
                      </m:fName>
                      <m:e>
                        <m:d>
                          <m:dPr>
                            <m:ctrlPr>
                              <a:rPr lang="en-US" altLang="zh-CN" sz="2000" i="1" dirty="0">
                                <a:latin typeface="Cambria Math" panose="02040503050406030204" pitchFamily="18" charset="0"/>
                                <a:ea typeface="华文楷体" panose="02010600040101010101" charset="-122"/>
                              </a:rPr>
                            </m:ctrlPr>
                          </m:dPr>
                          <m:e>
                            <m:f>
                              <m:fPr>
                                <m:type m:val="lin"/>
                                <m:ctrlPr>
                                  <a:rPr lang="en-US" altLang="zh-CN" sz="2000" i="1" dirty="0">
                                    <a:latin typeface="Cambria Math" panose="02040503050406030204" pitchFamily="18" charset="0"/>
                                    <a:ea typeface="华文楷体" panose="02010600040101010101" charset="-122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2000" dirty="0">
                                    <a:latin typeface="Cambria Math" panose="02040503050406030204" pitchFamily="18" charset="0"/>
                                    <a:ea typeface="华文楷体" panose="02010600040101010101" charset="-122"/>
                                  </a:rPr>
                                  <m:t>𝑤</m:t>
                                </m:r>
                              </m:num>
                              <m:den>
                                <m:r>
                                  <a:rPr lang="en-US" altLang="zh-CN" sz="2000" dirty="0">
                                    <a:latin typeface="Cambria Math" panose="02040503050406030204" pitchFamily="18" charset="0"/>
                                    <a:ea typeface="华文楷体" panose="02010600040101010101" charset="-122"/>
                                  </a:rPr>
                                  <m:t>𝑟</m:t>
                                </m:r>
                              </m:den>
                            </m:f>
                          </m:e>
                        </m:d>
                      </m:e>
                    </m:func>
                  </m:oMath>
                </a14:m>
                <a:r>
                  <a:rPr lang="zh-CN" altLang="en-US" sz="2200" dirty="0">
                    <a:latin typeface="华文楷体" panose="02010600040101010101" charset="-122"/>
                    <a:ea typeface="华文楷体" panose="02010600040101010101" charset="-122"/>
                  </a:rPr>
                  <a:t>       </a:t>
                </a:r>
                <a:r>
                  <a:rPr lang="en-US" altLang="zh-CN" sz="2200" dirty="0">
                    <a:latin typeface="华文楷体" panose="02010600040101010101" charset="-122"/>
                    <a:ea typeface="华文楷体" panose="02010600040101010101" charset="-122"/>
                  </a:rPr>
                  <a:t>(4.13)</a:t>
                </a:r>
              </a:p>
              <a:p>
                <a:pPr indent="457200" algn="just">
                  <a:lnSpc>
                    <a:spcPct val="150000"/>
                  </a:lnSpc>
                </a:pPr>
                <a:r>
                  <a:rPr lang="zh-CN" altLang="en-US" sz="2200" dirty="0">
                    <a:latin typeface="华文楷体" panose="02010600040101010101" charset="-122"/>
                    <a:ea typeface="华文楷体" panose="02010600040101010101" charset="-122"/>
                  </a:rPr>
                  <a:t>其中，</a:t>
                </a:r>
                <a14:m>
                  <m:oMath xmlns:m="http://schemas.openxmlformats.org/officeDocument/2006/math">
                    <m:r>
                      <a:rPr lang="en-US" altLang="zh-CN" sz="2200">
                        <a:latin typeface="Cambria Math" panose="02040503050406030204" pitchFamily="18" charset="0"/>
                        <a:ea typeface="华文楷体" panose="02010600040101010101" charset="-122"/>
                      </a:rPr>
                      <m:t>𝑘</m:t>
                    </m:r>
                    <m:r>
                      <a:rPr lang="en-US" altLang="zh-CN" sz="2200">
                        <a:latin typeface="Cambria Math" panose="02040503050406030204" pitchFamily="18" charset="0"/>
                        <a:ea typeface="华文楷体" panose="02010600040101010101" charset="-122"/>
                      </a:rPr>
                      <m:t>=</m:t>
                    </m:r>
                    <m:r>
                      <a:rPr lang="en-US" altLang="zh-CN" sz="2200">
                        <a:latin typeface="Cambria Math" panose="02040503050406030204" pitchFamily="18" charset="0"/>
                        <a:ea typeface="华文楷体" panose="02010600040101010101" charset="-122"/>
                      </a:rPr>
                      <m:t>𝐾</m:t>
                    </m:r>
                    <m:r>
                      <a:rPr lang="en-US" altLang="zh-CN" sz="2200">
                        <a:latin typeface="Cambria Math" panose="02040503050406030204" pitchFamily="18" charset="0"/>
                        <a:ea typeface="华文楷体" panose="02010600040101010101" charset="-122"/>
                      </a:rPr>
                      <m:t>/</m:t>
                    </m:r>
                    <m:r>
                      <a:rPr lang="en-US" altLang="zh-CN" sz="2200">
                        <a:latin typeface="Cambria Math" panose="02040503050406030204" pitchFamily="18" charset="0"/>
                        <a:ea typeface="华文楷体" panose="02010600040101010101" charset="-122"/>
                      </a:rPr>
                      <m:t>𝐿</m:t>
                    </m:r>
                  </m:oMath>
                </a14:m>
                <a:r>
                  <a:rPr lang="zh-CN" altLang="en-US" sz="2200" dirty="0">
                    <a:latin typeface="华文楷体" panose="02010600040101010101" charset="-122"/>
                    <a:ea typeface="华文楷体" panose="02010600040101010101" charset="-122"/>
                  </a:rPr>
                  <a:t>为要素比率，</a:t>
                </a:r>
                <a:r>
                  <a:rPr lang="en-US" altLang="zh-CN" sz="2200" dirty="0">
                    <a:latin typeface="华文楷体" panose="02010600040101010101" charset="-122"/>
                    <a:ea typeface="华文楷体" panose="02010600040101010101" charset="-122"/>
                  </a:rPr>
                  <a:t>w/r</a:t>
                </a:r>
                <a:r>
                  <a:rPr lang="zh-CN" altLang="en-US" sz="2200" dirty="0">
                    <a:latin typeface="华文楷体" panose="02010600040101010101" charset="-122"/>
                    <a:ea typeface="华文楷体" panose="02010600040101010101" charset="-122"/>
                  </a:rPr>
                  <a:t>为要素比价；</a:t>
                </a:r>
                <a:r>
                  <a:rPr lang="pt-BR" altLang="zh-CN" sz="2200" dirty="0">
                    <a:latin typeface="华文楷体" panose="02010600040101010101" charset="-122"/>
                    <a:ea typeface="华文楷体" panose="02010600040101010101" charset="-122"/>
                  </a:rPr>
                  <a:t> Δ=(1-δ)/δ</a:t>
                </a:r>
                <a:r>
                  <a:rPr lang="zh-CN" altLang="en-US" sz="2200" dirty="0">
                    <a:latin typeface="华文楷体" panose="02010600040101010101" charset="-122"/>
                    <a:ea typeface="华文楷体" panose="02010600040101010101" charset="-122"/>
                  </a:rPr>
                  <a:t>刻画初始分配结构，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200" i="1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</m:ctrlPr>
                      </m:sSubSupPr>
                      <m:e>
                        <m:r>
                          <a:rPr lang="en-US" altLang="zh-CN" sz="220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𝐵</m:t>
                        </m:r>
                      </m:e>
                      <m:sub>
                        <m:r>
                          <a:rPr lang="en-US" altLang="zh-CN" sz="220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0</m:t>
                        </m:r>
                      </m:sub>
                      <m:sup>
                        <m:f>
                          <m:fPr>
                            <m:type m:val="lin"/>
                            <m:ctrlPr>
                              <a:rPr lang="en-US" altLang="zh-CN" sz="2200" i="1">
                                <a:latin typeface="Cambria Math" panose="02040503050406030204" pitchFamily="18" charset="0"/>
                                <a:ea typeface="华文楷体" panose="02010600040101010101" charset="-122"/>
                              </a:rPr>
                            </m:ctrlPr>
                          </m:fPr>
                          <m:num>
                            <m:r>
                              <a:rPr lang="en-US" altLang="zh-CN" sz="2200">
                                <a:latin typeface="Cambria Math" panose="02040503050406030204" pitchFamily="18" charset="0"/>
                                <a:ea typeface="华文楷体" panose="02010600040101010101" charset="-122"/>
                              </a:rPr>
                              <m:t>𝐾</m:t>
                            </m:r>
                          </m:num>
                          <m:den>
                            <m:r>
                              <a:rPr lang="en-US" altLang="zh-CN" sz="2200">
                                <a:latin typeface="Cambria Math" panose="02040503050406030204" pitchFamily="18" charset="0"/>
                                <a:ea typeface="华文楷体" panose="02010600040101010101" charset="-122"/>
                              </a:rPr>
                              <m:t>𝐿</m:t>
                            </m:r>
                          </m:den>
                        </m:f>
                      </m:sup>
                    </m:sSubSup>
                    <m:r>
                      <a:rPr lang="en-US" altLang="zh-CN" sz="2200">
                        <a:latin typeface="Cambria Math" panose="02040503050406030204" pitchFamily="18" charset="0"/>
                        <a:ea typeface="华文楷体" panose="02010600040101010101" charset="-122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altLang="zh-CN" sz="2200" i="1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2200" i="1">
                                <a:latin typeface="Cambria Math" panose="02040503050406030204" pitchFamily="18" charset="0"/>
                                <a:ea typeface="华文楷体" panose="02010600040101010101" charset="-122"/>
                              </a:rPr>
                            </m:ctrlPr>
                          </m:sSubSupPr>
                          <m:e>
                            <m:r>
                              <a:rPr lang="en-US" altLang="zh-CN" sz="2200">
                                <a:latin typeface="Cambria Math" panose="02040503050406030204" pitchFamily="18" charset="0"/>
                                <a:ea typeface="华文楷体" panose="02010600040101010101" charset="-122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2200">
                                <a:latin typeface="Cambria Math" panose="02040503050406030204" pitchFamily="18" charset="0"/>
                                <a:ea typeface="华文楷体" panose="02010600040101010101" charset="-122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2200">
                                <a:latin typeface="Cambria Math" panose="02040503050406030204" pitchFamily="18" charset="0"/>
                                <a:ea typeface="华文楷体" panose="02010600040101010101" charset="-122"/>
                              </a:rPr>
                              <m:t>𝐾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2200" i="1">
                                <a:latin typeface="Cambria Math" panose="02040503050406030204" pitchFamily="18" charset="0"/>
                                <a:ea typeface="华文楷体" panose="02010600040101010101" charset="-122"/>
                              </a:rPr>
                            </m:ctrlPr>
                          </m:sSubSupPr>
                          <m:e>
                            <m:r>
                              <a:rPr lang="en-US" altLang="zh-CN" sz="2200">
                                <a:latin typeface="Cambria Math" panose="02040503050406030204" pitchFamily="18" charset="0"/>
                                <a:ea typeface="华文楷体" panose="02010600040101010101" charset="-122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2200">
                                <a:latin typeface="Cambria Math" panose="02040503050406030204" pitchFamily="18" charset="0"/>
                                <a:ea typeface="华文楷体" panose="02010600040101010101" charset="-122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2200">
                                <a:latin typeface="Cambria Math" panose="02040503050406030204" pitchFamily="18" charset="0"/>
                                <a:ea typeface="华文楷体" panose="02010600040101010101" charset="-122"/>
                              </a:rPr>
                              <m:t>𝐿</m:t>
                            </m:r>
                          </m:sup>
                        </m:sSubSup>
                      </m:den>
                    </m:f>
                  </m:oMath>
                </a14:m>
                <a:r>
                  <a:rPr lang="zh-CN" altLang="en-US" sz="2200" dirty="0">
                    <a:latin typeface="华文楷体" panose="02010600040101010101" charset="-122"/>
                    <a:ea typeface="华文楷体" panose="02010600040101010101" charset="-122"/>
                  </a:rPr>
                  <a:t>反映初始要素效率差异；</a:t>
                </a:r>
                <a14:m>
                  <m:oMath xmlns:m="http://schemas.openxmlformats.org/officeDocument/2006/math">
                    <m:r>
                      <a:rPr lang="zh-CN" altLang="en-US" sz="2200">
                        <a:latin typeface="Cambria Math" panose="02040503050406030204" pitchFamily="18" charset="0"/>
                        <a:ea typeface="华文楷体" panose="02010600040101010101" charset="-122"/>
                      </a:rPr>
                      <m:t>𝛾</m:t>
                    </m:r>
                    <m:r>
                      <a:rPr lang="en-US" altLang="zh-CN" sz="2200">
                        <a:latin typeface="Cambria Math" panose="02040503050406030204" pitchFamily="18" charset="0"/>
                        <a:ea typeface="华文楷体" panose="02010600040101010101" charset="-122"/>
                      </a:rPr>
                      <m:t>=</m:t>
                    </m:r>
                    <m:sSub>
                      <m:sSubPr>
                        <m:ctrlPr>
                          <a:rPr lang="en-US" altLang="zh-CN" sz="2200" i="1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</m:ctrlPr>
                      </m:sSubPr>
                      <m:e>
                        <m:r>
                          <a:rPr lang="zh-CN" altLang="en-US" sz="220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𝛾</m:t>
                        </m:r>
                      </m:e>
                      <m:sub>
                        <m:r>
                          <a:rPr lang="en-US" altLang="zh-CN" sz="220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𝐿</m:t>
                        </m:r>
                      </m:sub>
                    </m:sSub>
                    <m:r>
                      <a:rPr lang="en-US" altLang="zh-CN" sz="2200">
                        <a:latin typeface="Cambria Math" panose="02040503050406030204" pitchFamily="18" charset="0"/>
                        <a:ea typeface="华文楷体" panose="02010600040101010101" charset="-122"/>
                      </a:rPr>
                      <m:t>−</m:t>
                    </m:r>
                    <m:sSub>
                      <m:sSubPr>
                        <m:ctrlPr>
                          <a:rPr lang="en-US" altLang="zh-CN" sz="2200" i="1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</m:ctrlPr>
                      </m:sSubPr>
                      <m:e>
                        <m:r>
                          <a:rPr lang="zh-CN" altLang="en-US" sz="220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𝛾</m:t>
                        </m:r>
                      </m:e>
                      <m:sub>
                        <m:r>
                          <a:rPr lang="en-US" altLang="zh-CN" sz="220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𝐾</m:t>
                        </m:r>
                      </m:sub>
                    </m:sSub>
                  </m:oMath>
                </a14:m>
                <a:r>
                  <a:rPr lang="zh-CN" altLang="en-US" sz="2200" dirty="0">
                    <a:latin typeface="华文楷体" panose="02010600040101010101" charset="-122"/>
                    <a:ea typeface="华文楷体" panose="02010600040101010101" charset="-122"/>
                  </a:rPr>
                  <a:t>为要素增强型技术参数，</a:t>
                </a:r>
                <a14:m>
                  <m:oMath xmlns:m="http://schemas.openxmlformats.org/officeDocument/2006/math">
                    <m:r>
                      <a:rPr lang="zh-CN" altLang="en-US" sz="2200">
                        <a:latin typeface="Cambria Math" panose="02040503050406030204" pitchFamily="18" charset="0"/>
                        <a:ea typeface="华文楷体" panose="02010600040101010101" charset="-122"/>
                      </a:rPr>
                      <m:t>𝛾</m:t>
                    </m:r>
                    <m:r>
                      <a:rPr lang="en-US" altLang="zh-CN" sz="2200">
                        <a:latin typeface="Cambria Math" panose="02040503050406030204" pitchFamily="18" charset="0"/>
                        <a:ea typeface="华文楷体" panose="02010600040101010101" charset="-122"/>
                      </a:rPr>
                      <m:t>&gt;0</m:t>
                    </m:r>
                  </m:oMath>
                </a14:m>
                <a:r>
                  <a:rPr lang="zh-CN" altLang="en-US" sz="2200" dirty="0">
                    <a:latin typeface="华文楷体" panose="02010600040101010101" charset="-122"/>
                    <a:ea typeface="华文楷体" panose="02010600040101010101" charset="-122"/>
                  </a:rPr>
                  <a:t>为净劳动增强型，</a:t>
                </a:r>
                <a14:m>
                  <m:oMath xmlns:m="http://schemas.openxmlformats.org/officeDocument/2006/math">
                    <m:r>
                      <a:rPr lang="zh-CN" altLang="en-US" sz="2200">
                        <a:latin typeface="Cambria Math" panose="02040503050406030204" pitchFamily="18" charset="0"/>
                        <a:ea typeface="华文楷体" panose="02010600040101010101" charset="-122"/>
                      </a:rPr>
                      <m:t>𝛾</m:t>
                    </m:r>
                    <m:r>
                      <a:rPr lang="en-US" altLang="zh-CN" sz="2200">
                        <a:latin typeface="Cambria Math" panose="02040503050406030204" pitchFamily="18" charset="0"/>
                        <a:ea typeface="华文楷体" panose="02010600040101010101" charset="-122"/>
                      </a:rPr>
                      <m:t>&lt;0</m:t>
                    </m:r>
                  </m:oMath>
                </a14:m>
                <a:r>
                  <a:rPr lang="zh-CN" altLang="en-US" sz="2200" dirty="0">
                    <a:latin typeface="华文楷体" panose="02010600040101010101" charset="-122"/>
                    <a:ea typeface="华文楷体" panose="02010600040101010101" charset="-122"/>
                  </a:rPr>
                  <a:t>为净资本增强型。</a:t>
                </a:r>
                <a:endParaRPr lang="en-US" altLang="zh-CN" sz="2200" dirty="0">
                  <a:latin typeface="华文楷体" panose="02010600040101010101" charset="-122"/>
                  <a:ea typeface="华文楷体" panose="02010600040101010101" charset="-122"/>
                </a:endParaRPr>
              </a:p>
              <a:p>
                <a:pPr indent="457200" algn="just">
                  <a:lnSpc>
                    <a:spcPct val="150000"/>
                  </a:lnSpc>
                </a:pPr>
                <a:r>
                  <a:rPr lang="zh-CN" altLang="en-US" sz="2200" dirty="0">
                    <a:latin typeface="华文楷体" panose="02010600040101010101" charset="-122"/>
                    <a:ea typeface="华文楷体" panose="02010600040101010101" charset="-122"/>
                  </a:rPr>
                  <a:t>根据式（</a:t>
                </a:r>
                <a:r>
                  <a:rPr lang="en-US" altLang="zh-CN" sz="2200" dirty="0">
                    <a:latin typeface="华文楷体" panose="02010600040101010101" charset="-122"/>
                    <a:ea typeface="华文楷体" panose="02010600040101010101" charset="-122"/>
                  </a:rPr>
                  <a:t>4.13</a:t>
                </a:r>
                <a:r>
                  <a:rPr lang="zh-CN" altLang="en-US" sz="2200" dirty="0">
                    <a:latin typeface="华文楷体" panose="02010600040101010101" charset="-122"/>
                    <a:ea typeface="华文楷体" panose="02010600040101010101" charset="-122"/>
                  </a:rPr>
                  <a:t>），可直接估计替代弹性，</a:t>
                </a:r>
                <a14:m>
                  <m:oMath xmlns:m="http://schemas.openxmlformats.org/officeDocument/2006/math">
                    <m:r>
                      <a:rPr lang="zh-CN" altLang="en-US" sz="2200">
                        <a:latin typeface="Cambria Math" panose="02040503050406030204" pitchFamily="18" charset="0"/>
                        <a:ea typeface="华文楷体" panose="02010600040101010101" charset="-122"/>
                      </a:rPr>
                      <m:t>𝜎</m:t>
                    </m:r>
                    <m:r>
                      <a:rPr lang="en-US" altLang="zh-CN" sz="2200">
                        <a:latin typeface="Cambria Math" panose="02040503050406030204" pitchFamily="18" charset="0"/>
                        <a:ea typeface="华文楷体" panose="02010600040101010101" charset="-122"/>
                      </a:rPr>
                      <m:t>=</m:t>
                    </m:r>
                    <m:sSub>
                      <m:sSubPr>
                        <m:ctrlPr>
                          <a:rPr lang="en-US" altLang="zh-CN" sz="2200" i="1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</m:ctrlPr>
                      </m:sSubPr>
                      <m:e>
                        <m:r>
                          <a:rPr lang="zh-CN" altLang="en-US" sz="220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𝛽</m:t>
                        </m:r>
                      </m:e>
                      <m:sub>
                        <m:r>
                          <a:rPr lang="en-US" altLang="zh-CN" sz="220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2</m:t>
                        </m:r>
                      </m:sub>
                    </m:sSub>
                  </m:oMath>
                </a14:m>
                <a:r>
                  <a:rPr lang="zh-CN" altLang="en-US" sz="2200" dirty="0">
                    <a:latin typeface="华文楷体" panose="02010600040101010101" charset="-122"/>
                    <a:ea typeface="华文楷体" panose="02010600040101010101" charset="-122"/>
                  </a:rPr>
                  <a:t>；并可推算技术参数</a:t>
                </a:r>
                <a14:m>
                  <m:oMath xmlns:m="http://schemas.openxmlformats.org/officeDocument/2006/math">
                    <m:r>
                      <a:rPr lang="zh-CN" altLang="en-US" sz="2200">
                        <a:latin typeface="Cambria Math" panose="02040503050406030204" pitchFamily="18" charset="0"/>
                        <a:ea typeface="华文楷体" panose="02010600040101010101" charset="-122"/>
                      </a:rPr>
                      <m:t>𝛾</m:t>
                    </m:r>
                    <m:r>
                      <a:rPr lang="en-US" altLang="zh-CN" sz="2200">
                        <a:latin typeface="Cambria Math" panose="02040503050406030204" pitchFamily="18" charset="0"/>
                        <a:ea typeface="华文楷体" panose="02010600040101010101" charset="-122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altLang="zh-CN" sz="2200" i="1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200" i="1">
                                <a:latin typeface="Cambria Math" panose="02040503050406030204" pitchFamily="18" charset="0"/>
                                <a:ea typeface="华文楷体" panose="02010600040101010101" charset="-122"/>
                              </a:rPr>
                            </m:ctrlPr>
                          </m:sSubPr>
                          <m:e>
                            <m:r>
                              <a:rPr lang="zh-CN" altLang="en-US" sz="2200">
                                <a:latin typeface="Cambria Math" panose="02040503050406030204" pitchFamily="18" charset="0"/>
                                <a:ea typeface="华文楷体" panose="02010600040101010101" charset="-122"/>
                              </a:rPr>
                              <m:t>𝛽</m:t>
                            </m:r>
                          </m:e>
                          <m:sub>
                            <m:r>
                              <a:rPr lang="en-US" altLang="zh-CN" sz="2200">
                                <a:latin typeface="Cambria Math" panose="02040503050406030204" pitchFamily="18" charset="0"/>
                                <a:ea typeface="华文楷体" panose="02010600040101010101" charset="-122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220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(1−</m:t>
                        </m:r>
                        <m:sSub>
                          <m:sSubPr>
                            <m:ctrlPr>
                              <a:rPr lang="en-US" altLang="zh-CN" sz="2200" i="1">
                                <a:latin typeface="Cambria Math" panose="02040503050406030204" pitchFamily="18" charset="0"/>
                                <a:ea typeface="华文楷体" panose="02010600040101010101" charset="-122"/>
                              </a:rPr>
                            </m:ctrlPr>
                          </m:sSubPr>
                          <m:e>
                            <m:r>
                              <a:rPr lang="zh-CN" altLang="en-US" sz="2200">
                                <a:latin typeface="Cambria Math" panose="02040503050406030204" pitchFamily="18" charset="0"/>
                                <a:ea typeface="华文楷体" panose="02010600040101010101" charset="-122"/>
                              </a:rPr>
                              <m:t>𝛽</m:t>
                            </m:r>
                          </m:e>
                          <m:sub>
                            <m:r>
                              <a:rPr lang="en-US" altLang="zh-CN" sz="2200">
                                <a:latin typeface="Cambria Math" panose="02040503050406030204" pitchFamily="18" charset="0"/>
                                <a:ea typeface="华文楷体" panose="02010600040101010101" charset="-122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2200">
                        <a:latin typeface="Cambria Math" panose="02040503050406030204" pitchFamily="18" charset="0"/>
                        <a:ea typeface="华文楷体" panose="02010600040101010101" charset="-122"/>
                      </a:rPr>
                      <m:t>)</m:t>
                    </m:r>
                  </m:oMath>
                </a14:m>
                <a:r>
                  <a:rPr lang="zh-CN" altLang="en-US" sz="2200" dirty="0">
                    <a:latin typeface="华文楷体" panose="02010600040101010101" charset="-122"/>
                    <a:ea typeface="华文楷体" panose="02010600040101010101" charset="-122"/>
                  </a:rPr>
                  <a:t>和技术偏向</a:t>
                </a:r>
                <a14:m>
                  <m:oMath xmlns:m="http://schemas.openxmlformats.org/officeDocument/2006/math">
                    <m:r>
                      <a:rPr lang="en-US" altLang="zh-CN" sz="2200">
                        <a:latin typeface="Cambria Math" panose="02040503050406030204" pitchFamily="18" charset="0"/>
                        <a:ea typeface="华文楷体" panose="02010600040101010101" charset="-122"/>
                      </a:rPr>
                      <m:t>𝐸</m:t>
                    </m:r>
                    <m:r>
                      <a:rPr lang="en-US" altLang="zh-CN" sz="2200">
                        <a:latin typeface="Cambria Math" panose="02040503050406030204" pitchFamily="18" charset="0"/>
                        <a:ea typeface="华文楷体" panose="02010600040101010101" charset="-122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altLang="zh-CN" sz="2200" i="1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200" i="1">
                                <a:latin typeface="Cambria Math" panose="02040503050406030204" pitchFamily="18" charset="0"/>
                                <a:ea typeface="华文楷体" panose="02010600040101010101" charset="-122"/>
                              </a:rPr>
                            </m:ctrlPr>
                          </m:sSubPr>
                          <m:e>
                            <m:r>
                              <a:rPr lang="zh-CN" altLang="en-US" sz="2200">
                                <a:latin typeface="Cambria Math" panose="02040503050406030204" pitchFamily="18" charset="0"/>
                                <a:ea typeface="华文楷体" panose="02010600040101010101" charset="-122"/>
                              </a:rPr>
                              <m:t>𝛽</m:t>
                            </m:r>
                          </m:e>
                          <m:sub>
                            <m:r>
                              <a:rPr lang="en-US" altLang="zh-CN" sz="2200">
                                <a:latin typeface="Cambria Math" panose="02040503050406030204" pitchFamily="18" charset="0"/>
                                <a:ea typeface="华文楷体" panose="02010600040101010101" charset="-122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200" i="1">
                                <a:latin typeface="Cambria Math" panose="02040503050406030204" pitchFamily="18" charset="0"/>
                                <a:ea typeface="华文楷体" panose="02010600040101010101" charset="-122"/>
                              </a:rPr>
                            </m:ctrlPr>
                          </m:sSubPr>
                          <m:e>
                            <m:r>
                              <a:rPr lang="zh-CN" altLang="en-US" sz="2200">
                                <a:latin typeface="Cambria Math" panose="02040503050406030204" pitchFamily="18" charset="0"/>
                                <a:ea typeface="华文楷体" panose="02010600040101010101" charset="-122"/>
                              </a:rPr>
                              <m:t>𝛽</m:t>
                            </m:r>
                          </m:e>
                          <m:sub>
                            <m:r>
                              <a:rPr lang="en-US" altLang="zh-CN" sz="2200">
                                <a:latin typeface="Cambria Math" panose="02040503050406030204" pitchFamily="18" charset="0"/>
                                <a:ea typeface="华文楷体" panose="02010600040101010101" charset="-122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en-US" sz="2200" dirty="0">
                    <a:latin typeface="华文楷体" panose="02010600040101010101" charset="-122"/>
                    <a:ea typeface="华文楷体" panose="02010600040101010101" charset="-122"/>
                  </a:rPr>
                  <a:t>。利用面板数据估计时，对应的计量模型为：</a:t>
                </a:r>
              </a:p>
              <a:p>
                <a:pPr indent="457200" algn="just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zh-CN" altLang="en-US" sz="2200" i="1">
                              <a:latin typeface="Cambria Math" panose="02040503050406030204" pitchFamily="18" charset="0"/>
                              <a:ea typeface="华文楷体" panose="02010600040101010101" charset="-122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zh-CN" altLang="en-US" sz="2200">
                              <a:latin typeface="Cambria Math" panose="02040503050406030204" pitchFamily="18" charset="0"/>
                              <a:ea typeface="华文楷体" panose="02010600040101010101" charset="-122"/>
                            </a:rPr>
                            <m:t>ln</m:t>
                          </m:r>
                        </m:fName>
                        <m:e>
                          <m:sSub>
                            <m:sSubPr>
                              <m:ctrlPr>
                                <a:rPr lang="zh-CN" altLang="en-US" sz="2200" i="1">
                                  <a:latin typeface="Cambria Math" panose="02040503050406030204" pitchFamily="18" charset="0"/>
                                  <a:ea typeface="华文楷体" panose="02010600040101010101" charset="-122"/>
                                </a:rPr>
                              </m:ctrlPr>
                            </m:sSubPr>
                            <m:e>
                              <m:r>
                                <a:rPr lang="en-US" altLang="zh-CN" sz="2200">
                                  <a:latin typeface="Cambria Math" panose="02040503050406030204" pitchFamily="18" charset="0"/>
                                  <a:ea typeface="华文楷体" panose="02010600040101010101" charset="-122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zh-CN" altLang="en-US" sz="2200">
                                  <a:latin typeface="Cambria Math" panose="02040503050406030204" pitchFamily="18" charset="0"/>
                                  <a:ea typeface="华文楷体" panose="02010600040101010101" charset="-122"/>
                                </a:rPr>
                                <m:t>𝑖𝑡</m:t>
                              </m:r>
                            </m:sub>
                          </m:sSub>
                        </m:e>
                      </m:func>
                      <m:r>
                        <a:rPr lang="en-US" altLang="zh-CN" sz="2200">
                          <a:latin typeface="Cambria Math" panose="02040503050406030204" pitchFamily="18" charset="0"/>
                          <a:ea typeface="华文楷体" panose="02010600040101010101" charset="-122"/>
                        </a:rPr>
                        <m:t>=</m:t>
                      </m:r>
                      <m:sSub>
                        <m:sSubPr>
                          <m:ctrlPr>
                            <a:rPr lang="en-US" altLang="zh-CN" sz="2200" i="1">
                              <a:latin typeface="Cambria Math" panose="02040503050406030204" pitchFamily="18" charset="0"/>
                              <a:ea typeface="华文楷体" panose="02010600040101010101" charset="-122"/>
                            </a:rPr>
                          </m:ctrlPr>
                        </m:sSubPr>
                        <m:e>
                          <m:r>
                            <a:rPr lang="zh-CN" altLang="en-US" sz="2200">
                              <a:latin typeface="Cambria Math" panose="02040503050406030204" pitchFamily="18" charset="0"/>
                              <a:ea typeface="华文楷体" panose="02010600040101010101" charset="-122"/>
                            </a:rPr>
                            <m:t>𝛽</m:t>
                          </m:r>
                        </m:e>
                        <m:sub>
                          <m:r>
                            <a:rPr lang="en-US" altLang="zh-CN" sz="2200">
                              <a:latin typeface="Cambria Math" panose="02040503050406030204" pitchFamily="18" charset="0"/>
                              <a:ea typeface="华文楷体" panose="02010600040101010101" charset="-122"/>
                            </a:rPr>
                            <m:t>0</m:t>
                          </m:r>
                          <m:r>
                            <a:rPr lang="en-US" altLang="zh-CN" sz="2200">
                              <a:latin typeface="Cambria Math" panose="02040503050406030204" pitchFamily="18" charset="0"/>
                              <a:ea typeface="华文楷体" panose="02010600040101010101" charset="-122"/>
                            </a:rPr>
                            <m:t>𝑖</m:t>
                          </m:r>
                        </m:sub>
                      </m:sSub>
                      <m:r>
                        <a:rPr lang="en-US" altLang="zh-CN" sz="2200">
                          <a:latin typeface="Cambria Math" panose="02040503050406030204" pitchFamily="18" charset="0"/>
                          <a:ea typeface="华文楷体" panose="02010600040101010101" charset="-122"/>
                        </a:rPr>
                        <m:t>+</m:t>
                      </m:r>
                      <m:sSub>
                        <m:sSubPr>
                          <m:ctrlPr>
                            <a:rPr lang="en-US" altLang="zh-CN" sz="2200" i="1">
                              <a:latin typeface="Cambria Math" panose="02040503050406030204" pitchFamily="18" charset="0"/>
                              <a:ea typeface="华文楷体" panose="02010600040101010101" charset="-122"/>
                            </a:rPr>
                          </m:ctrlPr>
                        </m:sSubPr>
                        <m:e>
                          <m:r>
                            <a:rPr lang="zh-CN" altLang="en-US" sz="2200">
                              <a:latin typeface="Cambria Math" panose="02040503050406030204" pitchFamily="18" charset="0"/>
                              <a:ea typeface="华文楷体" panose="02010600040101010101" charset="-122"/>
                            </a:rPr>
                            <m:t>𝛽</m:t>
                          </m:r>
                        </m:e>
                        <m:sub>
                          <m:r>
                            <a:rPr lang="en-US" altLang="zh-CN" sz="2200">
                              <a:latin typeface="Cambria Math" panose="02040503050406030204" pitchFamily="18" charset="0"/>
                              <a:ea typeface="华文楷体" panose="02010600040101010101" charset="-122"/>
                            </a:rPr>
                            <m:t>1</m:t>
                          </m:r>
                        </m:sub>
                      </m:sSub>
                      <m:r>
                        <a:rPr lang="en-US" altLang="zh-CN" sz="2200">
                          <a:latin typeface="Cambria Math" panose="02040503050406030204" pitchFamily="18" charset="0"/>
                          <a:ea typeface="华文楷体" panose="02010600040101010101" charset="-122"/>
                        </a:rPr>
                        <m:t>𝑡</m:t>
                      </m:r>
                      <m:r>
                        <a:rPr lang="en-US" altLang="zh-CN" sz="2200">
                          <a:latin typeface="Cambria Math" panose="02040503050406030204" pitchFamily="18" charset="0"/>
                          <a:ea typeface="华文楷体" panose="02010600040101010101" charset="-122"/>
                        </a:rPr>
                        <m:t>+</m:t>
                      </m:r>
                      <m:sSub>
                        <m:sSubPr>
                          <m:ctrlPr>
                            <a:rPr lang="en-US" altLang="zh-CN" sz="2200" i="1">
                              <a:latin typeface="Cambria Math" panose="02040503050406030204" pitchFamily="18" charset="0"/>
                              <a:ea typeface="华文楷体" panose="02010600040101010101" charset="-122"/>
                            </a:rPr>
                          </m:ctrlPr>
                        </m:sSubPr>
                        <m:e>
                          <m:r>
                            <a:rPr lang="zh-CN" altLang="en-US" sz="2200">
                              <a:latin typeface="Cambria Math" panose="02040503050406030204" pitchFamily="18" charset="0"/>
                              <a:ea typeface="华文楷体" panose="02010600040101010101" charset="-122"/>
                            </a:rPr>
                            <m:t>𝛽</m:t>
                          </m:r>
                        </m:e>
                        <m:sub>
                          <m:r>
                            <a:rPr lang="en-US" altLang="zh-CN" sz="2200">
                              <a:latin typeface="Cambria Math" panose="02040503050406030204" pitchFamily="18" charset="0"/>
                              <a:ea typeface="华文楷体" panose="02010600040101010101" charset="-122"/>
                            </a:rPr>
                            <m:t>2</m:t>
                          </m:r>
                          <m:r>
                            <a:rPr lang="en-US" altLang="zh-CN" sz="2200">
                              <a:latin typeface="Cambria Math" panose="02040503050406030204" pitchFamily="18" charset="0"/>
                              <a:ea typeface="华文楷体" panose="02010600040101010101" charset="-122"/>
                            </a:rPr>
                            <m:t>𝑡</m:t>
                          </m:r>
                        </m:sub>
                      </m:sSub>
                      <m:func>
                        <m:funcPr>
                          <m:ctrlPr>
                            <a:rPr lang="zh-CN" altLang="en-US" sz="2200" i="1" dirty="0">
                              <a:latin typeface="Cambria Math" panose="02040503050406030204" pitchFamily="18" charset="0"/>
                              <a:ea typeface="华文楷体" panose="02010600040101010101" charset="-122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zh-CN" altLang="en-US" sz="2200" dirty="0">
                              <a:latin typeface="Cambria Math" panose="02040503050406030204" pitchFamily="18" charset="0"/>
                              <a:ea typeface="华文楷体" panose="02010600040101010101" charset="-122"/>
                            </a:rPr>
                            <m:t>ln</m:t>
                          </m:r>
                        </m:fName>
                        <m:e>
                          <m:r>
                            <a:rPr lang="en-US" altLang="zh-CN" sz="2200" dirty="0">
                              <a:latin typeface="Cambria Math" panose="02040503050406030204" pitchFamily="18" charset="0"/>
                              <a:ea typeface="华文楷体" panose="02010600040101010101" charset="-122"/>
                            </a:rPr>
                            <m:t>(</m:t>
                          </m:r>
                          <m:f>
                            <m:fPr>
                              <m:type m:val="lin"/>
                              <m:ctrlPr>
                                <a:rPr lang="en-US" altLang="zh-CN" sz="2200" i="1" dirty="0">
                                  <a:latin typeface="Cambria Math" panose="02040503050406030204" pitchFamily="18" charset="0"/>
                                  <a:ea typeface="华文楷体" panose="02010600040101010101" charset="-122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altLang="zh-CN" sz="2200" i="1" dirty="0">
                                      <a:latin typeface="Cambria Math" panose="02040503050406030204" pitchFamily="18" charset="0"/>
                                      <a:ea typeface="华文楷体" panose="02010600040101010101" charset="-122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200" dirty="0">
                                      <a:latin typeface="Cambria Math" panose="02040503050406030204" pitchFamily="18" charset="0"/>
                                      <a:ea typeface="华文楷体" panose="02010600040101010101" charset="-122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en-US" altLang="zh-CN" sz="2200" dirty="0">
                                      <a:latin typeface="Cambria Math" panose="02040503050406030204" pitchFamily="18" charset="0"/>
                                      <a:ea typeface="华文楷体" panose="02010600040101010101" charset="-122"/>
                                    </a:rPr>
                                    <m:t>𝑖𝑡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altLang="zh-CN" sz="2200" i="1" dirty="0">
                                      <a:latin typeface="Cambria Math" panose="02040503050406030204" pitchFamily="18" charset="0"/>
                                      <a:ea typeface="华文楷体" panose="02010600040101010101" charset="-122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200" dirty="0">
                                      <a:latin typeface="Cambria Math" panose="02040503050406030204" pitchFamily="18" charset="0"/>
                                      <a:ea typeface="华文楷体" panose="02010600040101010101" charset="-122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lang="en-US" altLang="zh-CN" sz="2200" dirty="0">
                                      <a:latin typeface="Cambria Math" panose="02040503050406030204" pitchFamily="18" charset="0"/>
                                      <a:ea typeface="华文楷体" panose="02010600040101010101" charset="-122"/>
                                    </a:rPr>
                                    <m:t>𝑖𝑡</m:t>
                                  </m:r>
                                </m:sub>
                              </m:sSub>
                              <m:r>
                                <a:rPr lang="en-US" altLang="zh-CN" sz="2200" dirty="0">
                                  <a:latin typeface="Cambria Math" panose="02040503050406030204" pitchFamily="18" charset="0"/>
                                  <a:ea typeface="华文楷体" panose="02010600040101010101" charset="-122"/>
                                </a:rPr>
                                <m:t>)+</m:t>
                              </m:r>
                              <m:sSub>
                                <m:sSubPr>
                                  <m:ctrlPr>
                                    <a:rPr lang="en-US" altLang="zh-CN" sz="2200" i="1" dirty="0">
                                      <a:latin typeface="Cambria Math" panose="02040503050406030204" pitchFamily="18" charset="0"/>
                                      <a:ea typeface="华文楷体" panose="02010600040101010101" charset="-122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2200" dirty="0">
                                      <a:latin typeface="Cambria Math" panose="02040503050406030204" pitchFamily="18" charset="0"/>
                                      <a:ea typeface="华文楷体" panose="02010600040101010101" charset="-122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US" altLang="zh-CN" sz="2200" dirty="0">
                                      <a:latin typeface="Cambria Math" panose="02040503050406030204" pitchFamily="18" charset="0"/>
                                      <a:ea typeface="华文楷体" panose="02010600040101010101" charset="-122"/>
                                    </a:rPr>
                                    <m:t>𝑖𝑡</m:t>
                                  </m:r>
                                </m:sub>
                              </m:sSub>
                            </m:den>
                          </m:f>
                        </m:e>
                      </m:func>
                    </m:oMath>
                  </m:oMathPara>
                </a14:m>
                <a:endParaRPr lang="en-US" altLang="zh-CN" sz="2200" dirty="0">
                  <a:latin typeface="华文楷体" panose="02010600040101010101" charset="-122"/>
                  <a:ea typeface="华文楷体" panose="02010600040101010101" charset="-122"/>
                </a:endParaRPr>
              </a:p>
              <a:p>
                <a:pPr indent="457200" algn="just">
                  <a:lnSpc>
                    <a:spcPct val="150000"/>
                  </a:lnSpc>
                </a:pPr>
                <a:r>
                  <a:rPr lang="zh-CN" altLang="en-US" sz="2200" dirty="0">
                    <a:latin typeface="华文楷体" panose="02010600040101010101" charset="-122"/>
                    <a:ea typeface="华文楷体" panose="02010600040101010101" charset="-122"/>
                  </a:rPr>
                  <a:t>其中，</a:t>
                </a:r>
                <a:r>
                  <a:rPr lang="en-US" altLang="zh-CN" sz="2200" dirty="0" err="1">
                    <a:latin typeface="华文楷体" panose="02010600040101010101" charset="-122"/>
                    <a:ea typeface="华文楷体" panose="02010600040101010101" charset="-122"/>
                  </a:rPr>
                  <a:t>i</a:t>
                </a:r>
                <a:r>
                  <a:rPr lang="en-US" altLang="zh-CN" sz="2200" dirty="0">
                    <a:latin typeface="华文楷体" panose="02010600040101010101" charset="-122"/>
                    <a:ea typeface="华文楷体" panose="02010600040101010101" charset="-122"/>
                  </a:rPr>
                  <a:t>=1,2,…,31</a:t>
                </a:r>
                <a:r>
                  <a:rPr lang="zh-CN" altLang="en-US" sz="2200" dirty="0">
                    <a:latin typeface="华文楷体" panose="02010600040101010101" charset="-122"/>
                    <a:ea typeface="华文楷体" panose="02010600040101010101" charset="-122"/>
                  </a:rPr>
                  <a:t>，代表</a:t>
                </a:r>
                <a:r>
                  <a:rPr lang="en-US" altLang="zh-CN" sz="2200" dirty="0">
                    <a:latin typeface="华文楷体" panose="02010600040101010101" charset="-122"/>
                    <a:ea typeface="华文楷体" panose="02010600040101010101" charset="-122"/>
                  </a:rPr>
                  <a:t>31</a:t>
                </a:r>
                <a:r>
                  <a:rPr lang="zh-CN" altLang="en-US" sz="2200" dirty="0">
                    <a:latin typeface="华文楷体" panose="02010600040101010101" charset="-122"/>
                    <a:ea typeface="华文楷体" panose="02010600040101010101" charset="-122"/>
                  </a:rPr>
                  <a:t>个省区；</a:t>
                </a:r>
                <a:r>
                  <a:rPr lang="en-US" altLang="zh-CN" sz="2200" dirty="0">
                    <a:latin typeface="华文楷体" panose="02010600040101010101" charset="-122"/>
                    <a:ea typeface="华文楷体" panose="02010600040101010101" charset="-122"/>
                  </a:rPr>
                  <a:t>t</a:t>
                </a:r>
                <a:r>
                  <a:rPr lang="zh-CN" altLang="en-US" sz="2200" dirty="0">
                    <a:latin typeface="华文楷体" panose="02010600040101010101" charset="-122"/>
                    <a:ea typeface="华文楷体" panose="02010600040101010101" charset="-122"/>
                  </a:rPr>
                  <a:t>代表年份；</a:t>
                </a:r>
                <a:r>
                  <a:rPr lang="en-US" altLang="zh-CN" sz="2200" dirty="0">
                    <a:latin typeface="华文楷体" panose="02010600040101010101" charset="-122"/>
                    <a:ea typeface="华文楷体" panose="02010600040101010101" charset="-122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200" i="1" dirty="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</m:ctrlPr>
                      </m:sSubPr>
                      <m:e>
                        <m:r>
                          <a:rPr lang="zh-CN" altLang="en-US" sz="2200" dirty="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𝜀</m:t>
                        </m:r>
                      </m:e>
                      <m:sub>
                        <m:r>
                          <a:rPr lang="en-US" altLang="zh-CN" sz="2200" dirty="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𝑖𝑡</m:t>
                        </m:r>
                      </m:sub>
                    </m:sSub>
                    <m:r>
                      <m:rPr>
                        <m:nor/>
                      </m:rPr>
                      <a:rPr lang="zh-CN" altLang="en-US" sz="2200">
                        <a:latin typeface="华文楷体" panose="02010600040101010101" charset="-122"/>
                        <a:ea typeface="华文楷体" panose="02010600040101010101" charset="-122"/>
                      </a:rPr>
                      <m:t>为随机扰动项。</m:t>
                    </m:r>
                  </m:oMath>
                </a14:m>
                <a:endParaRPr lang="zh-CN" altLang="en-US" sz="2200" dirty="0">
                  <a:latin typeface="华文楷体" panose="02010600040101010101" charset="-122"/>
                  <a:ea typeface="华文楷体" panose="02010600040101010101" charset="-122"/>
                </a:endParaRPr>
              </a:p>
              <a:p>
                <a:pPr indent="457200" algn="just">
                  <a:lnSpc>
                    <a:spcPct val="170000"/>
                  </a:lnSpc>
                </a:pPr>
                <a:endParaRPr lang="zh-CN" altLang="en-US" sz="2000" dirty="0"/>
              </a:p>
              <a:p>
                <a:pPr indent="457200" algn="just">
                  <a:lnSpc>
                    <a:spcPct val="170000"/>
                  </a:lnSpc>
                </a:pPr>
                <a:endParaRPr lang="zh-CN" altLang="en-US" sz="1400" kern="100" dirty="0">
                  <a:effectLst/>
                  <a:latin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F69F6562-8405-F9D4-57D5-95C4A46CF6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7332" y="971716"/>
                <a:ext cx="11034076" cy="6197594"/>
              </a:xfrm>
              <a:prstGeom prst="rect">
                <a:avLst/>
              </a:prstGeom>
              <a:blipFill>
                <a:blip r:embed="rId2"/>
                <a:stretch>
                  <a:fillRect l="-718" r="-320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83031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0E07FC-21E3-7BF2-D343-FA3568F40B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5">
            <a:extLst>
              <a:ext uri="{FF2B5EF4-FFF2-40B4-BE49-F238E27FC236}">
                <a16:creationId xmlns:a16="http://schemas.microsoft.com/office/drawing/2014/main" id="{B047B45A-C513-696A-4F0A-CD7FBF8CC1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2096" y="1871802"/>
            <a:ext cx="10142220" cy="4372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F4ED7C54-DE75-ABD1-EECF-A00A1E7EF1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7511" y="4452620"/>
            <a:ext cx="10142220" cy="179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kumimoji="1"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灯片编号占位符 6">
            <a:extLst>
              <a:ext uri="{FF2B5EF4-FFF2-40B4-BE49-F238E27FC236}">
                <a16:creationId xmlns:a16="http://schemas.microsoft.com/office/drawing/2014/main" id="{34D63ED2-4790-1467-345C-EC294B2CB41C}"/>
              </a:ext>
            </a:extLst>
          </p:cNvPr>
          <p:cNvSpPr txBox="1"/>
          <p:nvPr/>
        </p:nvSpPr>
        <p:spPr>
          <a:xfrm>
            <a:off x="10888524" y="6619009"/>
            <a:ext cx="932884" cy="3117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A0DB2DC-4C9A-4742-B13C-FB6460FD3503}" type="slidenum">
              <a:rPr lang="zh-CN" altLang="en-US" sz="2000" smtClean="0">
                <a:solidFill>
                  <a:schemeClr val="tx1"/>
                </a:solidFill>
              </a:rPr>
              <a:t>33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10" name="Rectangle 4" descr="浅色上对角线">
            <a:extLst>
              <a:ext uri="{FF2B5EF4-FFF2-40B4-BE49-F238E27FC236}">
                <a16:creationId xmlns:a16="http://schemas.microsoft.com/office/drawing/2014/main" id="{708603C6-ABFC-B582-C6A5-6F79C6FC52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591" y="107576"/>
            <a:ext cx="5234409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四、中国实证估计结果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8C9ABEA9-7C6D-118A-223B-63DCF16F52D9}"/>
              </a:ext>
            </a:extLst>
          </p:cNvPr>
          <p:cNvSpPr txBox="1"/>
          <p:nvPr/>
        </p:nvSpPr>
        <p:spPr>
          <a:xfrm>
            <a:off x="1092096" y="803718"/>
            <a:ext cx="3845876" cy="5074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7200">
              <a:lnSpc>
                <a:spcPct val="120000"/>
              </a:lnSpc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5B9BD5"/>
                </a:solidFill>
                <a:effectLst/>
                <a:uLnTx/>
                <a:uFillTx/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3.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5B9BD5"/>
                </a:solidFill>
                <a:effectLst/>
                <a:uLnTx/>
                <a:uFillTx/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数据说明</a:t>
            </a:r>
            <a:endParaRPr lang="zh-CN" altLang="en-US" dirty="0"/>
          </a:p>
        </p:txBody>
      </p:sp>
      <p:graphicFrame>
        <p:nvGraphicFramePr>
          <p:cNvPr id="23" name="表格 22">
            <a:extLst>
              <a:ext uri="{FF2B5EF4-FFF2-40B4-BE49-F238E27FC236}">
                <a16:creationId xmlns:a16="http://schemas.microsoft.com/office/drawing/2014/main" id="{4933778F-921E-80CF-C68B-3F8960ACA9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8586507"/>
              </p:ext>
            </p:extLst>
          </p:nvPr>
        </p:nvGraphicFramePr>
        <p:xfrm>
          <a:off x="1092096" y="1797756"/>
          <a:ext cx="10480356" cy="463404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98242">
                  <a:extLst>
                    <a:ext uri="{9D8B030D-6E8A-4147-A177-3AD203B41FA5}">
                      <a16:colId xmlns:a16="http://schemas.microsoft.com/office/drawing/2014/main" val="3283403126"/>
                    </a:ext>
                  </a:extLst>
                </a:gridCol>
                <a:gridCol w="497933">
                  <a:extLst>
                    <a:ext uri="{9D8B030D-6E8A-4147-A177-3AD203B41FA5}">
                      <a16:colId xmlns:a16="http://schemas.microsoft.com/office/drawing/2014/main" val="496935820"/>
                    </a:ext>
                  </a:extLst>
                </a:gridCol>
                <a:gridCol w="2414796">
                  <a:extLst>
                    <a:ext uri="{9D8B030D-6E8A-4147-A177-3AD203B41FA5}">
                      <a16:colId xmlns:a16="http://schemas.microsoft.com/office/drawing/2014/main" val="4171857591"/>
                    </a:ext>
                  </a:extLst>
                </a:gridCol>
                <a:gridCol w="506251">
                  <a:extLst>
                    <a:ext uri="{9D8B030D-6E8A-4147-A177-3AD203B41FA5}">
                      <a16:colId xmlns:a16="http://schemas.microsoft.com/office/drawing/2014/main" val="673819777"/>
                    </a:ext>
                  </a:extLst>
                </a:gridCol>
                <a:gridCol w="587062">
                  <a:extLst>
                    <a:ext uri="{9D8B030D-6E8A-4147-A177-3AD203B41FA5}">
                      <a16:colId xmlns:a16="http://schemas.microsoft.com/office/drawing/2014/main" val="206741961"/>
                    </a:ext>
                  </a:extLst>
                </a:gridCol>
                <a:gridCol w="2107005">
                  <a:extLst>
                    <a:ext uri="{9D8B030D-6E8A-4147-A177-3AD203B41FA5}">
                      <a16:colId xmlns:a16="http://schemas.microsoft.com/office/drawing/2014/main" val="4018984855"/>
                    </a:ext>
                  </a:extLst>
                </a:gridCol>
                <a:gridCol w="3369067">
                  <a:extLst>
                    <a:ext uri="{9D8B030D-6E8A-4147-A177-3AD203B41FA5}">
                      <a16:colId xmlns:a16="http://schemas.microsoft.com/office/drawing/2014/main" val="570459174"/>
                    </a:ext>
                  </a:extLst>
                </a:gridCol>
              </a:tblGrid>
              <a:tr h="458137">
                <a:tc gridSpan="2">
                  <a:txBody>
                    <a:bodyPr/>
                    <a:lstStyle/>
                    <a:p>
                      <a:pPr marL="0" marR="66675" algn="ctr">
                        <a:lnSpc>
                          <a:spcPts val="1400"/>
                        </a:lnSpc>
                        <a:buNone/>
                      </a:pPr>
                      <a:r>
                        <a:rPr lang="zh-CN" altLang="en-US" sz="1400" kern="0" dirty="0">
                          <a:effectLst/>
                        </a:rPr>
                        <a:t>指标</a:t>
                      </a:r>
                      <a:endParaRPr lang="zh-CN" altLang="en-US" sz="14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zh-CN" altLang="en-US" sz="1400" kern="0" dirty="0">
                          <a:effectLst/>
                        </a:rPr>
                        <a:t>地区</a:t>
                      </a:r>
                      <a:r>
                        <a:rPr lang="en-US" sz="1400" kern="0" dirty="0" err="1">
                          <a:effectLst/>
                        </a:rPr>
                        <a:t>i</a:t>
                      </a:r>
                      <a:endParaRPr lang="en-US" sz="1400" kern="100" dirty="0">
                        <a:effectLst/>
                      </a:endParaRPr>
                    </a:p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sz="1400" kern="0" dirty="0">
                          <a:effectLst/>
                        </a:rPr>
                        <a:t> </a:t>
                      </a:r>
                      <a:endParaRPr lang="en-US" sz="14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zh-CN" altLang="en-US" sz="1400" kern="0" dirty="0">
                          <a:effectLst/>
                        </a:rPr>
                        <a:t>北京 天津  </a:t>
                      </a:r>
                      <a:r>
                        <a:rPr lang="en-US" altLang="zh-CN" sz="1400" kern="0" dirty="0">
                          <a:effectLst/>
                        </a:rPr>
                        <a:t>……</a:t>
                      </a:r>
                      <a:r>
                        <a:rPr lang="zh-CN" altLang="en-US" sz="1400" kern="0" dirty="0">
                          <a:effectLst/>
                        </a:rPr>
                        <a:t>新疆</a:t>
                      </a:r>
                      <a:endParaRPr lang="zh-CN" altLang="en-US" sz="14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zh-CN" altLang="en-US" sz="1400" kern="0" dirty="0">
                          <a:effectLst/>
                        </a:rPr>
                        <a:t>时期跨度</a:t>
                      </a:r>
                      <a:endParaRPr lang="zh-CN" altLang="en-US" sz="14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:a16="http://schemas.microsoft.com/office/drawing/2014/main" val="3549552506"/>
                  </a:ext>
                </a:extLst>
              </a:tr>
              <a:tr h="338301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4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zh-CN" altLang="en-US" sz="1400" kern="0">
                          <a:effectLst/>
                        </a:rPr>
                        <a:t> 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zh-CN" altLang="en-US" sz="1400" kern="0">
                          <a:effectLst/>
                        </a:rPr>
                        <a:t> 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400" kern="0">
                          <a:effectLst/>
                        </a:rPr>
                        <a:t>1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13335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400" kern="0">
                          <a:effectLst/>
                        </a:rPr>
                        <a:t>2   ……31   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sz="1400" kern="0">
                          <a:effectLst/>
                        </a:rPr>
                        <a:t>t</a:t>
                      </a:r>
                      <a:endParaRPr 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:a16="http://schemas.microsoft.com/office/drawing/2014/main" val="2295428776"/>
                  </a:ext>
                </a:extLst>
              </a:tr>
              <a:tr h="300313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zh-CN" altLang="en-US" sz="1400" kern="0">
                          <a:effectLst/>
                        </a:rPr>
                        <a:t>示例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sz="1400" kern="0">
                          <a:effectLst/>
                        </a:rPr>
                        <a:t>X</a:t>
                      </a:r>
                      <a:endParaRPr 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sz="1400" kern="0" dirty="0" err="1">
                          <a:effectLst/>
                        </a:rPr>
                        <a:t>X</a:t>
                      </a:r>
                      <a:r>
                        <a:rPr lang="en-US" sz="1400" kern="0" baseline="-25000" dirty="0" err="1">
                          <a:effectLst/>
                        </a:rPr>
                        <a:t>it</a:t>
                      </a:r>
                      <a:endParaRPr lang="en-US" sz="14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altLang="zh-CN" sz="1400" kern="0">
                          <a:effectLst/>
                        </a:rPr>
                        <a:t>1978-2011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:a16="http://schemas.microsoft.com/office/drawing/2014/main" val="300293916"/>
                  </a:ext>
                </a:extLst>
              </a:tr>
              <a:tr h="496174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zh-CN" altLang="en-US" sz="1400" kern="0">
                          <a:effectLst/>
                        </a:rPr>
                        <a:t>实际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zh-CN" altLang="en-US" sz="1400" kern="0">
                          <a:effectLst/>
                        </a:rPr>
                        <a:t>指标涵义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zh-CN" altLang="en-US" sz="1400" kern="0" dirty="0">
                          <a:effectLst/>
                        </a:rPr>
                        <a:t>数据来源与计算方法</a:t>
                      </a:r>
                      <a:endParaRPr lang="zh-CN" altLang="en-US" sz="14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zh-CN" altLang="en-US" sz="1400" kern="0">
                          <a:effectLst/>
                        </a:rPr>
                        <a:t>备注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:a16="http://schemas.microsoft.com/office/drawing/2014/main" val="2946728764"/>
                  </a:ext>
                </a:extLst>
              </a:tr>
              <a:tr h="300313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sz="1400" kern="0">
                          <a:effectLst/>
                        </a:rPr>
                        <a:t>Y</a:t>
                      </a:r>
                      <a:endParaRPr 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sz="1400" kern="0">
                          <a:effectLst/>
                        </a:rPr>
                        <a:t>GDP</a:t>
                      </a:r>
                      <a:endParaRPr 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zh-CN" altLang="en-US" sz="1400" kern="0">
                          <a:effectLst/>
                        </a:rPr>
                        <a:t>⑴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zh-CN" altLang="en-US" sz="1400" kern="0" dirty="0">
                          <a:effectLst/>
                        </a:rPr>
                        <a:t>官方统计</a:t>
                      </a:r>
                      <a:endParaRPr lang="zh-CN" altLang="en-US" sz="14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zh-CN" altLang="en-US" sz="1400" kern="0" dirty="0">
                          <a:effectLst/>
                        </a:rPr>
                        <a:t>生产法</a:t>
                      </a:r>
                      <a:r>
                        <a:rPr lang="en-US" altLang="zh-CN" sz="1400" kern="0" dirty="0">
                          <a:effectLst/>
                        </a:rPr>
                        <a:t>GDP</a:t>
                      </a:r>
                      <a:r>
                        <a:rPr lang="zh-CN" altLang="en-US" sz="1400" kern="0" dirty="0">
                          <a:effectLst/>
                        </a:rPr>
                        <a:t>（</a:t>
                      </a:r>
                      <a:r>
                        <a:rPr lang="en-US" altLang="zh-CN" sz="1400" kern="0" dirty="0">
                          <a:effectLst/>
                        </a:rPr>
                        <a:t>1978</a:t>
                      </a:r>
                      <a:r>
                        <a:rPr lang="zh-CN" altLang="en-US" sz="1400" kern="0" dirty="0">
                          <a:effectLst/>
                        </a:rPr>
                        <a:t>年价）</a:t>
                      </a:r>
                      <a:endParaRPr lang="zh-CN" altLang="en-US" sz="14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:a16="http://schemas.microsoft.com/office/drawing/2014/main" val="1967189274"/>
                  </a:ext>
                </a:extLst>
              </a:tr>
              <a:tr h="300313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sz="1400" kern="0">
                          <a:effectLst/>
                        </a:rPr>
                        <a:t>L</a:t>
                      </a:r>
                      <a:endParaRPr 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zh-CN" altLang="en-US" sz="1400" kern="0">
                          <a:effectLst/>
                        </a:rPr>
                        <a:t>劳动投入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zh-CN" altLang="en-US" sz="1400" kern="0">
                          <a:effectLst/>
                        </a:rPr>
                        <a:t>⑵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zh-CN" altLang="en-US" sz="1400" kern="0">
                          <a:effectLst/>
                        </a:rPr>
                        <a:t>官方统计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zh-CN" altLang="en-US" sz="1400" kern="0">
                          <a:effectLst/>
                        </a:rPr>
                        <a:t>社会从业人员（年中值）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:a16="http://schemas.microsoft.com/office/drawing/2014/main" val="682661046"/>
                  </a:ext>
                </a:extLst>
              </a:tr>
              <a:tr h="300313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sz="1400" kern="0">
                          <a:effectLst/>
                        </a:rPr>
                        <a:t>K</a:t>
                      </a:r>
                      <a:endParaRPr 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zh-CN" altLang="en-US" sz="1400" kern="0">
                          <a:effectLst/>
                        </a:rPr>
                        <a:t>资本投入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zh-CN" altLang="en-US" sz="1400" kern="0">
                          <a:effectLst/>
                        </a:rPr>
                        <a:t>⑶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sz="1400" kern="0">
                          <a:effectLst/>
                        </a:rPr>
                        <a:t>OCM-PIM</a:t>
                      </a:r>
                      <a:r>
                        <a:rPr lang="zh-CN" altLang="en-US" sz="1400" kern="0">
                          <a:effectLst/>
                        </a:rPr>
                        <a:t>估算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zh-CN" altLang="en-US" sz="1400" kern="0" dirty="0">
                          <a:effectLst/>
                        </a:rPr>
                        <a:t>固定资本存量（年中值）</a:t>
                      </a:r>
                      <a:endParaRPr lang="zh-CN" altLang="en-US" sz="14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:a16="http://schemas.microsoft.com/office/drawing/2014/main" val="476924117"/>
                  </a:ext>
                </a:extLst>
              </a:tr>
              <a:tr h="300313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sz="1400" kern="0">
                          <a:effectLst/>
                        </a:rPr>
                        <a:t>COMP</a:t>
                      </a:r>
                      <a:endParaRPr 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zh-CN" altLang="en-US" sz="1400" kern="0">
                          <a:effectLst/>
                        </a:rPr>
                        <a:t>劳动者报酬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zh-CN" altLang="en-US" sz="1400" kern="0">
                          <a:effectLst/>
                        </a:rPr>
                        <a:t>⑷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zh-CN" altLang="en-US" sz="1400" kern="0">
                          <a:effectLst/>
                        </a:rPr>
                        <a:t>官方统计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zh-CN" altLang="en-US" sz="1400" kern="0">
                          <a:effectLst/>
                        </a:rPr>
                        <a:t>收入法</a:t>
                      </a:r>
                      <a:r>
                        <a:rPr lang="en-US" altLang="zh-CN" sz="1400" kern="0">
                          <a:effectLst/>
                        </a:rPr>
                        <a:t>GDP</a:t>
                      </a:r>
                      <a:r>
                        <a:rPr lang="zh-CN" altLang="en-US" sz="1400" kern="0">
                          <a:effectLst/>
                        </a:rPr>
                        <a:t>（现价）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:a16="http://schemas.microsoft.com/office/drawing/2014/main" val="2699471793"/>
                  </a:ext>
                </a:extLst>
              </a:tr>
              <a:tr h="300313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sz="1400" kern="0">
                          <a:effectLst/>
                        </a:rPr>
                        <a:t>GOS</a:t>
                      </a:r>
                      <a:endParaRPr 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zh-CN" altLang="en-US" sz="1400" kern="0">
                          <a:effectLst/>
                        </a:rPr>
                        <a:t>总营业盈余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zh-CN" altLang="en-US" sz="1400" kern="0">
                          <a:effectLst/>
                        </a:rPr>
                        <a:t>⑸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zh-CN" altLang="en-US" sz="1400" kern="0">
                          <a:effectLst/>
                        </a:rPr>
                        <a:t>官方统计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zh-CN" altLang="en-US" sz="1400" kern="0" dirty="0">
                          <a:effectLst/>
                        </a:rPr>
                        <a:t>收入法</a:t>
                      </a:r>
                      <a:r>
                        <a:rPr lang="en-US" altLang="zh-CN" sz="1400" kern="0" dirty="0">
                          <a:effectLst/>
                        </a:rPr>
                        <a:t>GDP</a:t>
                      </a:r>
                      <a:r>
                        <a:rPr lang="zh-CN" altLang="en-US" sz="1400" kern="0" dirty="0">
                          <a:effectLst/>
                        </a:rPr>
                        <a:t>（现价）</a:t>
                      </a:r>
                      <a:endParaRPr lang="zh-CN" altLang="en-US" sz="14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:a16="http://schemas.microsoft.com/office/drawing/2014/main" val="4025063082"/>
                  </a:ext>
                </a:extLst>
              </a:tr>
              <a:tr h="300313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sz="1400" kern="0">
                          <a:effectLst/>
                        </a:rPr>
                        <a:t>w</a:t>
                      </a:r>
                      <a:endParaRPr 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zh-CN" altLang="en-US" sz="1400" kern="0">
                          <a:effectLst/>
                        </a:rPr>
                        <a:t>工资率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zh-CN" altLang="en-US" sz="1400" kern="0">
                          <a:effectLst/>
                        </a:rPr>
                        <a:t>⑹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zh-CN" altLang="en-US" sz="1400" kern="0">
                          <a:effectLst/>
                        </a:rPr>
                        <a:t>⑹</a:t>
                      </a:r>
                      <a:r>
                        <a:rPr lang="en-US" altLang="zh-CN" sz="1400" kern="0">
                          <a:effectLst/>
                        </a:rPr>
                        <a:t>=</a:t>
                      </a:r>
                      <a:r>
                        <a:rPr lang="zh-CN" altLang="en-US" sz="1400" kern="0">
                          <a:effectLst/>
                        </a:rPr>
                        <a:t>⑷</a:t>
                      </a:r>
                      <a:r>
                        <a:rPr lang="en-US" altLang="zh-CN" sz="1400" kern="0">
                          <a:effectLst/>
                        </a:rPr>
                        <a:t>/</a:t>
                      </a:r>
                      <a:r>
                        <a:rPr lang="zh-CN" altLang="en-US" sz="1400" kern="0">
                          <a:effectLst/>
                        </a:rPr>
                        <a:t>⑵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zh-CN" altLang="en-US" sz="1400" kern="0" dirty="0">
                          <a:effectLst/>
                        </a:rPr>
                        <a:t>现价数据（万元</a:t>
                      </a:r>
                      <a:r>
                        <a:rPr lang="en-US" altLang="zh-CN" sz="1400" kern="0" dirty="0">
                          <a:effectLst/>
                        </a:rPr>
                        <a:t>/</a:t>
                      </a:r>
                      <a:r>
                        <a:rPr lang="zh-CN" altLang="en-US" sz="1400" kern="0" dirty="0">
                          <a:effectLst/>
                        </a:rPr>
                        <a:t>人年）</a:t>
                      </a:r>
                      <a:endParaRPr lang="zh-CN" altLang="en-US" sz="14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:a16="http://schemas.microsoft.com/office/drawing/2014/main" val="3869267021"/>
                  </a:ext>
                </a:extLst>
              </a:tr>
              <a:tr h="300313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sz="1400" kern="0">
                          <a:effectLst/>
                        </a:rPr>
                        <a:t>r</a:t>
                      </a:r>
                      <a:endParaRPr 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zh-CN" altLang="en-US" sz="1400" kern="0">
                          <a:effectLst/>
                        </a:rPr>
                        <a:t>总资本收益率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zh-CN" altLang="en-US" sz="1400" kern="0">
                          <a:effectLst/>
                        </a:rPr>
                        <a:t>⑺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zh-CN" altLang="en-US" sz="1400" kern="0">
                          <a:effectLst/>
                        </a:rPr>
                        <a:t>⑺</a:t>
                      </a:r>
                      <a:r>
                        <a:rPr lang="en-US" altLang="zh-CN" sz="1400" kern="0">
                          <a:effectLst/>
                        </a:rPr>
                        <a:t>=</a:t>
                      </a:r>
                      <a:r>
                        <a:rPr lang="zh-CN" altLang="en-US" sz="1400" kern="0">
                          <a:effectLst/>
                        </a:rPr>
                        <a:t>⑸</a:t>
                      </a:r>
                      <a:r>
                        <a:rPr lang="en-US" altLang="zh-CN" sz="1400" kern="0">
                          <a:effectLst/>
                        </a:rPr>
                        <a:t>/</a:t>
                      </a:r>
                      <a:r>
                        <a:rPr lang="zh-CN" altLang="en-US" sz="1400" kern="0">
                          <a:effectLst/>
                        </a:rPr>
                        <a:t>现价⑶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altLang="zh-CN" sz="1400" kern="0" dirty="0">
                          <a:effectLst/>
                        </a:rPr>
                        <a:t>%</a:t>
                      </a:r>
                      <a:r>
                        <a:rPr lang="zh-CN" altLang="en-US" sz="1400" kern="0" dirty="0">
                          <a:effectLst/>
                        </a:rPr>
                        <a:t>，包含折旧</a:t>
                      </a:r>
                      <a:endParaRPr lang="zh-CN" altLang="en-US" sz="14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:a16="http://schemas.microsoft.com/office/drawing/2014/main" val="734957407"/>
                  </a:ext>
                </a:extLst>
              </a:tr>
              <a:tr h="300313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sz="1400" kern="0">
                          <a:effectLst/>
                        </a:rPr>
                        <a:t>SL</a:t>
                      </a:r>
                      <a:endParaRPr 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zh-CN" altLang="en-US" sz="1400" kern="0">
                          <a:effectLst/>
                        </a:rPr>
                        <a:t>劳动份额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zh-CN" altLang="en-US" sz="1400" kern="0">
                          <a:effectLst/>
                        </a:rPr>
                        <a:t>⑻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zh-CN" altLang="en-US" sz="1400" kern="0">
                          <a:effectLst/>
                        </a:rPr>
                        <a:t>⑻</a:t>
                      </a:r>
                      <a:r>
                        <a:rPr lang="en-US" altLang="zh-CN" sz="1400" kern="0">
                          <a:effectLst/>
                        </a:rPr>
                        <a:t>=</a:t>
                      </a:r>
                      <a:r>
                        <a:rPr lang="zh-CN" altLang="en-US" sz="1400" kern="0">
                          <a:effectLst/>
                        </a:rPr>
                        <a:t>⑷</a:t>
                      </a:r>
                      <a:r>
                        <a:rPr lang="en-US" altLang="zh-CN" sz="1400" kern="0">
                          <a:effectLst/>
                        </a:rPr>
                        <a:t>/[</a:t>
                      </a:r>
                      <a:r>
                        <a:rPr lang="zh-CN" altLang="en-US" sz="1400" kern="0">
                          <a:effectLst/>
                        </a:rPr>
                        <a:t>⑷</a:t>
                      </a:r>
                      <a:r>
                        <a:rPr lang="en-US" altLang="zh-CN" sz="1400" kern="0">
                          <a:effectLst/>
                        </a:rPr>
                        <a:t>+</a:t>
                      </a:r>
                      <a:r>
                        <a:rPr lang="zh-CN" altLang="en-US" sz="1400" kern="0">
                          <a:effectLst/>
                        </a:rPr>
                        <a:t>⑸</a:t>
                      </a:r>
                      <a:r>
                        <a:rPr lang="en-US" altLang="zh-CN" sz="1400" kern="0">
                          <a:effectLst/>
                        </a:rPr>
                        <a:t>]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zh-CN" altLang="en-US" sz="1400" kern="0" dirty="0">
                          <a:effectLst/>
                        </a:rPr>
                        <a:t>已剔除</a:t>
                      </a:r>
                      <a:r>
                        <a:rPr lang="en-US" sz="1400" kern="0" dirty="0" err="1">
                          <a:effectLst/>
                        </a:rPr>
                        <a:t>NTP</a:t>
                      </a:r>
                      <a:r>
                        <a:rPr lang="zh-CN" altLang="en-US" sz="1400" kern="0" dirty="0">
                          <a:effectLst/>
                        </a:rPr>
                        <a:t>影响</a:t>
                      </a:r>
                      <a:endParaRPr lang="zh-CN" altLang="en-US" sz="14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:a16="http://schemas.microsoft.com/office/drawing/2014/main" val="902877821"/>
                  </a:ext>
                </a:extLst>
              </a:tr>
              <a:tr h="300313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sz="1400" kern="0">
                          <a:effectLst/>
                        </a:rPr>
                        <a:t>SK</a:t>
                      </a:r>
                      <a:endParaRPr 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zh-CN" altLang="en-US" sz="1400" kern="0">
                          <a:effectLst/>
                        </a:rPr>
                        <a:t>资本份额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zh-CN" altLang="en-US" sz="1400" kern="0">
                          <a:effectLst/>
                        </a:rPr>
                        <a:t>⑼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zh-CN" altLang="en-US" sz="1400" kern="0">
                          <a:effectLst/>
                        </a:rPr>
                        <a:t>⑼</a:t>
                      </a:r>
                      <a:r>
                        <a:rPr lang="en-US" altLang="zh-CN" sz="1400" kern="0">
                          <a:effectLst/>
                        </a:rPr>
                        <a:t>=</a:t>
                      </a:r>
                      <a:r>
                        <a:rPr lang="zh-CN" altLang="en-US" sz="1400" kern="0">
                          <a:effectLst/>
                        </a:rPr>
                        <a:t>⑸</a:t>
                      </a:r>
                      <a:r>
                        <a:rPr lang="en-US" altLang="zh-CN" sz="1400" kern="0">
                          <a:effectLst/>
                        </a:rPr>
                        <a:t>/[</a:t>
                      </a:r>
                      <a:r>
                        <a:rPr lang="zh-CN" altLang="en-US" sz="1400" kern="0">
                          <a:effectLst/>
                        </a:rPr>
                        <a:t>⑷</a:t>
                      </a:r>
                      <a:r>
                        <a:rPr lang="en-US" altLang="zh-CN" sz="1400" kern="0">
                          <a:effectLst/>
                        </a:rPr>
                        <a:t>+</a:t>
                      </a:r>
                      <a:r>
                        <a:rPr lang="zh-CN" altLang="en-US" sz="1400" kern="0">
                          <a:effectLst/>
                        </a:rPr>
                        <a:t>⑸</a:t>
                      </a:r>
                      <a:r>
                        <a:rPr lang="en-US" altLang="zh-CN" sz="1400" kern="0">
                          <a:effectLst/>
                        </a:rPr>
                        <a:t>]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sz="1400" kern="0" dirty="0">
                          <a:effectLst/>
                        </a:rPr>
                        <a:t>SK=1-SL</a:t>
                      </a:r>
                      <a:endParaRPr lang="en-US" sz="14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:a16="http://schemas.microsoft.com/office/drawing/2014/main" val="3789447785"/>
                  </a:ext>
                </a:extLst>
              </a:tr>
              <a:tr h="338301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sz="1400" kern="0">
                          <a:effectLst/>
                        </a:rPr>
                        <a:t>R</a:t>
                      </a:r>
                      <a:endParaRPr 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zh-CN" altLang="en-US" sz="1400" kern="0">
                          <a:effectLst/>
                        </a:rPr>
                        <a:t>相对收入份额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zh-CN" altLang="en-US" sz="1400" kern="0">
                          <a:effectLst/>
                        </a:rPr>
                        <a:t>⑽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zh-CN" altLang="en-US" sz="1400" kern="0">
                          <a:effectLst/>
                        </a:rPr>
                        <a:t>⑽</a:t>
                      </a:r>
                      <a:r>
                        <a:rPr lang="en-US" altLang="zh-CN" sz="1400" kern="0">
                          <a:effectLst/>
                        </a:rPr>
                        <a:t>=</a:t>
                      </a:r>
                      <a:r>
                        <a:rPr lang="zh-CN" altLang="en-US" sz="1400" kern="0">
                          <a:effectLst/>
                        </a:rPr>
                        <a:t>⑼</a:t>
                      </a:r>
                      <a:r>
                        <a:rPr lang="en-US" altLang="zh-CN" sz="1400" kern="0">
                          <a:effectLst/>
                        </a:rPr>
                        <a:t>/</a:t>
                      </a:r>
                      <a:r>
                        <a:rPr lang="zh-CN" altLang="en-US" sz="1400" kern="0">
                          <a:effectLst/>
                        </a:rPr>
                        <a:t>⑻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4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:a16="http://schemas.microsoft.com/office/drawing/2014/main" val="2311626780"/>
                  </a:ext>
                </a:extLst>
              </a:tr>
            </a:tbl>
          </a:graphicData>
        </a:graphic>
      </p:graphicFrame>
      <p:sp>
        <p:nvSpPr>
          <p:cNvPr id="26" name="文本框 25">
            <a:extLst>
              <a:ext uri="{FF2B5EF4-FFF2-40B4-BE49-F238E27FC236}">
                <a16:creationId xmlns:a16="http://schemas.microsoft.com/office/drawing/2014/main" id="{DFCEC539-468B-F140-2F92-6FC8B20A7E62}"/>
              </a:ext>
            </a:extLst>
          </p:cNvPr>
          <p:cNvSpPr txBox="1"/>
          <p:nvPr/>
        </p:nvSpPr>
        <p:spPr>
          <a:xfrm>
            <a:off x="3939116" y="1311165"/>
            <a:ext cx="431376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000" dirty="0">
                <a:latin typeface="华文楷体" panose="02010600040101010101" charset="-122"/>
                <a:ea typeface="华文楷体" panose="02010600040101010101" charset="-122"/>
              </a:rPr>
              <a:t>表</a:t>
            </a:r>
            <a:r>
              <a:rPr lang="en-US" altLang="zh-CN" sz="2000" dirty="0">
                <a:latin typeface="华文楷体" panose="02010600040101010101" charset="-122"/>
                <a:ea typeface="华文楷体" panose="02010600040101010101" charset="-122"/>
              </a:rPr>
              <a:t>4-3  </a:t>
            </a:r>
            <a:r>
              <a:rPr lang="zh-CN" altLang="en-US" sz="2000" dirty="0">
                <a:latin typeface="华文楷体" panose="02010600040101010101" charset="-122"/>
                <a:ea typeface="华文楷体" panose="02010600040101010101" charset="-122"/>
              </a:rPr>
              <a:t>主要指标数据来源及计算方法</a:t>
            </a:r>
          </a:p>
        </p:txBody>
      </p:sp>
    </p:spTree>
    <p:extLst>
      <p:ext uri="{BB962C8B-B14F-4D97-AF65-F5344CB8AC3E}">
        <p14:creationId xmlns:p14="http://schemas.microsoft.com/office/powerpoint/2010/main" val="356999484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D09BA4-5D5F-B673-D7A7-F34E48621B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5">
            <a:extLst>
              <a:ext uri="{FF2B5EF4-FFF2-40B4-BE49-F238E27FC236}">
                <a16:creationId xmlns:a16="http://schemas.microsoft.com/office/drawing/2014/main" id="{05DD9CAA-69D7-8D9F-FB72-FB5297EF44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2096" y="1456690"/>
            <a:ext cx="10142220" cy="478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灯片编号占位符 6">
            <a:extLst>
              <a:ext uri="{FF2B5EF4-FFF2-40B4-BE49-F238E27FC236}">
                <a16:creationId xmlns:a16="http://schemas.microsoft.com/office/drawing/2014/main" id="{01E21976-44D9-0457-D176-0938C5609DDD}"/>
              </a:ext>
            </a:extLst>
          </p:cNvPr>
          <p:cNvSpPr txBox="1"/>
          <p:nvPr/>
        </p:nvSpPr>
        <p:spPr>
          <a:xfrm>
            <a:off x="10888524" y="6619009"/>
            <a:ext cx="932884" cy="3117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A0DB2DC-4C9A-4742-B13C-FB6460FD3503}" type="slidenum">
              <a:rPr lang="zh-CN" altLang="en-US" sz="2000" smtClean="0">
                <a:solidFill>
                  <a:schemeClr val="tx1"/>
                </a:solidFill>
              </a:rPr>
              <a:t>34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10" name="Rectangle 4" descr="浅色上对角线">
            <a:extLst>
              <a:ext uri="{FF2B5EF4-FFF2-40B4-BE49-F238E27FC236}">
                <a16:creationId xmlns:a16="http://schemas.microsoft.com/office/drawing/2014/main" id="{1BB2A606-89FA-9F3E-45DD-8809A5F6C3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591" y="107576"/>
            <a:ext cx="5234409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四、中国实证估计结果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3CF1DCFD-A2BE-7449-91AB-2C6664DF78AF}"/>
              </a:ext>
            </a:extLst>
          </p:cNvPr>
          <p:cNvSpPr txBox="1"/>
          <p:nvPr/>
        </p:nvSpPr>
        <p:spPr>
          <a:xfrm>
            <a:off x="861591" y="852497"/>
            <a:ext cx="6172200" cy="9106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（二）替代弹性估计结果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indent="457200">
              <a:lnSpc>
                <a:spcPct val="110000"/>
              </a:lnSpc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5B9BD5"/>
                </a:solidFill>
                <a:effectLst/>
                <a:uLnTx/>
                <a:uFillTx/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1.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5B9BD5"/>
                </a:solidFill>
                <a:effectLst/>
                <a:uLnTx/>
                <a:uFillTx/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时变特征及影响因素</a:t>
            </a:r>
            <a:endParaRPr lang="zh-CN" altLang="en-US" dirty="0"/>
          </a:p>
        </p:txBody>
      </p:sp>
      <p:pic>
        <p:nvPicPr>
          <p:cNvPr id="12290" name="Picture 2">
            <a:extLst>
              <a:ext uri="{FF2B5EF4-FFF2-40B4-BE49-F238E27FC236}">
                <a16:creationId xmlns:a16="http://schemas.microsoft.com/office/drawing/2014/main" id="{33A6556E-549C-2F06-BA1D-547AA25871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0629" y="1763131"/>
            <a:ext cx="7035904" cy="4242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B60C277D-0257-1403-BB74-33F35B1CEDE2}"/>
              </a:ext>
            </a:extLst>
          </p:cNvPr>
          <p:cNvSpPr txBox="1"/>
          <p:nvPr/>
        </p:nvSpPr>
        <p:spPr>
          <a:xfrm>
            <a:off x="6405424" y="6044535"/>
            <a:ext cx="44831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buNone/>
            </a:pPr>
            <a:r>
              <a:rPr lang="zh-CN" altLang="en-US" sz="2000" dirty="0">
                <a:latin typeface="华文楷体" panose="02010600040101010101" charset="-122"/>
                <a:ea typeface="华文楷体" panose="02010600040101010101" charset="-122"/>
              </a:rPr>
              <a:t>图</a:t>
            </a:r>
            <a:r>
              <a:rPr lang="en-US" altLang="zh-CN" sz="2000" dirty="0">
                <a:latin typeface="华文楷体" panose="02010600040101010101" charset="-122"/>
                <a:ea typeface="华文楷体" panose="02010600040101010101" charset="-122"/>
              </a:rPr>
              <a:t>4-4  </a:t>
            </a:r>
            <a:r>
              <a:rPr lang="zh-CN" altLang="en-US" sz="2000" dirty="0">
                <a:latin typeface="华文楷体" panose="02010600040101010101" charset="-122"/>
                <a:ea typeface="华文楷体" panose="02010600040101010101" charset="-122"/>
              </a:rPr>
              <a:t>改革时期中国替代弹性变化趋势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67FEEF3D-0505-7889-2063-89641A17D599}"/>
              </a:ext>
            </a:extLst>
          </p:cNvPr>
          <p:cNvSpPr txBox="1"/>
          <p:nvPr/>
        </p:nvSpPr>
        <p:spPr>
          <a:xfrm>
            <a:off x="861591" y="2037569"/>
            <a:ext cx="3847644" cy="37257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indent="457200" algn="just">
              <a:lnSpc>
                <a:spcPct val="120000"/>
              </a:lnSpc>
              <a:buNone/>
            </a:pP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我国替代弹性小于</a:t>
            </a:r>
            <a:r>
              <a:rPr lang="en-US" altLang="zh-CN" sz="2200" dirty="0">
                <a:latin typeface="华文楷体" panose="02010600040101010101" charset="-122"/>
                <a:ea typeface="华文楷体" panose="02010600040101010101" charset="-122"/>
              </a:rPr>
              <a:t>1</a:t>
            </a: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，改革时期呈上升趋势，由</a:t>
            </a:r>
            <a:r>
              <a:rPr lang="en-US" altLang="zh-CN" sz="2200" dirty="0">
                <a:latin typeface="华文楷体" panose="02010600040101010101" charset="-122"/>
                <a:ea typeface="华文楷体" panose="02010600040101010101" charset="-122"/>
              </a:rPr>
              <a:t>80</a:t>
            </a: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年代不足</a:t>
            </a:r>
            <a:r>
              <a:rPr lang="en-US" altLang="zh-CN" sz="2200" dirty="0">
                <a:latin typeface="华文楷体" panose="02010600040101010101" charset="-122"/>
                <a:ea typeface="华文楷体" panose="02010600040101010101" charset="-122"/>
              </a:rPr>
              <a:t>0.3</a:t>
            </a: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提高至</a:t>
            </a:r>
            <a:r>
              <a:rPr lang="en-US" altLang="zh-CN" sz="2200" dirty="0">
                <a:latin typeface="华文楷体" panose="02010600040101010101" charset="-122"/>
                <a:ea typeface="华文楷体" panose="02010600040101010101" charset="-122"/>
              </a:rPr>
              <a:t>0.5</a:t>
            </a: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左右，特别是</a:t>
            </a:r>
            <a:r>
              <a:rPr lang="en-US" altLang="zh-CN" sz="2200" dirty="0">
                <a:latin typeface="华文楷体" panose="02010600040101010101" charset="-122"/>
                <a:ea typeface="华文楷体" panose="02010600040101010101" charset="-122"/>
              </a:rPr>
              <a:t>1995-2005</a:t>
            </a: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年直线上升。</a:t>
            </a:r>
            <a:endParaRPr lang="en-US" altLang="zh-CN" sz="2200" dirty="0">
              <a:latin typeface="华文楷体" panose="02010600040101010101" charset="-122"/>
              <a:ea typeface="华文楷体" panose="02010600040101010101" charset="-122"/>
            </a:endParaRPr>
          </a:p>
          <a:p>
            <a:pPr marL="0" marR="0" indent="457200" algn="just">
              <a:lnSpc>
                <a:spcPct val="120000"/>
              </a:lnSpc>
              <a:buNone/>
            </a:pP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上述趋势，与我国改革时期要素流动性增强和市场一体化提高的事实相吻合，且对技术进步设定和估计方法选择均十分稳健。</a:t>
            </a:r>
          </a:p>
        </p:txBody>
      </p:sp>
    </p:spTree>
    <p:extLst>
      <p:ext uri="{BB962C8B-B14F-4D97-AF65-F5344CB8AC3E}">
        <p14:creationId xmlns:p14="http://schemas.microsoft.com/office/powerpoint/2010/main" val="94985003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612B59-6243-5591-C243-77DC19FC37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5">
            <a:extLst>
              <a:ext uri="{FF2B5EF4-FFF2-40B4-BE49-F238E27FC236}">
                <a16:creationId xmlns:a16="http://schemas.microsoft.com/office/drawing/2014/main" id="{5709259B-76F7-54D3-91FE-1F33FC1AC5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2096" y="1456690"/>
            <a:ext cx="10142220" cy="478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30CF4990-90BF-D57A-4511-54C8075FFC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7511" y="4452620"/>
            <a:ext cx="10142220" cy="179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kumimoji="1"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灯片编号占位符 6">
            <a:extLst>
              <a:ext uri="{FF2B5EF4-FFF2-40B4-BE49-F238E27FC236}">
                <a16:creationId xmlns:a16="http://schemas.microsoft.com/office/drawing/2014/main" id="{965215BD-DBD4-656B-9420-537514DA09D2}"/>
              </a:ext>
            </a:extLst>
          </p:cNvPr>
          <p:cNvSpPr txBox="1"/>
          <p:nvPr/>
        </p:nvSpPr>
        <p:spPr>
          <a:xfrm>
            <a:off x="10888524" y="6619009"/>
            <a:ext cx="932884" cy="3117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A0DB2DC-4C9A-4742-B13C-FB6460FD3503}" type="slidenum">
              <a:rPr lang="zh-CN" altLang="en-US" sz="2000" smtClean="0">
                <a:solidFill>
                  <a:schemeClr val="tx1"/>
                </a:solidFill>
              </a:rPr>
              <a:t>35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10" name="Rectangle 4" descr="浅色上对角线">
            <a:extLst>
              <a:ext uri="{FF2B5EF4-FFF2-40B4-BE49-F238E27FC236}">
                <a16:creationId xmlns:a16="http://schemas.microsoft.com/office/drawing/2014/main" id="{02049B18-00B5-C178-2422-74FBF92D19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591" y="107576"/>
            <a:ext cx="5234409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四、中国实证估计结果</a:t>
            </a:r>
          </a:p>
        </p:txBody>
      </p:sp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23A18993-989A-E51E-ECDC-EECA289F2A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1299040"/>
              </p:ext>
            </p:extLst>
          </p:nvPr>
        </p:nvGraphicFramePr>
        <p:xfrm>
          <a:off x="861591" y="1282325"/>
          <a:ext cx="9205276" cy="533668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23256">
                  <a:extLst>
                    <a:ext uri="{9D8B030D-6E8A-4147-A177-3AD203B41FA5}">
                      <a16:colId xmlns:a16="http://schemas.microsoft.com/office/drawing/2014/main" val="1596913978"/>
                    </a:ext>
                  </a:extLst>
                </a:gridCol>
                <a:gridCol w="1923256">
                  <a:extLst>
                    <a:ext uri="{9D8B030D-6E8A-4147-A177-3AD203B41FA5}">
                      <a16:colId xmlns:a16="http://schemas.microsoft.com/office/drawing/2014/main" val="3823832562"/>
                    </a:ext>
                  </a:extLst>
                </a:gridCol>
                <a:gridCol w="1923256">
                  <a:extLst>
                    <a:ext uri="{9D8B030D-6E8A-4147-A177-3AD203B41FA5}">
                      <a16:colId xmlns:a16="http://schemas.microsoft.com/office/drawing/2014/main" val="1253905185"/>
                    </a:ext>
                  </a:extLst>
                </a:gridCol>
                <a:gridCol w="1923256">
                  <a:extLst>
                    <a:ext uri="{9D8B030D-6E8A-4147-A177-3AD203B41FA5}">
                      <a16:colId xmlns:a16="http://schemas.microsoft.com/office/drawing/2014/main" val="2492075379"/>
                    </a:ext>
                  </a:extLst>
                </a:gridCol>
                <a:gridCol w="756126">
                  <a:extLst>
                    <a:ext uri="{9D8B030D-6E8A-4147-A177-3AD203B41FA5}">
                      <a16:colId xmlns:a16="http://schemas.microsoft.com/office/drawing/2014/main" val="2356744663"/>
                    </a:ext>
                  </a:extLst>
                </a:gridCol>
                <a:gridCol w="756126">
                  <a:extLst>
                    <a:ext uri="{9D8B030D-6E8A-4147-A177-3AD203B41FA5}">
                      <a16:colId xmlns:a16="http://schemas.microsoft.com/office/drawing/2014/main" val="2839149358"/>
                    </a:ext>
                  </a:extLst>
                </a:gridCol>
              </a:tblGrid>
              <a:tr h="269233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zh-CN" altLang="en-US" sz="1200" kern="100" dirty="0">
                          <a:effectLst/>
                        </a:rPr>
                        <a:t>维度</a:t>
                      </a:r>
                      <a:endParaRPr lang="zh-CN" altLang="en-US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1395" marR="11395" marT="29302" marB="29302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zh-CN" altLang="en-US" sz="1200" kern="100" dirty="0">
                          <a:effectLst/>
                        </a:rPr>
                        <a:t>支撑点</a:t>
                      </a:r>
                      <a:endParaRPr lang="zh-CN" altLang="en-US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1395" marR="11395" marT="29302" marB="29302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代表指标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1395" marR="11395" marT="29302" marB="29302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符号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1395" marR="11395" marT="29302" marB="29302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度量单位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1395" marR="11395" marT="29302" marB="29302" anchor="ctr"/>
                </a:tc>
                <a:extLst>
                  <a:ext uri="{0D108BD9-81ED-4DB2-BD59-A6C34878D82A}">
                    <a16:rowId xmlns:a16="http://schemas.microsoft.com/office/drawing/2014/main" val="1312315161"/>
                  </a:ext>
                </a:extLst>
              </a:tr>
              <a:tr h="224983">
                <a:tc rowSpan="4"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zh-CN" altLang="en-US" sz="1200" kern="100" dirty="0">
                          <a:effectLst/>
                        </a:rPr>
                        <a:t>改革</a:t>
                      </a:r>
                      <a:endParaRPr lang="zh-CN" altLang="en-US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1395" marR="11395" marT="29302" marB="29302" anchor="ctr"/>
                </a:tc>
                <a:tc rowSpan="2" gridSpan="2"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zh-CN" altLang="en-US" sz="1200" kern="100" dirty="0">
                          <a:effectLst/>
                        </a:rPr>
                        <a:t>政府调控</a:t>
                      </a:r>
                      <a:endParaRPr lang="zh-CN" altLang="en-US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1395" marR="11395" marT="29302" marB="29302" anchor="ctr"/>
                </a:tc>
                <a:tc rowSpan="2"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财政支出</a:t>
                      </a:r>
                      <a:r>
                        <a:rPr lang="en-US" altLang="zh-CN" sz="1200" kern="100">
                          <a:effectLst/>
                        </a:rPr>
                        <a:t>/</a:t>
                      </a:r>
                      <a:r>
                        <a:rPr lang="en-US" sz="1200" kern="100">
                          <a:effectLst/>
                        </a:rPr>
                        <a:t>GDP</a:t>
                      </a:r>
                      <a:endParaRPr 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1395" marR="11395" marT="29302" marB="29302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sz="1200" kern="100">
                          <a:effectLst/>
                        </a:rPr>
                        <a:t>RSE</a:t>
                      </a:r>
                      <a:endParaRPr 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1395" marR="11395" marT="29302" marB="29302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比率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1395" marR="11395" marT="29302" marB="29302" anchor="ctr"/>
                </a:tc>
                <a:extLst>
                  <a:ext uri="{0D108BD9-81ED-4DB2-BD59-A6C34878D82A}">
                    <a16:rowId xmlns:a16="http://schemas.microsoft.com/office/drawing/2014/main" val="26262295"/>
                  </a:ext>
                </a:extLst>
              </a:tr>
              <a:tr h="38527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生产性财政支出</a:t>
                      </a:r>
                      <a:r>
                        <a:rPr lang="en-US" altLang="zh-CN" sz="1200" kern="100">
                          <a:effectLst/>
                        </a:rPr>
                        <a:t>/</a:t>
                      </a:r>
                      <a:r>
                        <a:rPr lang="zh-CN" altLang="en-US" sz="1200" kern="100">
                          <a:effectLst/>
                        </a:rPr>
                        <a:t>财政支出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1395" marR="11395" marT="29302" marB="29302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sz="1200" kern="100">
                          <a:effectLst/>
                        </a:rPr>
                        <a:t>SP</a:t>
                      </a:r>
                      <a:endParaRPr 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1395" marR="11395" marT="29302" marB="29302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zh-CN" altLang="en-US" sz="1200" kern="100" dirty="0">
                          <a:effectLst/>
                        </a:rPr>
                        <a:t>比例 </a:t>
                      </a:r>
                      <a:r>
                        <a:rPr lang="en-US" altLang="zh-CN" sz="1200" kern="100" dirty="0">
                          <a:effectLst/>
                        </a:rPr>
                        <a:t>(0, 1)</a:t>
                      </a:r>
                      <a:endParaRPr lang="en-US" altLang="zh-CN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1395" marR="11395" marT="29302" marB="29302" anchor="ctr"/>
                </a:tc>
                <a:extLst>
                  <a:ext uri="{0D108BD9-81ED-4DB2-BD59-A6C34878D82A}">
                    <a16:rowId xmlns:a16="http://schemas.microsoft.com/office/drawing/2014/main" val="584792445"/>
                  </a:ext>
                </a:extLst>
              </a:tr>
              <a:tr h="38527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市场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1395" marR="11395" marT="29302" marB="29302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多元化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1395" marR="11395" marT="29302" marB="29302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国有控股企业工业总产值比重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1395" marR="11395" marT="29302" marB="29302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sz="1200" kern="100">
                          <a:effectLst/>
                        </a:rPr>
                        <a:t>GYKG</a:t>
                      </a:r>
                      <a:endParaRPr 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1395" marR="11395" marT="29302" marB="29302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比例 </a:t>
                      </a:r>
                      <a:r>
                        <a:rPr lang="en-US" altLang="zh-CN" sz="1200" kern="100">
                          <a:effectLst/>
                        </a:rPr>
                        <a:t>(0, 1)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1395" marR="11395" marT="29302" marB="29302" anchor="ctr"/>
                </a:tc>
                <a:extLst>
                  <a:ext uri="{0D108BD9-81ED-4DB2-BD59-A6C34878D82A}">
                    <a16:rowId xmlns:a16="http://schemas.microsoft.com/office/drawing/2014/main" val="3522952901"/>
                  </a:ext>
                </a:extLst>
              </a:tr>
              <a:tr h="26923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一体化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1395" marR="11395" marT="29302" marB="29302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sz="1200" kern="100">
                          <a:effectLst/>
                        </a:rPr>
                        <a:t>Hoover</a:t>
                      </a:r>
                      <a:r>
                        <a:rPr lang="zh-CN" altLang="en-US" sz="1200" kern="100">
                          <a:effectLst/>
                        </a:rPr>
                        <a:t>地方化系数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1395" marR="11395" marT="29302" marB="29302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sz="1200" kern="100">
                          <a:effectLst/>
                        </a:rPr>
                        <a:t>HCL</a:t>
                      </a:r>
                      <a:endParaRPr 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1395" marR="11395" marT="29302" marB="29302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系数 </a:t>
                      </a:r>
                      <a:r>
                        <a:rPr lang="en-US" altLang="zh-CN" sz="1200" kern="100">
                          <a:effectLst/>
                        </a:rPr>
                        <a:t>(0, 1)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1395" marR="11395" marT="29302" marB="29302" anchor="ctr"/>
                </a:tc>
                <a:extLst>
                  <a:ext uri="{0D108BD9-81ED-4DB2-BD59-A6C34878D82A}">
                    <a16:rowId xmlns:a16="http://schemas.microsoft.com/office/drawing/2014/main" val="3644870906"/>
                  </a:ext>
                </a:extLst>
              </a:tr>
              <a:tr h="269233">
                <a:tc rowSpan="5"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开放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1395" marR="11395" marT="29302" marB="29302" anchor="ctr"/>
                </a:tc>
                <a:tc rowSpan="3" gridSpan="2"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zh-CN" altLang="en-US" sz="1200" kern="100" dirty="0">
                          <a:effectLst/>
                        </a:rPr>
                        <a:t>外贸依存</a:t>
                      </a:r>
                      <a:endParaRPr lang="zh-CN" altLang="en-US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1395" marR="11395" marT="29302" marB="29302" anchor="ctr"/>
                </a:tc>
                <a:tc rowSpan="3"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zh-CN" altLang="en-US" sz="1200" kern="100" dirty="0">
                          <a:effectLst/>
                        </a:rPr>
                        <a:t>进出口</a:t>
                      </a:r>
                      <a:r>
                        <a:rPr lang="en-US" altLang="zh-CN" sz="1200" kern="100" dirty="0">
                          <a:effectLst/>
                        </a:rPr>
                        <a:t>/</a:t>
                      </a:r>
                      <a:r>
                        <a:rPr lang="en-US" sz="1200" kern="100" dirty="0">
                          <a:effectLst/>
                        </a:rPr>
                        <a:t>GDP</a:t>
                      </a:r>
                      <a:endParaRPr lang="en-US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1395" marR="11395" marT="29302" marB="29302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sz="1200" kern="100">
                          <a:effectLst/>
                        </a:rPr>
                        <a:t>TRADE</a:t>
                      </a:r>
                      <a:endParaRPr 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1395" marR="11395" marT="29302" marB="29302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比率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1395" marR="11395" marT="29302" marB="29302" anchor="ctr"/>
                </a:tc>
                <a:extLst>
                  <a:ext uri="{0D108BD9-81ED-4DB2-BD59-A6C34878D82A}">
                    <a16:rowId xmlns:a16="http://schemas.microsoft.com/office/drawing/2014/main" val="3854281820"/>
                  </a:ext>
                </a:extLst>
              </a:tr>
              <a:tr h="25601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出口</a:t>
                      </a:r>
                      <a:r>
                        <a:rPr lang="en-US" altLang="zh-CN" sz="1200" kern="100">
                          <a:effectLst/>
                        </a:rPr>
                        <a:t>/</a:t>
                      </a:r>
                      <a:r>
                        <a:rPr lang="en-US" sz="1200" kern="100">
                          <a:effectLst/>
                        </a:rPr>
                        <a:t>GDP</a:t>
                      </a:r>
                      <a:endParaRPr 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1395" marR="11395" marT="29302" marB="29302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sz="1200" kern="100">
                          <a:effectLst/>
                        </a:rPr>
                        <a:t>EX</a:t>
                      </a:r>
                      <a:endParaRPr 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1395" marR="11395" marT="29302" marB="29302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比率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1395" marR="11395" marT="29302" marB="29302" anchor="ctr"/>
                </a:tc>
                <a:extLst>
                  <a:ext uri="{0D108BD9-81ED-4DB2-BD59-A6C34878D82A}">
                    <a16:rowId xmlns:a16="http://schemas.microsoft.com/office/drawing/2014/main" val="2852462245"/>
                  </a:ext>
                </a:extLst>
              </a:tr>
              <a:tr h="25601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zh-CN" altLang="en-US" sz="1200" kern="100" dirty="0">
                          <a:effectLst/>
                        </a:rPr>
                        <a:t>进口</a:t>
                      </a:r>
                      <a:r>
                        <a:rPr lang="en-US" altLang="zh-CN" sz="1200" kern="100" dirty="0">
                          <a:effectLst/>
                        </a:rPr>
                        <a:t>/</a:t>
                      </a:r>
                      <a:r>
                        <a:rPr lang="en-US" sz="1200" kern="100" dirty="0">
                          <a:effectLst/>
                        </a:rPr>
                        <a:t>GDP</a:t>
                      </a:r>
                      <a:endParaRPr lang="en-US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1395" marR="11395" marT="29302" marB="29302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sz="1200" kern="100">
                          <a:effectLst/>
                        </a:rPr>
                        <a:t>IM</a:t>
                      </a:r>
                      <a:endParaRPr 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1395" marR="11395" marT="29302" marB="29302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比率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1395" marR="11395" marT="29302" marB="29302" anchor="ctr"/>
                </a:tc>
                <a:extLst>
                  <a:ext uri="{0D108BD9-81ED-4DB2-BD59-A6C34878D82A}">
                    <a16:rowId xmlns:a16="http://schemas.microsoft.com/office/drawing/2014/main" val="2594424513"/>
                  </a:ext>
                </a:extLst>
              </a:tr>
              <a:tr h="25601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zh-CN" altLang="en-US" sz="1200" kern="100" dirty="0">
                          <a:effectLst/>
                        </a:rPr>
                        <a:t>外资利用</a:t>
                      </a:r>
                      <a:endParaRPr lang="zh-CN" altLang="en-US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1395" marR="11395" marT="29302" marB="29302" anchor="ctr"/>
                </a:tc>
                <a:tc rowSpan="2"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zh-CN" altLang="en-US" sz="1200" kern="100" dirty="0">
                          <a:effectLst/>
                        </a:rPr>
                        <a:t>实际</a:t>
                      </a:r>
                      <a:r>
                        <a:rPr lang="en-US" sz="1200" kern="100" dirty="0" err="1">
                          <a:effectLst/>
                        </a:rPr>
                        <a:t>FDI</a:t>
                      </a:r>
                      <a:r>
                        <a:rPr lang="en-US" sz="1200" kern="100" dirty="0">
                          <a:effectLst/>
                        </a:rPr>
                        <a:t>/GDP</a:t>
                      </a:r>
                      <a:endParaRPr lang="en-US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1395" marR="11395" marT="29302" marB="29302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sz="1200" kern="100">
                          <a:effectLst/>
                        </a:rPr>
                        <a:t>RFDI</a:t>
                      </a:r>
                      <a:endParaRPr 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1395" marR="11395" marT="29302" marB="29302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比率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1395" marR="11395" marT="29302" marB="29302" anchor="ctr"/>
                </a:tc>
                <a:extLst>
                  <a:ext uri="{0D108BD9-81ED-4DB2-BD59-A6C34878D82A}">
                    <a16:rowId xmlns:a16="http://schemas.microsoft.com/office/drawing/2014/main" val="2676634119"/>
                  </a:ext>
                </a:extLst>
              </a:tr>
              <a:tr h="26923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zh-CN" altLang="en-US" sz="1200" kern="100" dirty="0">
                          <a:effectLst/>
                        </a:rPr>
                        <a:t>实际利用外资</a:t>
                      </a:r>
                      <a:r>
                        <a:rPr lang="en-US" altLang="zh-CN" sz="1200" kern="100" dirty="0">
                          <a:effectLst/>
                        </a:rPr>
                        <a:t>/GDP</a:t>
                      </a:r>
                      <a:endParaRPr lang="zh-CN" altLang="en-US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1395" marR="11395" marT="29302" marB="29302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sz="1200" kern="100">
                          <a:effectLst/>
                        </a:rPr>
                        <a:t>RFI</a:t>
                      </a:r>
                      <a:endParaRPr 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1395" marR="11395" marT="29302" marB="29302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比率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1395" marR="11395" marT="29302" marB="29302" anchor="ctr"/>
                </a:tc>
                <a:extLst>
                  <a:ext uri="{0D108BD9-81ED-4DB2-BD59-A6C34878D82A}">
                    <a16:rowId xmlns:a16="http://schemas.microsoft.com/office/drawing/2014/main" val="2780618627"/>
                  </a:ext>
                </a:extLst>
              </a:tr>
              <a:tr h="224983">
                <a:tc rowSpan="9"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发展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1395" marR="11395" marT="29302" marB="29302" anchor="ctr"/>
                </a:tc>
                <a:tc rowSpan="3" gridSpan="2"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zh-CN" altLang="en-US" sz="1200" kern="100" dirty="0">
                          <a:effectLst/>
                        </a:rPr>
                        <a:t>人力资本</a:t>
                      </a:r>
                      <a:endParaRPr lang="zh-CN" altLang="en-US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1395" marR="11395" marT="29302" marB="29302" anchor="ctr"/>
                </a:tc>
                <a:tc rowSpan="3"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人均教育年限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1395" marR="11395" marT="29302" marB="29302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sz="1200" kern="100">
                          <a:effectLst/>
                        </a:rPr>
                        <a:t>EDU</a:t>
                      </a:r>
                      <a:endParaRPr 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1395" marR="11395" marT="29302" marB="29302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年</a:t>
                      </a:r>
                      <a:r>
                        <a:rPr lang="en-US" altLang="zh-CN" sz="1200" kern="100">
                          <a:effectLst/>
                        </a:rPr>
                        <a:t>/</a:t>
                      </a:r>
                      <a:r>
                        <a:rPr lang="zh-CN" altLang="en-US" sz="1200" kern="100">
                          <a:effectLst/>
                        </a:rPr>
                        <a:t>人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1395" marR="11395" marT="29302" marB="29302" anchor="ctr"/>
                </a:tc>
                <a:extLst>
                  <a:ext uri="{0D108BD9-81ED-4DB2-BD59-A6C34878D82A}">
                    <a16:rowId xmlns:a16="http://schemas.microsoft.com/office/drawing/2014/main" val="1372846564"/>
                  </a:ext>
                </a:extLst>
              </a:tr>
              <a:tr h="26923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教育财政支出</a:t>
                      </a:r>
                      <a:r>
                        <a:rPr lang="en-US" altLang="zh-CN" sz="1200" kern="100">
                          <a:effectLst/>
                        </a:rPr>
                        <a:t>/</a:t>
                      </a:r>
                      <a:r>
                        <a:rPr lang="zh-CN" altLang="en-US" sz="1200" kern="100">
                          <a:effectLst/>
                        </a:rPr>
                        <a:t>财政支出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1395" marR="11395" marT="29302" marB="29302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sz="1200" kern="100" dirty="0">
                          <a:effectLst/>
                        </a:rPr>
                        <a:t>EDUTE</a:t>
                      </a:r>
                      <a:endParaRPr lang="en-US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1395" marR="11395" marT="29302" marB="29302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比例 </a:t>
                      </a:r>
                      <a:r>
                        <a:rPr lang="en-US" altLang="zh-CN" sz="1200" kern="100">
                          <a:effectLst/>
                        </a:rPr>
                        <a:t>(0, 1)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1395" marR="11395" marT="29302" marB="29302" anchor="ctr"/>
                </a:tc>
                <a:extLst>
                  <a:ext uri="{0D108BD9-81ED-4DB2-BD59-A6C34878D82A}">
                    <a16:rowId xmlns:a16="http://schemas.microsoft.com/office/drawing/2014/main" val="1252680266"/>
                  </a:ext>
                </a:extLst>
              </a:tr>
              <a:tr h="26923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zh-CN" altLang="en-US" sz="1200" kern="100" dirty="0">
                          <a:effectLst/>
                        </a:rPr>
                        <a:t>教育财政支出</a:t>
                      </a:r>
                      <a:r>
                        <a:rPr lang="en-US" altLang="zh-CN" sz="1200" kern="100" dirty="0">
                          <a:effectLst/>
                        </a:rPr>
                        <a:t>/</a:t>
                      </a:r>
                      <a:r>
                        <a:rPr lang="en-US" sz="1200" kern="100" dirty="0">
                          <a:effectLst/>
                        </a:rPr>
                        <a:t>GDP</a:t>
                      </a:r>
                      <a:endParaRPr lang="en-US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1395" marR="11395" marT="29302" marB="29302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sz="1200" kern="100">
                          <a:effectLst/>
                        </a:rPr>
                        <a:t>EDUTY</a:t>
                      </a:r>
                      <a:endParaRPr 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1395" marR="11395" marT="29302" marB="29302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比率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1395" marR="11395" marT="29302" marB="29302" anchor="ctr"/>
                </a:tc>
                <a:extLst>
                  <a:ext uri="{0D108BD9-81ED-4DB2-BD59-A6C34878D82A}">
                    <a16:rowId xmlns:a16="http://schemas.microsoft.com/office/drawing/2014/main" val="1596823478"/>
                  </a:ext>
                </a:extLst>
              </a:tr>
              <a:tr h="38655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人均收入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1395" marR="11395" marT="29302" marB="29302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人均</a:t>
                      </a:r>
                      <a:r>
                        <a:rPr lang="en-US" sz="1200" kern="100">
                          <a:effectLst/>
                        </a:rPr>
                        <a:t>GDP</a:t>
                      </a:r>
                      <a:r>
                        <a:rPr lang="zh-CN" altLang="en-US" sz="1200" kern="100">
                          <a:effectLst/>
                        </a:rPr>
                        <a:t>指数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1395" marR="11395" marT="29302" marB="29302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sz="1200" kern="100" dirty="0" err="1">
                          <a:effectLst/>
                        </a:rPr>
                        <a:t>PGDP</a:t>
                      </a:r>
                      <a:endParaRPr lang="en-US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1395" marR="11395" marT="29302" marB="29302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1978</a:t>
                      </a:r>
                      <a:r>
                        <a:rPr lang="zh-CN" altLang="en-US" sz="1200" kern="100">
                          <a:effectLst/>
                        </a:rPr>
                        <a:t>年为</a:t>
                      </a:r>
                      <a:r>
                        <a:rPr lang="en-US" altLang="zh-CN" sz="1200" kern="100">
                          <a:effectLst/>
                        </a:rPr>
                        <a:t>1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1395" marR="11395" marT="29302" marB="29302" anchor="ctr"/>
                </a:tc>
                <a:extLst>
                  <a:ext uri="{0D108BD9-81ED-4DB2-BD59-A6C34878D82A}">
                    <a16:rowId xmlns:a16="http://schemas.microsoft.com/office/drawing/2014/main" val="2639717405"/>
                  </a:ext>
                </a:extLst>
              </a:tr>
              <a:tr h="26923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4" gridSpan="2"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产业结构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1395" marR="11395" marT="29302" marB="29302" anchor="ctr"/>
                </a:tc>
                <a:tc rowSpan="4"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zh-CN" altLang="en-US" sz="1200" kern="100" dirty="0">
                          <a:effectLst/>
                        </a:rPr>
                        <a:t>非农就业比重</a:t>
                      </a:r>
                      <a:endParaRPr lang="zh-CN" altLang="en-US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1395" marR="11395" marT="29302" marB="29302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sz="1200" kern="100" dirty="0">
                          <a:effectLst/>
                        </a:rPr>
                        <a:t>NES</a:t>
                      </a:r>
                      <a:endParaRPr lang="en-US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1395" marR="11395" marT="29302" marB="29302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比例 </a:t>
                      </a:r>
                      <a:r>
                        <a:rPr lang="en-US" altLang="zh-CN" sz="1200" kern="100">
                          <a:effectLst/>
                        </a:rPr>
                        <a:t>(0, 1)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1395" marR="11395" marT="29302" marB="29302" anchor="ctr"/>
                </a:tc>
                <a:extLst>
                  <a:ext uri="{0D108BD9-81ED-4DB2-BD59-A6C34878D82A}">
                    <a16:rowId xmlns:a16="http://schemas.microsoft.com/office/drawing/2014/main" val="1785317248"/>
                  </a:ext>
                </a:extLst>
              </a:tr>
              <a:tr h="26923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非农就业</a:t>
                      </a:r>
                      <a:r>
                        <a:rPr lang="en-US" altLang="zh-CN" sz="1200" kern="100">
                          <a:effectLst/>
                        </a:rPr>
                        <a:t>/</a:t>
                      </a:r>
                      <a:r>
                        <a:rPr lang="zh-CN" altLang="en-US" sz="1200" kern="100">
                          <a:effectLst/>
                        </a:rPr>
                        <a:t>农业就业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1395" marR="11395" marT="29302" marB="29302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sz="1200" kern="100" dirty="0" err="1">
                          <a:effectLst/>
                        </a:rPr>
                        <a:t>ENTA</a:t>
                      </a:r>
                      <a:endParaRPr lang="en-US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1395" marR="11395" marT="29302" marB="29302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zh-CN" altLang="en-US" sz="1200" kern="100" dirty="0">
                          <a:effectLst/>
                        </a:rPr>
                        <a:t>比率</a:t>
                      </a:r>
                      <a:endParaRPr lang="zh-CN" altLang="en-US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1395" marR="11395" marT="29302" marB="29302" anchor="ctr"/>
                </a:tc>
                <a:extLst>
                  <a:ext uri="{0D108BD9-81ED-4DB2-BD59-A6C34878D82A}">
                    <a16:rowId xmlns:a16="http://schemas.microsoft.com/office/drawing/2014/main" val="4026403307"/>
                  </a:ext>
                </a:extLst>
              </a:tr>
              <a:tr h="26923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zh-CN" altLang="en-US" sz="1200" kern="100" dirty="0">
                          <a:effectLst/>
                        </a:rPr>
                        <a:t>非农增加值比重</a:t>
                      </a:r>
                      <a:endParaRPr lang="zh-CN" altLang="en-US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1395" marR="11395" marT="29302" marB="29302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sz="1200" kern="100">
                          <a:effectLst/>
                        </a:rPr>
                        <a:t>NVS</a:t>
                      </a:r>
                      <a:endParaRPr 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1395" marR="11395" marT="29302" marB="29302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zh-CN" altLang="en-US" sz="1200" kern="100" dirty="0">
                          <a:effectLst/>
                        </a:rPr>
                        <a:t>比例 </a:t>
                      </a:r>
                      <a:r>
                        <a:rPr lang="en-US" altLang="zh-CN" sz="1200" kern="100" dirty="0">
                          <a:effectLst/>
                        </a:rPr>
                        <a:t>(0, 1)</a:t>
                      </a:r>
                      <a:endParaRPr lang="en-US" altLang="zh-CN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1395" marR="11395" marT="29302" marB="29302" anchor="ctr"/>
                </a:tc>
                <a:extLst>
                  <a:ext uri="{0D108BD9-81ED-4DB2-BD59-A6C34878D82A}">
                    <a16:rowId xmlns:a16="http://schemas.microsoft.com/office/drawing/2014/main" val="4293987032"/>
                  </a:ext>
                </a:extLst>
              </a:tr>
              <a:tr h="26923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非农增加值</a:t>
                      </a:r>
                      <a:r>
                        <a:rPr lang="en-US" altLang="zh-CN" sz="1200" kern="100">
                          <a:effectLst/>
                        </a:rPr>
                        <a:t>/</a:t>
                      </a:r>
                      <a:r>
                        <a:rPr lang="zh-CN" altLang="en-US" sz="1200" kern="100">
                          <a:effectLst/>
                        </a:rPr>
                        <a:t>农业增加值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1395" marR="11395" marT="29302" marB="29302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sz="1200" kern="100" dirty="0" err="1">
                          <a:effectLst/>
                        </a:rPr>
                        <a:t>VNTA</a:t>
                      </a:r>
                      <a:endParaRPr lang="en-US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1395" marR="11395" marT="29302" marB="29302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zh-CN" altLang="en-US" sz="1200" kern="100" dirty="0">
                          <a:effectLst/>
                        </a:rPr>
                        <a:t>比率</a:t>
                      </a:r>
                      <a:endParaRPr lang="zh-CN" altLang="en-US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1395" marR="11395" marT="29302" marB="29302" anchor="ctr"/>
                </a:tc>
                <a:extLst>
                  <a:ext uri="{0D108BD9-81ED-4DB2-BD59-A6C34878D82A}">
                    <a16:rowId xmlns:a16="http://schemas.microsoft.com/office/drawing/2014/main" val="3353207385"/>
                  </a:ext>
                </a:extLst>
              </a:tr>
              <a:tr h="26923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城市化率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1395" marR="11395" marT="29302" marB="29302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城镇人口比重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1395" marR="11395" marT="29302" marB="29302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sz="1200" kern="100">
                          <a:effectLst/>
                        </a:rPr>
                        <a:t>UB</a:t>
                      </a:r>
                      <a:endParaRPr 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1395" marR="11395" marT="29302" marB="29302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zh-CN" altLang="en-US" sz="1200" kern="100" dirty="0">
                          <a:effectLst/>
                        </a:rPr>
                        <a:t>比例 </a:t>
                      </a:r>
                      <a:r>
                        <a:rPr lang="en-US" altLang="zh-CN" sz="1200" kern="100" dirty="0">
                          <a:effectLst/>
                        </a:rPr>
                        <a:t>(0, 1)</a:t>
                      </a:r>
                      <a:endParaRPr lang="en-US" altLang="zh-CN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1395" marR="11395" marT="29302" marB="29302" anchor="ctr"/>
                </a:tc>
                <a:extLst>
                  <a:ext uri="{0D108BD9-81ED-4DB2-BD59-A6C34878D82A}">
                    <a16:rowId xmlns:a16="http://schemas.microsoft.com/office/drawing/2014/main" val="2208000332"/>
                  </a:ext>
                </a:extLst>
              </a:tr>
            </a:tbl>
          </a:graphicData>
        </a:graphic>
      </p:graphicFrame>
      <p:sp>
        <p:nvSpPr>
          <p:cNvPr id="6" name="文本框 5">
            <a:extLst>
              <a:ext uri="{FF2B5EF4-FFF2-40B4-BE49-F238E27FC236}">
                <a16:creationId xmlns:a16="http://schemas.microsoft.com/office/drawing/2014/main" id="{D57E8979-8DD6-1D00-5D1B-36523A71D4B8}"/>
              </a:ext>
            </a:extLst>
          </p:cNvPr>
          <p:cNvSpPr txBox="1"/>
          <p:nvPr/>
        </p:nvSpPr>
        <p:spPr>
          <a:xfrm>
            <a:off x="2743048" y="882216"/>
            <a:ext cx="523440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buNone/>
            </a:pPr>
            <a:r>
              <a:rPr lang="zh-CN" altLang="en-US" sz="2000" dirty="0">
                <a:latin typeface="华文楷体" panose="02010600040101010101" charset="-122"/>
                <a:ea typeface="华文楷体" panose="02010600040101010101" charset="-122"/>
              </a:rPr>
              <a:t>表</a:t>
            </a:r>
            <a:r>
              <a:rPr lang="en-US" altLang="zh-CN" sz="2000" dirty="0">
                <a:latin typeface="华文楷体" panose="02010600040101010101" charset="-122"/>
                <a:ea typeface="华文楷体" panose="02010600040101010101" charset="-122"/>
              </a:rPr>
              <a:t>4-4  </a:t>
            </a:r>
            <a:r>
              <a:rPr lang="zh-CN" altLang="en-US" sz="2000" dirty="0">
                <a:latin typeface="华文楷体" panose="02010600040101010101" charset="-122"/>
                <a:ea typeface="华文楷体" panose="02010600040101010101" charset="-122"/>
              </a:rPr>
              <a:t>替代弹性（</a:t>
            </a:r>
            <a:r>
              <a:rPr lang="en-US" altLang="zh-CN" sz="2000" dirty="0">
                <a:latin typeface="华文楷体" panose="02010600040101010101" charset="-122"/>
                <a:ea typeface="华文楷体" panose="02010600040101010101" charset="-122"/>
              </a:rPr>
              <a:t>ES</a:t>
            </a:r>
            <a:r>
              <a:rPr lang="zh-CN" altLang="en-US" sz="2000" dirty="0">
                <a:latin typeface="华文楷体" panose="02010600040101010101" charset="-122"/>
                <a:ea typeface="华文楷体" panose="02010600040101010101" charset="-122"/>
              </a:rPr>
              <a:t>）影响因素及指标说明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E07F2F31-40FF-E68B-1061-F28758484272}"/>
              </a:ext>
            </a:extLst>
          </p:cNvPr>
          <p:cNvSpPr txBox="1"/>
          <p:nvPr/>
        </p:nvSpPr>
        <p:spPr>
          <a:xfrm>
            <a:off x="10212282" y="2574713"/>
            <a:ext cx="1724026" cy="23971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indent="457200" algn="just">
              <a:lnSpc>
                <a:spcPct val="120000"/>
              </a:lnSpc>
              <a:buNone/>
            </a:pPr>
            <a:r>
              <a:rPr lang="zh-CN" altLang="en-US" sz="2100" dirty="0">
                <a:latin typeface="华文楷体" panose="02010600040101010101" charset="-122"/>
                <a:ea typeface="华文楷体" panose="02010600040101010101" charset="-122"/>
              </a:rPr>
              <a:t>估计结果显示，三大维度对替代弹性的影响与理论及经验认识相符。</a:t>
            </a:r>
          </a:p>
        </p:txBody>
      </p:sp>
    </p:spTree>
    <p:extLst>
      <p:ext uri="{BB962C8B-B14F-4D97-AF65-F5344CB8AC3E}">
        <p14:creationId xmlns:p14="http://schemas.microsoft.com/office/powerpoint/2010/main" val="40868186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99925C-6546-5422-BD47-B2D48FDEBB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5">
            <a:extLst>
              <a:ext uri="{FF2B5EF4-FFF2-40B4-BE49-F238E27FC236}">
                <a16:creationId xmlns:a16="http://schemas.microsoft.com/office/drawing/2014/main" id="{D132503C-E794-E0BA-D104-E1C96519E5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2096" y="1456690"/>
            <a:ext cx="10142220" cy="478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E177E30F-505D-4CFE-CD0C-9413C72162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7511" y="4452620"/>
            <a:ext cx="10142220" cy="179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kumimoji="1"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灯片编号占位符 6">
            <a:extLst>
              <a:ext uri="{FF2B5EF4-FFF2-40B4-BE49-F238E27FC236}">
                <a16:creationId xmlns:a16="http://schemas.microsoft.com/office/drawing/2014/main" id="{EFFE25E6-C03D-13D5-F197-EFBFBB61C35D}"/>
              </a:ext>
            </a:extLst>
          </p:cNvPr>
          <p:cNvSpPr txBox="1"/>
          <p:nvPr/>
        </p:nvSpPr>
        <p:spPr>
          <a:xfrm>
            <a:off x="10888524" y="6619009"/>
            <a:ext cx="932884" cy="3117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A0DB2DC-4C9A-4742-B13C-FB6460FD3503}" type="slidenum">
              <a:rPr lang="zh-CN" altLang="en-US" sz="2000" smtClean="0">
                <a:solidFill>
                  <a:schemeClr val="tx1"/>
                </a:solidFill>
              </a:rPr>
              <a:t>36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10" name="Rectangle 4" descr="浅色上对角线">
            <a:extLst>
              <a:ext uri="{FF2B5EF4-FFF2-40B4-BE49-F238E27FC236}">
                <a16:creationId xmlns:a16="http://schemas.microsoft.com/office/drawing/2014/main" id="{0C80D3D8-F103-4F38-F867-7DAFE1CA5C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591" y="107576"/>
            <a:ext cx="5234409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四、中国实证估计结果</a:t>
            </a:r>
          </a:p>
        </p:txBody>
      </p:sp>
      <p:graphicFrame>
        <p:nvGraphicFramePr>
          <p:cNvPr id="2" name="表格 1">
            <a:extLst>
              <a:ext uri="{FF2B5EF4-FFF2-40B4-BE49-F238E27FC236}">
                <a16:creationId xmlns:a16="http://schemas.microsoft.com/office/drawing/2014/main" id="{3373BDEA-AB8B-54C1-D48D-F4729F90C1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0288774"/>
              </p:ext>
            </p:extLst>
          </p:nvPr>
        </p:nvGraphicFramePr>
        <p:xfrm>
          <a:off x="957684" y="1266609"/>
          <a:ext cx="10641651" cy="53524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15739">
                  <a:extLst>
                    <a:ext uri="{9D8B030D-6E8A-4147-A177-3AD203B41FA5}">
                      <a16:colId xmlns:a16="http://schemas.microsoft.com/office/drawing/2014/main" val="4290047049"/>
                    </a:ext>
                  </a:extLst>
                </a:gridCol>
                <a:gridCol w="1015739">
                  <a:extLst>
                    <a:ext uri="{9D8B030D-6E8A-4147-A177-3AD203B41FA5}">
                      <a16:colId xmlns:a16="http://schemas.microsoft.com/office/drawing/2014/main" val="769445523"/>
                    </a:ext>
                  </a:extLst>
                </a:gridCol>
                <a:gridCol w="996409">
                  <a:extLst>
                    <a:ext uri="{9D8B030D-6E8A-4147-A177-3AD203B41FA5}">
                      <a16:colId xmlns:a16="http://schemas.microsoft.com/office/drawing/2014/main" val="1300801696"/>
                    </a:ext>
                  </a:extLst>
                </a:gridCol>
                <a:gridCol w="991042">
                  <a:extLst>
                    <a:ext uri="{9D8B030D-6E8A-4147-A177-3AD203B41FA5}">
                      <a16:colId xmlns:a16="http://schemas.microsoft.com/office/drawing/2014/main" val="1639270326"/>
                    </a:ext>
                  </a:extLst>
                </a:gridCol>
                <a:gridCol w="885819">
                  <a:extLst>
                    <a:ext uri="{9D8B030D-6E8A-4147-A177-3AD203B41FA5}">
                      <a16:colId xmlns:a16="http://schemas.microsoft.com/office/drawing/2014/main" val="4164094359"/>
                    </a:ext>
                  </a:extLst>
                </a:gridCol>
                <a:gridCol w="883671">
                  <a:extLst>
                    <a:ext uri="{9D8B030D-6E8A-4147-A177-3AD203B41FA5}">
                      <a16:colId xmlns:a16="http://schemas.microsoft.com/office/drawing/2014/main" val="1270672270"/>
                    </a:ext>
                  </a:extLst>
                </a:gridCol>
                <a:gridCol w="869713">
                  <a:extLst>
                    <a:ext uri="{9D8B030D-6E8A-4147-A177-3AD203B41FA5}">
                      <a16:colId xmlns:a16="http://schemas.microsoft.com/office/drawing/2014/main" val="901965426"/>
                    </a:ext>
                  </a:extLst>
                </a:gridCol>
                <a:gridCol w="875081">
                  <a:extLst>
                    <a:ext uri="{9D8B030D-6E8A-4147-A177-3AD203B41FA5}">
                      <a16:colId xmlns:a16="http://schemas.microsoft.com/office/drawing/2014/main" val="2916973503"/>
                    </a:ext>
                  </a:extLst>
                </a:gridCol>
                <a:gridCol w="910514">
                  <a:extLst>
                    <a:ext uri="{9D8B030D-6E8A-4147-A177-3AD203B41FA5}">
                      <a16:colId xmlns:a16="http://schemas.microsoft.com/office/drawing/2014/main" val="1101934095"/>
                    </a:ext>
                  </a:extLst>
                </a:gridCol>
                <a:gridCol w="910514">
                  <a:extLst>
                    <a:ext uri="{9D8B030D-6E8A-4147-A177-3AD203B41FA5}">
                      <a16:colId xmlns:a16="http://schemas.microsoft.com/office/drawing/2014/main" val="2756483573"/>
                    </a:ext>
                  </a:extLst>
                </a:gridCol>
                <a:gridCol w="913734">
                  <a:extLst>
                    <a:ext uri="{9D8B030D-6E8A-4147-A177-3AD203B41FA5}">
                      <a16:colId xmlns:a16="http://schemas.microsoft.com/office/drawing/2014/main" val="2834439939"/>
                    </a:ext>
                  </a:extLst>
                </a:gridCol>
                <a:gridCol w="373676">
                  <a:extLst>
                    <a:ext uri="{9D8B030D-6E8A-4147-A177-3AD203B41FA5}">
                      <a16:colId xmlns:a16="http://schemas.microsoft.com/office/drawing/2014/main" val="1177889350"/>
                    </a:ext>
                  </a:extLst>
                </a:gridCol>
              </a:tblGrid>
              <a:tr h="535240">
                <a:tc rowSpan="2"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 gridSpan="6"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参数估计及</a:t>
                      </a:r>
                      <a:r>
                        <a:rPr lang="en-US" altLang="zh-CN" sz="1200" kern="100">
                          <a:effectLst/>
                        </a:rPr>
                        <a:t>t</a:t>
                      </a:r>
                      <a:r>
                        <a:rPr lang="zh-CN" altLang="en-US" sz="1200" kern="100">
                          <a:effectLst/>
                        </a:rPr>
                        <a:t>统计量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摘要统计量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估计</a:t>
                      </a:r>
                    </a:p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方法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2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12010542"/>
                  </a:ext>
                </a:extLst>
              </a:tr>
              <a:tr h="53524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sz="1200" kern="100">
                          <a:effectLst/>
                        </a:rPr>
                        <a:t>C</a:t>
                      </a:r>
                      <a:endParaRPr 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sz="1200" kern="100" dirty="0">
                          <a:effectLst/>
                        </a:rPr>
                        <a:t>SP</a:t>
                      </a:r>
                      <a:endParaRPr lang="en-US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sz="1200" kern="100">
                          <a:effectLst/>
                        </a:rPr>
                        <a:t>HCL</a:t>
                      </a:r>
                      <a:endParaRPr 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sz="1200" kern="100">
                          <a:effectLst/>
                        </a:rPr>
                        <a:t>EX</a:t>
                      </a:r>
                      <a:endParaRPr 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sz="1200" kern="100">
                          <a:effectLst/>
                        </a:rPr>
                        <a:t>RFI</a:t>
                      </a:r>
                      <a:endParaRPr 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sz="1200" kern="100">
                          <a:effectLst/>
                        </a:rPr>
                        <a:t>X</a:t>
                      </a:r>
                      <a:endParaRPr 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sz="1200" kern="100" dirty="0" err="1">
                          <a:effectLst/>
                        </a:rPr>
                        <a:t>Adj.R</a:t>
                      </a:r>
                      <a:r>
                        <a:rPr lang="en-US" sz="1200" kern="100" baseline="30000" dirty="0" err="1">
                          <a:effectLst/>
                        </a:rPr>
                        <a:t>2</a:t>
                      </a:r>
                      <a:endParaRPr lang="en-US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sz="1200" kern="100">
                          <a:effectLst/>
                        </a:rPr>
                        <a:t>F / Wald</a:t>
                      </a:r>
                      <a:endParaRPr 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sz="1200" kern="100">
                          <a:effectLst/>
                        </a:rPr>
                        <a:t>Hansen-J</a:t>
                      </a:r>
                      <a:endParaRPr 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 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6709772"/>
                  </a:ext>
                </a:extLst>
              </a:tr>
              <a:tr h="535240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模型</a:t>
                      </a:r>
                      <a:r>
                        <a:rPr lang="en-US" altLang="zh-CN" sz="1200" kern="100">
                          <a:effectLst/>
                        </a:rPr>
                        <a:t>1</a:t>
                      </a:r>
                    </a:p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sz="1200" kern="100">
                          <a:effectLst/>
                        </a:rPr>
                        <a:t>X =EDU</a:t>
                      </a:r>
                      <a:endParaRPr 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-0.081</a:t>
                      </a:r>
                    </a:p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(-0.63)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 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0.811</a:t>
                      </a:r>
                    </a:p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(1.49)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0.708</a:t>
                      </a:r>
                      <a:endParaRPr lang="zh-CN" altLang="en-US" sz="1200" kern="100">
                        <a:effectLst/>
                      </a:endParaRPr>
                    </a:p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(7.30)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-1.173</a:t>
                      </a:r>
                    </a:p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(-2.67)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0.038</a:t>
                      </a:r>
                      <a:endParaRPr lang="zh-CN" altLang="en-US" sz="1200" kern="100">
                        <a:effectLst/>
                      </a:endParaRPr>
                    </a:p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(3.92)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0.932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114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——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sz="1200" kern="100">
                          <a:effectLst/>
                        </a:rPr>
                        <a:t>OLS</a:t>
                      </a:r>
                      <a:endParaRPr 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2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94323718"/>
                  </a:ext>
                </a:extLst>
              </a:tr>
              <a:tr h="53524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0.027</a:t>
                      </a:r>
                    </a:p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(0.24)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 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0.555</a:t>
                      </a:r>
                      <a:endParaRPr lang="zh-CN" altLang="en-US" sz="1200" kern="100">
                        <a:effectLst/>
                      </a:endParaRPr>
                    </a:p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(0.99)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0.841</a:t>
                      </a:r>
                      <a:endParaRPr lang="zh-CN" altLang="en-US" sz="1200" kern="100">
                        <a:effectLst/>
                      </a:endParaRPr>
                    </a:p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(5.81)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 dirty="0">
                          <a:effectLst/>
                        </a:rPr>
                        <a:t>-1.183</a:t>
                      </a:r>
                    </a:p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 dirty="0">
                          <a:effectLst/>
                        </a:rPr>
                        <a:t>(-2.88)</a:t>
                      </a:r>
                      <a:endParaRPr lang="en-US" altLang="zh-CN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 dirty="0">
                          <a:effectLst/>
                        </a:rPr>
                        <a:t>0.031</a:t>
                      </a:r>
                      <a:endParaRPr lang="zh-CN" altLang="en-US" sz="1200" kern="100" dirty="0">
                        <a:effectLst/>
                      </a:endParaRPr>
                    </a:p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 dirty="0">
                          <a:effectLst/>
                        </a:rPr>
                        <a:t>(3.22)</a:t>
                      </a:r>
                      <a:endParaRPr lang="zh-CN" altLang="en-US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 dirty="0">
                          <a:effectLst/>
                        </a:rPr>
                        <a:t>0.935</a:t>
                      </a:r>
                      <a:endParaRPr lang="en-US" altLang="zh-CN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586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0.244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sz="1200" kern="100">
                          <a:effectLst/>
                        </a:rPr>
                        <a:t>GMM</a:t>
                      </a:r>
                      <a:endParaRPr 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762258"/>
                  </a:ext>
                </a:extLst>
              </a:tr>
              <a:tr h="535240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模型</a:t>
                      </a:r>
                      <a:r>
                        <a:rPr lang="en-US" altLang="zh-CN" sz="1200" kern="100">
                          <a:effectLst/>
                        </a:rPr>
                        <a:t>2</a:t>
                      </a:r>
                    </a:p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sz="1200" kern="100">
                          <a:effectLst/>
                        </a:rPr>
                        <a:t>X=PGDP</a:t>
                      </a:r>
                      <a:endParaRPr 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0.183</a:t>
                      </a:r>
                    </a:p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(2.08)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-0.186</a:t>
                      </a:r>
                    </a:p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(-1.59)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0.568</a:t>
                      </a:r>
                      <a:endParaRPr lang="zh-CN" altLang="en-US" sz="1200" kern="100">
                        <a:effectLst/>
                      </a:endParaRPr>
                    </a:p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(0.94)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0.795</a:t>
                      </a:r>
                      <a:endParaRPr lang="zh-CN" altLang="en-US" sz="1200" kern="100">
                        <a:effectLst/>
                      </a:endParaRPr>
                    </a:p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(10.03)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-1.232</a:t>
                      </a:r>
                    </a:p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(-2.26)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0.007</a:t>
                      </a:r>
                      <a:endParaRPr lang="zh-CN" altLang="en-US" sz="1200" kern="100">
                        <a:effectLst/>
                      </a:endParaRPr>
                    </a:p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(4.19)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0.915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 dirty="0">
                          <a:effectLst/>
                        </a:rPr>
                        <a:t>72</a:t>
                      </a:r>
                      <a:endParaRPr lang="en-US" altLang="zh-CN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——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sz="1200" kern="100">
                          <a:effectLst/>
                        </a:rPr>
                        <a:t>OLS</a:t>
                      </a:r>
                      <a:endParaRPr 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2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995617"/>
                  </a:ext>
                </a:extLst>
              </a:tr>
              <a:tr h="53524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0.299</a:t>
                      </a:r>
                    </a:p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(2.73)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-0.722</a:t>
                      </a:r>
                    </a:p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(-2.18)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0.858</a:t>
                      </a:r>
                    </a:p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(1.09)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0.629</a:t>
                      </a:r>
                      <a:endParaRPr lang="zh-CN" altLang="en-US" sz="1200" kern="100">
                        <a:effectLst/>
                      </a:endParaRPr>
                    </a:p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(3.09)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-1.864</a:t>
                      </a:r>
                    </a:p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(-3.67)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0.004</a:t>
                      </a:r>
                      <a:endParaRPr lang="zh-CN" altLang="en-US" sz="1200" kern="100">
                        <a:effectLst/>
                      </a:endParaRPr>
                    </a:p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(1.84)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0.921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1021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0.799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sz="1200" kern="100">
                          <a:effectLst/>
                        </a:rPr>
                        <a:t>GMM</a:t>
                      </a:r>
                      <a:endParaRPr 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6296118"/>
                  </a:ext>
                </a:extLst>
              </a:tr>
              <a:tr h="535240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模型</a:t>
                      </a:r>
                      <a:r>
                        <a:rPr lang="en-US" altLang="zh-CN" sz="1200" kern="100">
                          <a:effectLst/>
                        </a:rPr>
                        <a:t>3</a:t>
                      </a:r>
                    </a:p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sz="1200" kern="100">
                          <a:effectLst/>
                        </a:rPr>
                        <a:t>X=VNTA</a:t>
                      </a:r>
                      <a:endParaRPr 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0.235</a:t>
                      </a:r>
                    </a:p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(7.23)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-0.120</a:t>
                      </a:r>
                    </a:p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(-1.70)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 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0.602</a:t>
                      </a:r>
                      <a:endParaRPr lang="zh-CN" altLang="en-US" sz="1200" kern="100">
                        <a:effectLst/>
                      </a:endParaRPr>
                    </a:p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(4.68)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-1.423</a:t>
                      </a:r>
                    </a:p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(-3.86)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0.018</a:t>
                      </a:r>
                      <a:endParaRPr lang="zh-CN" altLang="en-US" sz="1200" kern="100">
                        <a:effectLst/>
                      </a:endParaRPr>
                    </a:p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(3.58)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0.929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109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 dirty="0">
                          <a:effectLst/>
                        </a:rPr>
                        <a:t>——</a:t>
                      </a:r>
                      <a:endParaRPr lang="en-US" altLang="zh-CN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sz="1200" kern="100">
                          <a:effectLst/>
                        </a:rPr>
                        <a:t>OLS</a:t>
                      </a:r>
                      <a:endParaRPr 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2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272390"/>
                  </a:ext>
                </a:extLst>
              </a:tr>
              <a:tr h="53524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0.283</a:t>
                      </a:r>
                    </a:p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(3.55)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-0.299</a:t>
                      </a:r>
                    </a:p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(-1.24)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 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0.692</a:t>
                      </a:r>
                      <a:endParaRPr lang="zh-CN" altLang="en-US" sz="1200" kern="100">
                        <a:effectLst/>
                      </a:endParaRPr>
                    </a:p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(3.77)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-1.775</a:t>
                      </a:r>
                    </a:p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(-4.09)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0.012</a:t>
                      </a:r>
                      <a:endParaRPr lang="zh-CN" altLang="en-US" sz="1200" kern="100">
                        <a:effectLst/>
                      </a:endParaRPr>
                    </a:p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(2.16)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0.930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684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0.256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sz="1200" kern="100" dirty="0" err="1">
                          <a:effectLst/>
                        </a:rPr>
                        <a:t>GMM</a:t>
                      </a:r>
                      <a:endParaRPr lang="en-US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520937"/>
                  </a:ext>
                </a:extLst>
              </a:tr>
              <a:tr h="535240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模型</a:t>
                      </a:r>
                      <a:r>
                        <a:rPr lang="en-US" altLang="zh-CN" sz="1200" kern="100">
                          <a:effectLst/>
                        </a:rPr>
                        <a:t>4</a:t>
                      </a:r>
                    </a:p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sz="1200" kern="100">
                          <a:effectLst/>
                        </a:rPr>
                        <a:t>X =UB</a:t>
                      </a:r>
                      <a:endParaRPr 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0.034</a:t>
                      </a:r>
                    </a:p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(0.30)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-0.329</a:t>
                      </a:r>
                    </a:p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(-1.41)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1.140</a:t>
                      </a:r>
                    </a:p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(1.57)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0.411</a:t>
                      </a:r>
                      <a:endParaRPr lang="zh-CN" altLang="en-US" sz="1200" kern="100">
                        <a:effectLst/>
                      </a:endParaRPr>
                    </a:p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(2.43)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-1.018</a:t>
                      </a:r>
                    </a:p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(-2.07)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0.619</a:t>
                      </a:r>
                      <a:endParaRPr lang="zh-CN" altLang="en-US" sz="1200" kern="100">
                        <a:effectLst/>
                      </a:endParaRPr>
                    </a:p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(3.37)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 dirty="0">
                          <a:effectLst/>
                        </a:rPr>
                        <a:t>0.929</a:t>
                      </a:r>
                      <a:endParaRPr lang="en-US" altLang="zh-CN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83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——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sz="1200" kern="100">
                          <a:effectLst/>
                        </a:rPr>
                        <a:t>2SLS</a:t>
                      </a:r>
                      <a:endParaRPr 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193287"/>
                  </a:ext>
                </a:extLst>
              </a:tr>
              <a:tr h="53524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0.104</a:t>
                      </a:r>
                    </a:p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(1.04)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-0.385</a:t>
                      </a:r>
                    </a:p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(-1.39)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0.963</a:t>
                      </a:r>
                    </a:p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(1.39)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0.718</a:t>
                      </a:r>
                      <a:endParaRPr lang="zh-CN" altLang="en-US" sz="1200" kern="100">
                        <a:effectLst/>
                      </a:endParaRPr>
                    </a:p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(3.73)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-1.370</a:t>
                      </a:r>
                    </a:p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(-3.14)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0.356</a:t>
                      </a:r>
                      <a:endParaRPr lang="zh-CN" altLang="en-US" sz="1200" kern="100">
                        <a:effectLst/>
                      </a:endParaRPr>
                    </a:p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(2.71)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0.936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901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0.202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buNone/>
                      </a:pPr>
                      <a:r>
                        <a:rPr lang="en-US" sz="1200" kern="100" dirty="0" err="1">
                          <a:effectLst/>
                        </a:rPr>
                        <a:t>GMM</a:t>
                      </a:r>
                      <a:endParaRPr lang="en-US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0599164"/>
                  </a:ext>
                </a:extLst>
              </a:tr>
            </a:tbl>
          </a:graphicData>
        </a:graphic>
      </p:graphicFrame>
      <p:sp>
        <p:nvSpPr>
          <p:cNvPr id="7" name="文本框 6">
            <a:extLst>
              <a:ext uri="{FF2B5EF4-FFF2-40B4-BE49-F238E27FC236}">
                <a16:creationId xmlns:a16="http://schemas.microsoft.com/office/drawing/2014/main" id="{481DD784-B300-2FBD-532F-FE9C6F73D27C}"/>
              </a:ext>
            </a:extLst>
          </p:cNvPr>
          <p:cNvSpPr txBox="1"/>
          <p:nvPr/>
        </p:nvSpPr>
        <p:spPr>
          <a:xfrm>
            <a:off x="3077106" y="826232"/>
            <a:ext cx="6172200" cy="4403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ctr">
              <a:lnSpc>
                <a:spcPct val="120000"/>
              </a:lnSpc>
              <a:spcBef>
                <a:spcPts val="780"/>
              </a:spcBef>
              <a:buNone/>
            </a:pPr>
            <a:r>
              <a:rPr lang="zh-CN" altLang="en-US" sz="2000" dirty="0">
                <a:latin typeface="华文楷体" panose="02010600040101010101" charset="-122"/>
                <a:ea typeface="华文楷体" panose="02010600040101010101" charset="-122"/>
              </a:rPr>
              <a:t>表</a:t>
            </a:r>
            <a:r>
              <a:rPr lang="en-US" altLang="zh-CN" sz="2000" dirty="0">
                <a:latin typeface="华文楷体" panose="02010600040101010101" charset="-122"/>
                <a:ea typeface="华文楷体" panose="02010600040101010101" charset="-122"/>
              </a:rPr>
              <a:t>4-5  </a:t>
            </a:r>
            <a:r>
              <a:rPr lang="zh-CN" altLang="en-US" sz="2000" dirty="0">
                <a:latin typeface="华文楷体" panose="02010600040101010101" charset="-122"/>
                <a:ea typeface="华文楷体" panose="02010600040101010101" charset="-122"/>
              </a:rPr>
              <a:t>替代弹性影响因素回归结果</a:t>
            </a:r>
          </a:p>
        </p:txBody>
      </p:sp>
    </p:spTree>
    <p:extLst>
      <p:ext uri="{BB962C8B-B14F-4D97-AF65-F5344CB8AC3E}">
        <p14:creationId xmlns:p14="http://schemas.microsoft.com/office/powerpoint/2010/main" val="422498545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A7B374-37F1-FAEC-6196-A6F15507DF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5">
            <a:extLst>
              <a:ext uri="{FF2B5EF4-FFF2-40B4-BE49-F238E27FC236}">
                <a16:creationId xmlns:a16="http://schemas.microsoft.com/office/drawing/2014/main" id="{1914B228-8E9F-A018-934E-E6CE92AAA3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2096" y="1456690"/>
            <a:ext cx="10142220" cy="478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灯片编号占位符 6">
            <a:extLst>
              <a:ext uri="{FF2B5EF4-FFF2-40B4-BE49-F238E27FC236}">
                <a16:creationId xmlns:a16="http://schemas.microsoft.com/office/drawing/2014/main" id="{0363BC0F-0573-9565-2927-9169BDCAD93A}"/>
              </a:ext>
            </a:extLst>
          </p:cNvPr>
          <p:cNvSpPr txBox="1"/>
          <p:nvPr/>
        </p:nvSpPr>
        <p:spPr>
          <a:xfrm>
            <a:off x="10888524" y="6619009"/>
            <a:ext cx="932884" cy="3117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A0DB2DC-4C9A-4742-B13C-FB6460FD3503}" type="slidenum">
              <a:rPr lang="zh-CN" altLang="en-US" sz="2000" smtClean="0">
                <a:solidFill>
                  <a:schemeClr val="tx1"/>
                </a:solidFill>
              </a:rPr>
              <a:t>37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10" name="Rectangle 4" descr="浅色上对角线">
            <a:extLst>
              <a:ext uri="{FF2B5EF4-FFF2-40B4-BE49-F238E27FC236}">
                <a16:creationId xmlns:a16="http://schemas.microsoft.com/office/drawing/2014/main" id="{E28E18B4-E4F3-65D4-4C5D-0747D26E77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591" y="107576"/>
            <a:ext cx="5234409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四、中国实证估计结果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EDA8FA02-735D-1EA8-D719-68F07EAE3365}"/>
              </a:ext>
            </a:extLst>
          </p:cNvPr>
          <p:cNvSpPr txBox="1"/>
          <p:nvPr/>
        </p:nvSpPr>
        <p:spPr>
          <a:xfrm>
            <a:off x="861591" y="852497"/>
            <a:ext cx="6172200" cy="5905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252095" algn="just" defTabSz="266700" rtl="0" eaLnBrk="1" fontAlgn="auto" latinLnBrk="0" hangingPunct="1">
              <a:lnSpc>
                <a:spcPct val="150000"/>
              </a:lnSpc>
              <a:spcBef>
                <a:spcPts val="7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5B9BD5"/>
                </a:solidFill>
                <a:effectLst/>
                <a:uLnTx/>
                <a:uFillTx/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2.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5B9BD5"/>
                </a:solidFill>
                <a:effectLst/>
                <a:uLnTx/>
                <a:uFillTx/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行业差异与总分关系</a:t>
            </a:r>
            <a:endParaRPr lang="zh-CN" altLang="en-US" dirty="0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4F6CBCC6-40FA-8E1E-B1B1-A53D6180C7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2096" y="1524015"/>
            <a:ext cx="8932437" cy="4588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8084531E-6E1B-93C8-3445-E0FE2D6CBB88}"/>
              </a:ext>
            </a:extLst>
          </p:cNvPr>
          <p:cNvSpPr txBox="1"/>
          <p:nvPr/>
        </p:nvSpPr>
        <p:spPr>
          <a:xfrm>
            <a:off x="2896888" y="6171791"/>
            <a:ext cx="532285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buNone/>
            </a:pPr>
            <a:r>
              <a:rPr lang="zh-CN" altLang="en-US" sz="2000" dirty="0">
                <a:latin typeface="华文楷体" panose="02010600040101010101" charset="-122"/>
                <a:ea typeface="华文楷体" panose="02010600040101010101" charset="-122"/>
              </a:rPr>
              <a:t>图</a:t>
            </a:r>
            <a:r>
              <a:rPr lang="en-US" altLang="zh-CN" sz="2000" dirty="0">
                <a:latin typeface="华文楷体" panose="02010600040101010101" charset="-122"/>
                <a:ea typeface="华文楷体" panose="02010600040101010101" charset="-122"/>
              </a:rPr>
              <a:t>4-5</a:t>
            </a:r>
            <a:r>
              <a:rPr lang="zh-CN" altLang="en-US" sz="2000" dirty="0">
                <a:latin typeface="华文楷体" panose="02010600040101010101" charset="-122"/>
                <a:ea typeface="华文楷体" panose="02010600040101010101" charset="-122"/>
              </a:rPr>
              <a:t>  国民经济与三次产业替代弹性变化趋势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1F184E00-96F0-70A1-B7E9-D87C461EB5B0}"/>
              </a:ext>
            </a:extLst>
          </p:cNvPr>
          <p:cNvSpPr txBox="1"/>
          <p:nvPr/>
        </p:nvSpPr>
        <p:spPr>
          <a:xfrm>
            <a:off x="10119679" y="2070345"/>
            <a:ext cx="1853810" cy="35605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indent="457200" algn="just">
              <a:lnSpc>
                <a:spcPct val="120000"/>
              </a:lnSpc>
              <a:buNone/>
            </a:pPr>
            <a:r>
              <a:rPr lang="zh-CN" altLang="en-US" sz="2100" dirty="0">
                <a:latin typeface="华文楷体" panose="02010600040101010101" charset="-122"/>
                <a:ea typeface="华文楷体" panose="02010600040101010101" charset="-122"/>
              </a:rPr>
              <a:t>行业要素替代弹性小于</a:t>
            </a:r>
            <a:r>
              <a:rPr lang="en-US" altLang="zh-CN" sz="2100" dirty="0">
                <a:latin typeface="华文楷体" panose="02010600040101010101" charset="-122"/>
                <a:ea typeface="华文楷体" panose="02010600040101010101" charset="-122"/>
              </a:rPr>
              <a:t>1</a:t>
            </a:r>
            <a:r>
              <a:rPr lang="zh-CN" altLang="en-US" sz="2100" dirty="0">
                <a:latin typeface="华文楷体" panose="02010600040101010101" charset="-122"/>
                <a:ea typeface="华文楷体" panose="02010600040101010101" charset="-122"/>
              </a:rPr>
              <a:t>，且整体呈上升趋势，这一结果对“索洛猜想</a:t>
            </a:r>
            <a:r>
              <a:rPr lang="en-US" altLang="zh-CN" sz="2100" dirty="0">
                <a:latin typeface="华文楷体" panose="02010600040101010101" charset="-122"/>
                <a:ea typeface="华文楷体" panose="02010600040101010101" charset="-122"/>
              </a:rPr>
              <a:t>1</a:t>
            </a:r>
            <a:r>
              <a:rPr lang="zh-CN" altLang="en-US" sz="2100" dirty="0">
                <a:latin typeface="华文楷体" panose="02010600040101010101" charset="-122"/>
                <a:ea typeface="华文楷体" panose="02010600040101010101" charset="-122"/>
              </a:rPr>
              <a:t>”（替代弹性随时间变化）给出有力支持。</a:t>
            </a:r>
          </a:p>
        </p:txBody>
      </p:sp>
    </p:spTree>
    <p:extLst>
      <p:ext uri="{BB962C8B-B14F-4D97-AF65-F5344CB8AC3E}">
        <p14:creationId xmlns:p14="http://schemas.microsoft.com/office/powerpoint/2010/main" val="204344568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BB2319-EBD3-7179-0A73-CF2BDB0A59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5">
            <a:extLst>
              <a:ext uri="{FF2B5EF4-FFF2-40B4-BE49-F238E27FC236}">
                <a16:creationId xmlns:a16="http://schemas.microsoft.com/office/drawing/2014/main" id="{3E4940A3-CACC-6650-9B5C-4F6A5494FE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2096" y="1456690"/>
            <a:ext cx="10142220" cy="478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2E8EB4A9-9E71-8869-E228-CBC6308AF3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7511" y="4452620"/>
            <a:ext cx="10142220" cy="179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kumimoji="1"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灯片编号占位符 6">
            <a:extLst>
              <a:ext uri="{FF2B5EF4-FFF2-40B4-BE49-F238E27FC236}">
                <a16:creationId xmlns:a16="http://schemas.microsoft.com/office/drawing/2014/main" id="{1B116E75-12A4-FA60-371C-E31C72A95EB8}"/>
              </a:ext>
            </a:extLst>
          </p:cNvPr>
          <p:cNvSpPr txBox="1"/>
          <p:nvPr/>
        </p:nvSpPr>
        <p:spPr>
          <a:xfrm>
            <a:off x="10888524" y="6619009"/>
            <a:ext cx="932884" cy="3117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A0DB2DC-4C9A-4742-B13C-FB6460FD3503}" type="slidenum">
              <a:rPr lang="zh-CN" altLang="en-US" sz="2000" smtClean="0">
                <a:solidFill>
                  <a:schemeClr val="tx1"/>
                </a:solidFill>
              </a:rPr>
              <a:t>38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10" name="Rectangle 4" descr="浅色上对角线">
            <a:extLst>
              <a:ext uri="{FF2B5EF4-FFF2-40B4-BE49-F238E27FC236}">
                <a16:creationId xmlns:a16="http://schemas.microsoft.com/office/drawing/2014/main" id="{E2943956-9737-8F7B-AE7F-069A28287D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591" y="107576"/>
            <a:ext cx="5234409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四、中国实证估计结果</a:t>
            </a:r>
          </a:p>
        </p:txBody>
      </p:sp>
      <p:graphicFrame>
        <p:nvGraphicFramePr>
          <p:cNvPr id="2" name="表格 1">
            <a:extLst>
              <a:ext uri="{FF2B5EF4-FFF2-40B4-BE49-F238E27FC236}">
                <a16:creationId xmlns:a16="http://schemas.microsoft.com/office/drawing/2014/main" id="{98314E9D-B0F2-85FF-7E25-D4B2820C81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2653405"/>
              </p:ext>
            </p:extLst>
          </p:nvPr>
        </p:nvGraphicFramePr>
        <p:xfrm>
          <a:off x="1092097" y="1737601"/>
          <a:ext cx="10287634" cy="405634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55903">
                  <a:extLst>
                    <a:ext uri="{9D8B030D-6E8A-4147-A177-3AD203B41FA5}">
                      <a16:colId xmlns:a16="http://schemas.microsoft.com/office/drawing/2014/main" val="2270467150"/>
                    </a:ext>
                  </a:extLst>
                </a:gridCol>
                <a:gridCol w="2231571">
                  <a:extLst>
                    <a:ext uri="{9D8B030D-6E8A-4147-A177-3AD203B41FA5}">
                      <a16:colId xmlns:a16="http://schemas.microsoft.com/office/drawing/2014/main" val="57453451"/>
                    </a:ext>
                  </a:extLst>
                </a:gridCol>
                <a:gridCol w="2131227">
                  <a:extLst>
                    <a:ext uri="{9D8B030D-6E8A-4147-A177-3AD203B41FA5}">
                      <a16:colId xmlns:a16="http://schemas.microsoft.com/office/drawing/2014/main" val="759517061"/>
                    </a:ext>
                  </a:extLst>
                </a:gridCol>
                <a:gridCol w="1921163">
                  <a:extLst>
                    <a:ext uri="{9D8B030D-6E8A-4147-A177-3AD203B41FA5}">
                      <a16:colId xmlns:a16="http://schemas.microsoft.com/office/drawing/2014/main" val="1941595993"/>
                    </a:ext>
                  </a:extLst>
                </a:gridCol>
                <a:gridCol w="2047770">
                  <a:extLst>
                    <a:ext uri="{9D8B030D-6E8A-4147-A177-3AD203B41FA5}">
                      <a16:colId xmlns:a16="http://schemas.microsoft.com/office/drawing/2014/main" val="3796485958"/>
                    </a:ext>
                  </a:extLst>
                </a:gridCol>
              </a:tblGrid>
              <a:tr h="1438923"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zh-CN" altLang="en-US" sz="2400" kern="100" dirty="0">
                          <a:effectLst/>
                        </a:rPr>
                        <a:t>时期平均</a:t>
                      </a:r>
                      <a:endParaRPr lang="zh-CN" altLang="en-US" sz="24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buNone/>
                      </a:pPr>
                      <a:r>
                        <a:rPr lang="zh-CN" altLang="en-US" sz="2400" kern="100" dirty="0">
                          <a:effectLst/>
                        </a:rPr>
                        <a:t>国民经济</a:t>
                      </a:r>
                    </a:p>
                    <a:p>
                      <a:pPr marL="0" marR="0" algn="ctr">
                        <a:lnSpc>
                          <a:spcPts val="1300"/>
                        </a:lnSpc>
                        <a:buNone/>
                      </a:pPr>
                      <a:r>
                        <a:rPr lang="el-GR" sz="2400" kern="100" dirty="0">
                          <a:effectLst/>
                        </a:rPr>
                        <a:t>σ</a:t>
                      </a:r>
                      <a:endParaRPr lang="el-GR" sz="24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buNone/>
                      </a:pPr>
                      <a:r>
                        <a:rPr lang="zh-CN" altLang="en-US" sz="2400" kern="100" dirty="0">
                          <a:effectLst/>
                        </a:rPr>
                        <a:t>第一产业</a:t>
                      </a:r>
                    </a:p>
                    <a:p>
                      <a:pPr marL="0" marR="0" algn="ctr">
                        <a:lnSpc>
                          <a:spcPts val="1300"/>
                        </a:lnSpc>
                        <a:buNone/>
                      </a:pPr>
                      <a:r>
                        <a:rPr lang="el-GR" sz="2400" kern="100" dirty="0">
                          <a:effectLst/>
                        </a:rPr>
                        <a:t>σ</a:t>
                      </a:r>
                      <a:r>
                        <a:rPr lang="el-GR" sz="2400" kern="100" baseline="-25000" dirty="0">
                          <a:effectLst/>
                        </a:rPr>
                        <a:t>1</a:t>
                      </a:r>
                      <a:endParaRPr lang="el-GR" sz="24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buNone/>
                      </a:pPr>
                      <a:r>
                        <a:rPr lang="zh-CN" altLang="en-US" sz="2400" kern="100" dirty="0">
                          <a:effectLst/>
                        </a:rPr>
                        <a:t>第二产业</a:t>
                      </a:r>
                    </a:p>
                    <a:p>
                      <a:pPr marL="0" marR="0" algn="ctr">
                        <a:lnSpc>
                          <a:spcPts val="1300"/>
                        </a:lnSpc>
                        <a:buNone/>
                      </a:pPr>
                      <a:r>
                        <a:rPr lang="el-GR" sz="2400" kern="100" dirty="0">
                          <a:effectLst/>
                        </a:rPr>
                        <a:t>σ</a:t>
                      </a:r>
                      <a:r>
                        <a:rPr lang="el-GR" sz="2400" kern="100" baseline="-25000" dirty="0">
                          <a:effectLst/>
                        </a:rPr>
                        <a:t>2</a:t>
                      </a:r>
                      <a:endParaRPr lang="el-GR" sz="24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buNone/>
                      </a:pPr>
                      <a:r>
                        <a:rPr lang="zh-CN" altLang="en-US" sz="2400" kern="100">
                          <a:effectLst/>
                        </a:rPr>
                        <a:t>第三产业</a:t>
                      </a:r>
                    </a:p>
                    <a:p>
                      <a:pPr marL="0" marR="0" algn="ctr">
                        <a:lnSpc>
                          <a:spcPts val="1300"/>
                        </a:lnSpc>
                        <a:buNone/>
                      </a:pPr>
                      <a:r>
                        <a:rPr lang="el-GR" sz="2400" kern="100">
                          <a:effectLst/>
                        </a:rPr>
                        <a:t>σ</a:t>
                      </a:r>
                      <a:r>
                        <a:rPr lang="el-GR" sz="2400" kern="100" baseline="-25000">
                          <a:effectLst/>
                        </a:rPr>
                        <a:t>3</a:t>
                      </a:r>
                      <a:endParaRPr lang="el-GR" sz="2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09026894"/>
                  </a:ext>
                </a:extLst>
              </a:tr>
              <a:tr h="872475"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2400" kern="100">
                          <a:effectLst/>
                        </a:rPr>
                        <a:t>1978-1994</a:t>
                      </a:r>
                      <a:endParaRPr lang="zh-CN" altLang="en-US" sz="2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2400" kern="100" dirty="0">
                          <a:effectLst/>
                        </a:rPr>
                        <a:t>0.283</a:t>
                      </a:r>
                      <a:endParaRPr lang="zh-CN" altLang="en-US" sz="24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2400" kern="100" dirty="0">
                          <a:effectLst/>
                        </a:rPr>
                        <a:t>0.361</a:t>
                      </a:r>
                      <a:endParaRPr lang="zh-CN" altLang="en-US" sz="24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2400" kern="100" dirty="0">
                          <a:effectLst/>
                        </a:rPr>
                        <a:t>0.420</a:t>
                      </a:r>
                      <a:endParaRPr lang="zh-CN" altLang="en-US" sz="24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2400" kern="100" dirty="0">
                          <a:effectLst/>
                        </a:rPr>
                        <a:t>0.301</a:t>
                      </a:r>
                      <a:endParaRPr lang="zh-CN" altLang="en-US" sz="24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67134716"/>
                  </a:ext>
                </a:extLst>
              </a:tr>
              <a:tr h="872475"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2400" kern="100">
                          <a:effectLst/>
                        </a:rPr>
                        <a:t>1995-2011</a:t>
                      </a:r>
                      <a:endParaRPr lang="zh-CN" altLang="en-US" sz="2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2400" kern="100" dirty="0">
                          <a:effectLst/>
                        </a:rPr>
                        <a:t>0.438</a:t>
                      </a:r>
                      <a:endParaRPr lang="zh-CN" altLang="en-US" sz="24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2400" kern="100">
                          <a:effectLst/>
                        </a:rPr>
                        <a:t>0.324</a:t>
                      </a:r>
                      <a:endParaRPr lang="zh-CN" altLang="en-US" sz="2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2400" kern="100" dirty="0">
                          <a:effectLst/>
                        </a:rPr>
                        <a:t>0.569</a:t>
                      </a:r>
                      <a:endParaRPr lang="zh-CN" altLang="en-US" sz="24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2400" kern="100" dirty="0">
                          <a:effectLst/>
                        </a:rPr>
                        <a:t>0.387</a:t>
                      </a:r>
                      <a:endParaRPr lang="zh-CN" altLang="en-US" sz="24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60947985"/>
                  </a:ext>
                </a:extLst>
              </a:tr>
              <a:tr h="872475"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2400" kern="100">
                          <a:effectLst/>
                        </a:rPr>
                        <a:t>1978-2011</a:t>
                      </a:r>
                      <a:endParaRPr lang="zh-CN" altLang="en-US" sz="2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2400" kern="100">
                          <a:effectLst/>
                        </a:rPr>
                        <a:t>0.360</a:t>
                      </a:r>
                      <a:endParaRPr lang="zh-CN" altLang="en-US" sz="2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2400" kern="100">
                          <a:effectLst/>
                        </a:rPr>
                        <a:t>0.343</a:t>
                      </a:r>
                      <a:endParaRPr lang="zh-CN" altLang="en-US" sz="2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2400" kern="100" dirty="0">
                          <a:effectLst/>
                        </a:rPr>
                        <a:t>0.495</a:t>
                      </a:r>
                      <a:endParaRPr lang="zh-CN" altLang="en-US" sz="24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2400" kern="100" dirty="0">
                          <a:effectLst/>
                        </a:rPr>
                        <a:t>0.344</a:t>
                      </a:r>
                      <a:endParaRPr lang="zh-CN" altLang="en-US" sz="24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91692001"/>
                  </a:ext>
                </a:extLst>
              </a:tr>
            </a:tbl>
          </a:graphicData>
        </a:graphic>
      </p:graphicFrame>
      <p:sp>
        <p:nvSpPr>
          <p:cNvPr id="5" name="文本框 4">
            <a:extLst>
              <a:ext uri="{FF2B5EF4-FFF2-40B4-BE49-F238E27FC236}">
                <a16:creationId xmlns:a16="http://schemas.microsoft.com/office/drawing/2014/main" id="{69B78D65-AE4D-15D7-7A00-89ACBD41CD8F}"/>
              </a:ext>
            </a:extLst>
          </p:cNvPr>
          <p:cNvSpPr txBox="1"/>
          <p:nvPr/>
        </p:nvSpPr>
        <p:spPr>
          <a:xfrm>
            <a:off x="3009900" y="1066579"/>
            <a:ext cx="6172200" cy="4407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ctr">
              <a:lnSpc>
                <a:spcPct val="120000"/>
              </a:lnSpc>
              <a:spcBef>
                <a:spcPts val="780"/>
              </a:spcBef>
              <a:buNone/>
            </a:pPr>
            <a:r>
              <a:rPr lang="zh-CN" altLang="en-US" sz="2000" dirty="0">
                <a:latin typeface="华文楷体" panose="02010600040101010101" charset="-122"/>
                <a:ea typeface="华文楷体" panose="02010600040101010101" charset="-122"/>
              </a:rPr>
              <a:t>表</a:t>
            </a:r>
            <a:r>
              <a:rPr lang="en-US" altLang="zh-CN" sz="2000" dirty="0">
                <a:latin typeface="华文楷体" panose="02010600040101010101" charset="-122"/>
                <a:ea typeface="华文楷体" panose="02010600040101010101" charset="-122"/>
              </a:rPr>
              <a:t>4-6  </a:t>
            </a:r>
            <a:r>
              <a:rPr lang="zh-CN" altLang="en-US" sz="2000" dirty="0">
                <a:latin typeface="华文楷体" panose="02010600040101010101" charset="-122"/>
                <a:ea typeface="华文楷体" panose="02010600040101010101" charset="-122"/>
              </a:rPr>
              <a:t>基于时期平均值的替代弹性行业差异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97AB3F3C-0734-584B-B20D-5CC41596F9FC}"/>
              </a:ext>
            </a:extLst>
          </p:cNvPr>
          <p:cNvSpPr txBox="1"/>
          <p:nvPr/>
        </p:nvSpPr>
        <p:spPr>
          <a:xfrm>
            <a:off x="1510826" y="6136531"/>
            <a:ext cx="959558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buNone/>
            </a:pPr>
            <a:r>
              <a:rPr lang="zh-CN" altLang="en-US" sz="2000" dirty="0">
                <a:latin typeface="华文楷体" panose="02010600040101010101" charset="-122"/>
                <a:ea typeface="华文楷体" panose="02010600040101010101" charset="-122"/>
              </a:rPr>
              <a:t>估计结果显示，我国三次产业要素替代弹性存在明显差异，第二产业替代弹性最高。</a:t>
            </a:r>
          </a:p>
        </p:txBody>
      </p:sp>
    </p:spTree>
    <p:extLst>
      <p:ext uri="{BB962C8B-B14F-4D97-AF65-F5344CB8AC3E}">
        <p14:creationId xmlns:p14="http://schemas.microsoft.com/office/powerpoint/2010/main" val="6916279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10888524" y="6619009"/>
            <a:ext cx="932884" cy="311727"/>
          </a:xfrm>
        </p:spPr>
        <p:txBody>
          <a:bodyPr/>
          <a:lstStyle/>
          <a:p>
            <a:fld id="{9A0DB2DC-4C9A-4742-B13C-FB6460FD3503}" type="slidenum">
              <a:rPr lang="zh-CN" altLang="en-US" sz="2000">
                <a:solidFill>
                  <a:schemeClr val="tx1"/>
                </a:solidFill>
              </a:rPr>
              <a:t>3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7" name="Rectangle 4" descr="浅色上对角线"/>
          <p:cNvSpPr>
            <a:spLocks noChangeArrowheads="1"/>
          </p:cNvSpPr>
          <p:nvPr/>
        </p:nvSpPr>
        <p:spPr bwMode="auto">
          <a:xfrm>
            <a:off x="861591" y="107576"/>
            <a:ext cx="5234409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一、经济增长概念与特征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5CB0DC77-802C-6F29-6961-EEADA07939A7}"/>
              </a:ext>
            </a:extLst>
          </p:cNvPr>
          <p:cNvSpPr txBox="1"/>
          <p:nvPr/>
        </p:nvSpPr>
        <p:spPr>
          <a:xfrm>
            <a:off x="861591" y="855132"/>
            <a:ext cx="10959816" cy="7193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accent2"/>
                </a:solidFill>
                <a:latin typeface="华文楷体" panose="02010600040101010101" charset="-122"/>
                <a:ea typeface="华文楷体" panose="02010600040101010101" charset="-122"/>
              </a:rPr>
              <a:t>（一）概念与测度</a:t>
            </a:r>
            <a:endParaRPr lang="en-US" altLang="zh-CN" sz="2800" b="1" dirty="0">
              <a:solidFill>
                <a:schemeClr val="accent2"/>
              </a:solidFill>
              <a:latin typeface="华文楷体" panose="02010600040101010101" charset="-122"/>
              <a:ea typeface="华文楷体" panose="02010600040101010101" charset="-122"/>
            </a:endParaRPr>
          </a:p>
          <a:p>
            <a:pPr indent="457200">
              <a:lnSpc>
                <a:spcPct val="130000"/>
              </a:lnSpc>
            </a:pPr>
            <a:r>
              <a:rPr lang="en-US" altLang="zh-CN" sz="2500" b="1" dirty="0">
                <a:solidFill>
                  <a:schemeClr val="accent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1</a:t>
            </a:r>
            <a:r>
              <a:rPr lang="zh-CN" altLang="en-US" sz="2500" b="1" dirty="0">
                <a:solidFill>
                  <a:schemeClr val="accent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．经济增长定义</a:t>
            </a:r>
          </a:p>
          <a:p>
            <a:pPr indent="457200">
              <a:lnSpc>
                <a:spcPct val="130000"/>
              </a:lnSpc>
            </a:pPr>
            <a:r>
              <a:rPr lang="zh-CN" altLang="en-US" sz="2100" dirty="0">
                <a:latin typeface="华文楷体" panose="02010600040101010101" charset="-122"/>
                <a:ea typeface="华文楷体" panose="02010600040101010101" charset="-122"/>
              </a:rPr>
              <a:t>一个经济体人均产出（或人均收入）水平的持续提高。</a:t>
            </a:r>
            <a:endParaRPr lang="en-US" altLang="zh-CN" sz="2100" dirty="0">
              <a:latin typeface="华文楷体" panose="02010600040101010101" charset="-122"/>
              <a:ea typeface="华文楷体" panose="02010600040101010101" charset="-122"/>
            </a:endParaRPr>
          </a:p>
          <a:p>
            <a:pPr indent="457200">
              <a:lnSpc>
                <a:spcPct val="130000"/>
              </a:lnSpc>
            </a:pPr>
            <a:r>
              <a:rPr lang="en-US" altLang="zh-CN" sz="2400" b="1" dirty="0">
                <a:solidFill>
                  <a:schemeClr val="accent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2</a:t>
            </a:r>
            <a:r>
              <a:rPr lang="zh-CN" altLang="en-US" sz="2400" b="1" dirty="0">
                <a:solidFill>
                  <a:schemeClr val="accent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．相关概念比较</a:t>
            </a:r>
            <a:endParaRPr lang="en-US" altLang="zh-CN" sz="2400" b="1" dirty="0">
              <a:solidFill>
                <a:schemeClr val="accent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indent="457200">
              <a:lnSpc>
                <a:spcPct val="130000"/>
              </a:lnSpc>
            </a:pPr>
            <a:r>
              <a:rPr lang="zh-CN" altLang="en-US" sz="2100" dirty="0">
                <a:latin typeface="华文楷体" panose="02010600040101010101" charset="-122"/>
                <a:ea typeface="华文楷体" panose="02010600040101010101" charset="-122"/>
              </a:rPr>
              <a:t>一是区分经济增长与经济波动：经济增长反映经济总量的长期变化趋势，经济波动反映短期内经济总量对长期趋势的偏离，两者关注点迥异；经济波动研究以识别（潜在）长期趋势为前提，故离不开经济增长研究。</a:t>
            </a:r>
            <a:endParaRPr lang="en-US" altLang="zh-CN" sz="2100" dirty="0">
              <a:latin typeface="华文楷体" panose="02010600040101010101" charset="-122"/>
              <a:ea typeface="华文楷体" panose="02010600040101010101" charset="-122"/>
            </a:endParaRPr>
          </a:p>
          <a:p>
            <a:pPr indent="457200">
              <a:lnSpc>
                <a:spcPct val="130000"/>
              </a:lnSpc>
            </a:pPr>
            <a:r>
              <a:rPr lang="zh-CN" altLang="en-US" sz="2100" dirty="0">
                <a:latin typeface="华文楷体" panose="02010600040101010101" charset="-122"/>
                <a:ea typeface="华文楷体" panose="02010600040101010101" charset="-122"/>
              </a:rPr>
              <a:t>二是区分经济增长与经济发展：经济增长专注于生产维度，重视经济产出的数量增长；经济发展涵盖维度广泛，且更重视国民福利的质量提升；增长为发展提供重要前提，发展则在增长基础上做重要扩充。</a:t>
            </a:r>
            <a:endParaRPr lang="en-US" altLang="zh-CN" sz="2100" dirty="0">
              <a:latin typeface="华文楷体" panose="02010600040101010101" charset="-122"/>
              <a:ea typeface="华文楷体" panose="02010600040101010101" charset="-122"/>
            </a:endParaRPr>
          </a:p>
          <a:p>
            <a:pPr indent="457200">
              <a:lnSpc>
                <a:spcPct val="130000"/>
              </a:lnSpc>
            </a:pPr>
            <a:r>
              <a:rPr lang="en-US" altLang="zh-CN" sz="2400" b="1" dirty="0">
                <a:solidFill>
                  <a:schemeClr val="accent1"/>
                </a:solidFill>
                <a:latin typeface="华文楷体" panose="02010600040101010101" charset="-122"/>
                <a:ea typeface="华文楷体" panose="02010600040101010101" charset="-122"/>
              </a:rPr>
              <a:t>3</a:t>
            </a:r>
            <a:r>
              <a:rPr lang="zh-CN" altLang="en-US" sz="2400" b="1" dirty="0">
                <a:solidFill>
                  <a:schemeClr val="accent1"/>
                </a:solidFill>
                <a:latin typeface="华文楷体" panose="02010600040101010101" charset="-122"/>
                <a:ea typeface="华文楷体" panose="02010600040101010101" charset="-122"/>
              </a:rPr>
              <a:t>．常用测度指标</a:t>
            </a:r>
            <a:endParaRPr lang="en-US" altLang="zh-CN" sz="2400" b="1" dirty="0">
              <a:solidFill>
                <a:schemeClr val="accent1"/>
              </a:solidFill>
              <a:latin typeface="华文楷体" panose="02010600040101010101" charset="-122"/>
              <a:ea typeface="华文楷体" panose="02010600040101010101" charset="-122"/>
            </a:endParaRPr>
          </a:p>
          <a:p>
            <a:pPr indent="457200">
              <a:lnSpc>
                <a:spcPct val="130000"/>
              </a:lnSpc>
            </a:pPr>
            <a:r>
              <a:rPr lang="zh-CN" altLang="en-US" sz="2100" dirty="0">
                <a:latin typeface="华文楷体" panose="02010600040101010101" charset="-122"/>
                <a:ea typeface="华文楷体" panose="02010600040101010101" charset="-122"/>
              </a:rPr>
              <a:t>经济增长规模，常以实际</a:t>
            </a:r>
            <a:r>
              <a:rPr lang="en-US" altLang="zh-CN" sz="2100" dirty="0">
                <a:latin typeface="华文楷体" panose="02010600040101010101" charset="-122"/>
                <a:ea typeface="华文楷体" panose="02010600040101010101" charset="-122"/>
              </a:rPr>
              <a:t>GDP</a:t>
            </a:r>
            <a:r>
              <a:rPr lang="zh-CN" altLang="en-US" sz="2100" dirty="0">
                <a:latin typeface="华文楷体" panose="02010600040101010101" charset="-122"/>
                <a:ea typeface="华文楷体" panose="02010600040101010101" charset="-122"/>
              </a:rPr>
              <a:t>或实际人均</a:t>
            </a:r>
            <a:r>
              <a:rPr lang="en-US" altLang="zh-CN" sz="2100" dirty="0">
                <a:latin typeface="华文楷体" panose="02010600040101010101" charset="-122"/>
                <a:ea typeface="华文楷体" panose="02010600040101010101" charset="-122"/>
              </a:rPr>
              <a:t>GDP</a:t>
            </a:r>
            <a:r>
              <a:rPr lang="zh-CN" altLang="en-US" sz="2100" dirty="0">
                <a:latin typeface="华文楷体" panose="02010600040101010101" charset="-122"/>
                <a:ea typeface="华文楷体" panose="02010600040101010101" charset="-122"/>
              </a:rPr>
              <a:t>衡量，以避免名义量受不同时期价格水平变化的干扰。经济增长速度，常以实际</a:t>
            </a:r>
            <a:r>
              <a:rPr lang="en-US" altLang="zh-CN" sz="2100" dirty="0">
                <a:latin typeface="华文楷体" panose="02010600040101010101" charset="-122"/>
                <a:ea typeface="华文楷体" panose="02010600040101010101" charset="-122"/>
              </a:rPr>
              <a:t>GDP</a:t>
            </a:r>
            <a:r>
              <a:rPr lang="zh-CN" altLang="en-US" sz="2100" dirty="0">
                <a:latin typeface="华文楷体" panose="02010600040101010101" charset="-122"/>
                <a:ea typeface="华文楷体" panose="02010600040101010101" charset="-122"/>
              </a:rPr>
              <a:t>增长率或实际人均</a:t>
            </a:r>
            <a:r>
              <a:rPr lang="en-US" altLang="zh-CN" sz="2100" dirty="0">
                <a:latin typeface="华文楷体" panose="02010600040101010101" charset="-122"/>
                <a:ea typeface="华文楷体" panose="02010600040101010101" charset="-122"/>
              </a:rPr>
              <a:t>GDP</a:t>
            </a:r>
            <a:r>
              <a:rPr lang="zh-CN" altLang="en-US" sz="2100" dirty="0">
                <a:latin typeface="华文楷体" panose="02010600040101010101" charset="-122"/>
                <a:ea typeface="华文楷体" panose="02010600040101010101" charset="-122"/>
              </a:rPr>
              <a:t>增长率反映。</a:t>
            </a:r>
          </a:p>
          <a:p>
            <a:pPr indent="457200">
              <a:lnSpc>
                <a:spcPct val="130000"/>
              </a:lnSpc>
            </a:pPr>
            <a:endParaRPr lang="zh-CN" altLang="en-US" sz="2100" dirty="0">
              <a:latin typeface="华文楷体" panose="02010600040101010101" charset="-122"/>
              <a:ea typeface="华文楷体" panose="02010600040101010101" charset="-122"/>
            </a:endParaRPr>
          </a:p>
          <a:p>
            <a:pPr indent="457200">
              <a:lnSpc>
                <a:spcPct val="170000"/>
              </a:lnSpc>
            </a:pPr>
            <a:endParaRPr lang="zh-CN" altLang="en-US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zh-CN" sz="1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       </a:t>
            </a:r>
          </a:p>
          <a:p>
            <a:pPr>
              <a:lnSpc>
                <a:spcPct val="150000"/>
              </a:lnSpc>
              <a:buNone/>
            </a:pPr>
            <a:r>
              <a:rPr lang="en-US" altLang="zh-CN" sz="1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BAF07F-4520-8163-58D7-E476772B41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5">
            <a:extLst>
              <a:ext uri="{FF2B5EF4-FFF2-40B4-BE49-F238E27FC236}">
                <a16:creationId xmlns:a16="http://schemas.microsoft.com/office/drawing/2014/main" id="{AF0960A5-0348-64C3-00AB-BF16C3F1C9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2096" y="1456690"/>
            <a:ext cx="10142220" cy="478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F85383E1-1279-CF18-4542-E5D78325D1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7511" y="4452620"/>
            <a:ext cx="10142220" cy="179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kumimoji="1"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灯片编号占位符 6">
            <a:extLst>
              <a:ext uri="{FF2B5EF4-FFF2-40B4-BE49-F238E27FC236}">
                <a16:creationId xmlns:a16="http://schemas.microsoft.com/office/drawing/2014/main" id="{16C80931-937B-3FAC-FC5D-E06AB81B7B02}"/>
              </a:ext>
            </a:extLst>
          </p:cNvPr>
          <p:cNvSpPr txBox="1"/>
          <p:nvPr/>
        </p:nvSpPr>
        <p:spPr>
          <a:xfrm>
            <a:off x="10888524" y="6619009"/>
            <a:ext cx="932884" cy="3117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A0DB2DC-4C9A-4742-B13C-FB6460FD3503}" type="slidenum">
              <a:rPr lang="zh-CN" altLang="en-US" sz="2000" smtClean="0">
                <a:solidFill>
                  <a:schemeClr val="tx1"/>
                </a:solidFill>
              </a:rPr>
              <a:t>39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10" name="Rectangle 4" descr="浅色上对角线">
            <a:extLst>
              <a:ext uri="{FF2B5EF4-FFF2-40B4-BE49-F238E27FC236}">
                <a16:creationId xmlns:a16="http://schemas.microsoft.com/office/drawing/2014/main" id="{FEE18459-6366-1D7F-3C1B-9A8C548B8C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591" y="107576"/>
            <a:ext cx="5234409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四、中国实证估计结果</a:t>
            </a:r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7CBB9186-761C-8C4B-0B82-C5885D2C31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300" y="967810"/>
            <a:ext cx="5462058" cy="3595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>
            <a:extLst>
              <a:ext uri="{FF2B5EF4-FFF2-40B4-BE49-F238E27FC236}">
                <a16:creationId xmlns:a16="http://schemas.microsoft.com/office/drawing/2014/main" id="{DACA4320-19D7-E2CB-CDAB-61659BFD23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9350" y="967810"/>
            <a:ext cx="5494808" cy="3595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7BB9351A-23BC-76F8-E5BA-A6D2C0D1FDB3}"/>
              </a:ext>
            </a:extLst>
          </p:cNvPr>
          <p:cNvSpPr txBox="1"/>
          <p:nvPr/>
        </p:nvSpPr>
        <p:spPr>
          <a:xfrm>
            <a:off x="3077106" y="4759818"/>
            <a:ext cx="61722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ctr">
              <a:spcAft>
                <a:spcPts val="780"/>
              </a:spcAft>
              <a:buNone/>
            </a:pPr>
            <a:r>
              <a:rPr lang="zh-CN" altLang="en-US" dirty="0">
                <a:latin typeface="华文楷体" panose="02010600040101010101" charset="-122"/>
                <a:ea typeface="华文楷体" panose="02010600040101010101" charset="-122"/>
              </a:rPr>
              <a:t>图</a:t>
            </a:r>
            <a:r>
              <a:rPr lang="en-US" altLang="zh-CN" dirty="0">
                <a:latin typeface="华文楷体" panose="02010600040101010101" charset="-122"/>
                <a:ea typeface="华文楷体" panose="02010600040101010101" charset="-122"/>
              </a:rPr>
              <a:t>4-6</a:t>
            </a:r>
            <a:r>
              <a:rPr lang="zh-CN" altLang="en-US" dirty="0">
                <a:latin typeface="华文楷体" panose="02010600040101010101" charset="-122"/>
                <a:ea typeface="华文楷体" panose="02010600040101010101" charset="-122"/>
              </a:rPr>
              <a:t>  对“索洛猜想</a:t>
            </a:r>
            <a:r>
              <a:rPr lang="en-US" altLang="zh-CN" dirty="0">
                <a:latin typeface="华文楷体" panose="02010600040101010101" charset="-122"/>
                <a:ea typeface="华文楷体" panose="02010600040101010101" charset="-122"/>
              </a:rPr>
              <a:t>2</a:t>
            </a:r>
            <a:r>
              <a:rPr lang="zh-CN" altLang="en-US" dirty="0">
                <a:latin typeface="华文楷体" panose="02010600040101010101" charset="-122"/>
                <a:ea typeface="华文楷体" panose="02010600040101010101" charset="-122"/>
              </a:rPr>
              <a:t>”的检验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9685EF6A-BE4A-A8B9-6F90-0F6582FCB5F6}"/>
              </a:ext>
            </a:extLst>
          </p:cNvPr>
          <p:cNvSpPr txBox="1"/>
          <p:nvPr/>
        </p:nvSpPr>
        <p:spPr>
          <a:xfrm>
            <a:off x="957684" y="5149986"/>
            <a:ext cx="11041889" cy="1600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7200" algn="just"/>
            <a:r>
              <a:rPr lang="zh-CN" altLang="en-US" sz="2100" dirty="0">
                <a:latin typeface="华文楷体" panose="02010600040101010101" charset="-122"/>
                <a:ea typeface="华文楷体" panose="02010600040101010101" charset="-122"/>
              </a:rPr>
              <a:t>采用</a:t>
            </a:r>
            <a:r>
              <a:rPr lang="en-US" altLang="zh-CN" sz="2100" dirty="0">
                <a:latin typeface="华文楷体" panose="02010600040101010101" charset="-122"/>
                <a:ea typeface="华文楷体" panose="02010600040101010101" charset="-122"/>
              </a:rPr>
              <a:t>Young(2013)</a:t>
            </a:r>
            <a:r>
              <a:rPr lang="zh-CN" altLang="en-US" sz="2100" dirty="0">
                <a:latin typeface="华文楷体" panose="02010600040101010101" charset="-122"/>
                <a:ea typeface="华文楷体" panose="02010600040101010101" charset="-122"/>
              </a:rPr>
              <a:t>方法，左图显示，改革时期国民经济替代弹性始终小于三次产业替代弹性加权平均值，拒绝“索洛猜想</a:t>
            </a:r>
            <a:r>
              <a:rPr lang="en-US" altLang="zh-CN" sz="2100" dirty="0">
                <a:latin typeface="华文楷体" panose="02010600040101010101" charset="-122"/>
                <a:ea typeface="华文楷体" panose="02010600040101010101" charset="-122"/>
              </a:rPr>
              <a:t>2</a:t>
            </a:r>
            <a:r>
              <a:rPr lang="zh-CN" altLang="en-US" sz="2100" dirty="0">
                <a:latin typeface="华文楷体" panose="02010600040101010101" charset="-122"/>
                <a:ea typeface="华文楷体" panose="02010600040101010101" charset="-122"/>
              </a:rPr>
              <a:t>”。</a:t>
            </a:r>
            <a:endParaRPr lang="en-US" altLang="zh-CN" sz="2100" dirty="0">
              <a:latin typeface="华文楷体" panose="02010600040101010101" charset="-122"/>
              <a:ea typeface="华文楷体" panose="02010600040101010101" charset="-122"/>
            </a:endParaRPr>
          </a:p>
          <a:p>
            <a:pPr indent="457200" algn="just"/>
            <a:r>
              <a:rPr lang="zh-CN" altLang="en-US" sz="2100" dirty="0">
                <a:latin typeface="华文楷体" panose="02010600040101010101" charset="-122"/>
                <a:ea typeface="华文楷体" panose="02010600040101010101" charset="-122"/>
              </a:rPr>
              <a:t>改用</a:t>
            </a:r>
            <a:r>
              <a:rPr lang="en-US" altLang="zh-CN" sz="2100" dirty="0" err="1">
                <a:latin typeface="华文楷体" panose="02010600040101010101" charset="-122"/>
                <a:ea typeface="华文楷体" panose="02010600040101010101" charset="-122"/>
              </a:rPr>
              <a:t>Oberfield</a:t>
            </a:r>
            <a:r>
              <a:rPr lang="en-US" altLang="zh-CN" sz="2100" dirty="0">
                <a:latin typeface="华文楷体" panose="02010600040101010101" charset="-122"/>
                <a:ea typeface="华文楷体" panose="02010600040101010101" charset="-122"/>
              </a:rPr>
              <a:t> &amp; Raval(2012)</a:t>
            </a:r>
            <a:r>
              <a:rPr lang="zh-CN" altLang="en-US" sz="2100" dirty="0">
                <a:latin typeface="华文楷体" panose="02010600040101010101" charset="-122"/>
                <a:ea typeface="华文楷体" panose="02010600040101010101" charset="-122"/>
              </a:rPr>
              <a:t>的方法，右图显示，国民经济替代弹性明显小于基于行业替代弹性推算的替代弹性，再次拒绝“索洛猜想</a:t>
            </a:r>
            <a:r>
              <a:rPr lang="en-US" altLang="zh-CN" sz="2100" dirty="0">
                <a:latin typeface="华文楷体" panose="02010600040101010101" charset="-122"/>
                <a:ea typeface="华文楷体" panose="02010600040101010101" charset="-122"/>
              </a:rPr>
              <a:t>2</a:t>
            </a:r>
            <a:r>
              <a:rPr lang="zh-CN" altLang="en-US" sz="2100" dirty="0">
                <a:latin typeface="华文楷体" panose="02010600040101010101" charset="-122"/>
                <a:ea typeface="华文楷体" panose="02010600040101010101" charset="-122"/>
              </a:rPr>
              <a:t>”且其拒绝能力更强。</a:t>
            </a:r>
          </a:p>
          <a:p>
            <a:pPr marL="0" marR="0" algn="just">
              <a:buNone/>
            </a:pPr>
            <a:endParaRPr lang="zh-CN" altLang="en-US" sz="1400" kern="100" dirty="0">
              <a:effectLst/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103957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19ECE1-914C-26DA-6FF1-9D66B277B2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灯片编号占位符 6">
            <a:extLst>
              <a:ext uri="{FF2B5EF4-FFF2-40B4-BE49-F238E27FC236}">
                <a16:creationId xmlns:a16="http://schemas.microsoft.com/office/drawing/2014/main" id="{90FF661F-14BC-51AC-7974-5E26A37DFCAE}"/>
              </a:ext>
            </a:extLst>
          </p:cNvPr>
          <p:cNvSpPr txBox="1"/>
          <p:nvPr/>
        </p:nvSpPr>
        <p:spPr>
          <a:xfrm>
            <a:off x="10888524" y="6619009"/>
            <a:ext cx="932884" cy="3117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A0DB2DC-4C9A-4742-B13C-FB6460FD3503}" type="slidenum">
              <a:rPr lang="zh-CN" altLang="en-US" sz="2000" smtClean="0">
                <a:solidFill>
                  <a:schemeClr val="tx1"/>
                </a:solidFill>
              </a:rPr>
              <a:t>40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10" name="Rectangle 4" descr="浅色上对角线">
            <a:extLst>
              <a:ext uri="{FF2B5EF4-FFF2-40B4-BE49-F238E27FC236}">
                <a16:creationId xmlns:a16="http://schemas.microsoft.com/office/drawing/2014/main" id="{756FF072-A53A-9F04-72C8-F14CA78219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591" y="107576"/>
            <a:ext cx="5234409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四、中国实证估计结果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8AAF293C-E4F0-D381-4D5C-E9FE43F5319E}"/>
              </a:ext>
            </a:extLst>
          </p:cNvPr>
          <p:cNvSpPr txBox="1"/>
          <p:nvPr/>
        </p:nvSpPr>
        <p:spPr>
          <a:xfrm>
            <a:off x="861591" y="852497"/>
            <a:ext cx="6172200" cy="10245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（三）技术偏向估计结果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indent="457200">
              <a:lnSpc>
                <a:spcPct val="120000"/>
              </a:lnSpc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5B9BD5"/>
                </a:solidFill>
                <a:effectLst/>
                <a:uLnTx/>
                <a:uFillTx/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1.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5B9BD5"/>
                </a:solidFill>
                <a:effectLst/>
                <a:uLnTx/>
                <a:uFillTx/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主要特征</a:t>
            </a:r>
          </a:p>
        </p:txBody>
      </p:sp>
      <p:graphicFrame>
        <p:nvGraphicFramePr>
          <p:cNvPr id="3" name="表格 2">
            <a:extLst>
              <a:ext uri="{FF2B5EF4-FFF2-40B4-BE49-F238E27FC236}">
                <a16:creationId xmlns:a16="http://schemas.microsoft.com/office/drawing/2014/main" id="{0ADBD93B-259B-BCF2-44C4-9A4E39322B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4395114"/>
              </p:ext>
            </p:extLst>
          </p:nvPr>
        </p:nvGraphicFramePr>
        <p:xfrm>
          <a:off x="861591" y="2203727"/>
          <a:ext cx="9256079" cy="426669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05415">
                  <a:extLst>
                    <a:ext uri="{9D8B030D-6E8A-4147-A177-3AD203B41FA5}">
                      <a16:colId xmlns:a16="http://schemas.microsoft.com/office/drawing/2014/main" val="2443208318"/>
                    </a:ext>
                  </a:extLst>
                </a:gridCol>
                <a:gridCol w="1258444">
                  <a:extLst>
                    <a:ext uri="{9D8B030D-6E8A-4147-A177-3AD203B41FA5}">
                      <a16:colId xmlns:a16="http://schemas.microsoft.com/office/drawing/2014/main" val="968345860"/>
                    </a:ext>
                  </a:extLst>
                </a:gridCol>
                <a:gridCol w="1258444">
                  <a:extLst>
                    <a:ext uri="{9D8B030D-6E8A-4147-A177-3AD203B41FA5}">
                      <a16:colId xmlns:a16="http://schemas.microsoft.com/office/drawing/2014/main" val="748602710"/>
                    </a:ext>
                  </a:extLst>
                </a:gridCol>
                <a:gridCol w="1258444">
                  <a:extLst>
                    <a:ext uri="{9D8B030D-6E8A-4147-A177-3AD203B41FA5}">
                      <a16:colId xmlns:a16="http://schemas.microsoft.com/office/drawing/2014/main" val="4010729606"/>
                    </a:ext>
                  </a:extLst>
                </a:gridCol>
                <a:gridCol w="1258444">
                  <a:extLst>
                    <a:ext uri="{9D8B030D-6E8A-4147-A177-3AD203B41FA5}">
                      <a16:colId xmlns:a16="http://schemas.microsoft.com/office/drawing/2014/main" val="722096007"/>
                    </a:ext>
                  </a:extLst>
                </a:gridCol>
                <a:gridCol w="1258444">
                  <a:extLst>
                    <a:ext uri="{9D8B030D-6E8A-4147-A177-3AD203B41FA5}">
                      <a16:colId xmlns:a16="http://schemas.microsoft.com/office/drawing/2014/main" val="417371327"/>
                    </a:ext>
                  </a:extLst>
                </a:gridCol>
                <a:gridCol w="1258444">
                  <a:extLst>
                    <a:ext uri="{9D8B030D-6E8A-4147-A177-3AD203B41FA5}">
                      <a16:colId xmlns:a16="http://schemas.microsoft.com/office/drawing/2014/main" val="3204332997"/>
                    </a:ext>
                  </a:extLst>
                </a:gridCol>
              </a:tblGrid>
              <a:tr h="525046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500"/>
                        </a:lnSpc>
                        <a:buNone/>
                      </a:pPr>
                      <a:r>
                        <a:rPr lang="zh-CN" altLang="en-US" sz="2000" kern="100" dirty="0">
                          <a:effectLst/>
                        </a:rPr>
                        <a:t>计算方法</a:t>
                      </a:r>
                      <a:endParaRPr lang="zh-CN" altLang="en-US" sz="20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ts val="1500"/>
                        </a:lnSpc>
                        <a:buNone/>
                      </a:pPr>
                      <a:r>
                        <a:rPr lang="zh-CN" altLang="en-US" sz="2000" kern="100">
                          <a:effectLst/>
                        </a:rPr>
                        <a:t>分析指标及所属时期</a:t>
                      </a:r>
                      <a:endParaRPr lang="zh-CN" altLang="en-US" sz="20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500"/>
                        </a:lnSpc>
                        <a:buNone/>
                      </a:pPr>
                      <a:r>
                        <a:rPr lang="zh-CN" altLang="en-US" sz="2000" kern="100" dirty="0">
                          <a:effectLst/>
                        </a:rPr>
                        <a:t>国民经济</a:t>
                      </a:r>
                      <a:endParaRPr lang="zh-CN" altLang="en-US" sz="20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500"/>
                        </a:lnSpc>
                        <a:buNone/>
                      </a:pPr>
                      <a:r>
                        <a:rPr lang="zh-CN" altLang="en-US" sz="2000" kern="100" dirty="0">
                          <a:effectLst/>
                        </a:rPr>
                        <a:t>第一产业</a:t>
                      </a:r>
                      <a:endParaRPr lang="zh-CN" altLang="en-US" sz="20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500"/>
                        </a:lnSpc>
                        <a:buNone/>
                      </a:pPr>
                      <a:r>
                        <a:rPr lang="zh-CN" altLang="en-US" sz="2000" kern="100">
                          <a:effectLst/>
                        </a:rPr>
                        <a:t>第二产业</a:t>
                      </a:r>
                      <a:endParaRPr lang="zh-CN" altLang="en-US" sz="20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500"/>
                        </a:lnSpc>
                        <a:buNone/>
                      </a:pPr>
                      <a:r>
                        <a:rPr lang="zh-CN" altLang="en-US" sz="2000" kern="100">
                          <a:effectLst/>
                        </a:rPr>
                        <a:t>第三产业</a:t>
                      </a:r>
                      <a:endParaRPr lang="zh-CN" altLang="en-US" sz="20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:a16="http://schemas.microsoft.com/office/drawing/2014/main" val="1369424777"/>
                  </a:ext>
                </a:extLst>
              </a:tr>
              <a:tr h="534521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500"/>
                        </a:lnSpc>
                        <a:buNone/>
                      </a:pPr>
                      <a:r>
                        <a:rPr lang="zh-CN" altLang="en-US" sz="2000" kern="100" dirty="0">
                          <a:effectLst/>
                        </a:rPr>
                        <a:t>模型直接推算</a:t>
                      </a:r>
                      <a:endParaRPr lang="zh-CN" altLang="en-US" sz="20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500"/>
                        </a:lnSpc>
                        <a:buNone/>
                      </a:pPr>
                      <a:r>
                        <a:rPr lang="zh-CN" altLang="en-US" sz="2000" kern="100" dirty="0">
                          <a:effectLst/>
                        </a:rPr>
                        <a:t>平均值</a:t>
                      </a:r>
                      <a:endParaRPr lang="zh-CN" altLang="en-US" sz="20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500"/>
                        </a:lnSpc>
                        <a:buNone/>
                      </a:pPr>
                      <a:r>
                        <a:rPr lang="en-US" altLang="zh-CN" sz="2000" kern="100" dirty="0">
                          <a:effectLst/>
                        </a:rPr>
                        <a:t>1978-2014</a:t>
                      </a:r>
                      <a:endParaRPr lang="zh-CN" altLang="en-US" sz="20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500"/>
                        </a:lnSpc>
                        <a:buNone/>
                      </a:pPr>
                      <a:r>
                        <a:rPr lang="en-US" altLang="zh-CN" sz="2000" kern="100" dirty="0">
                          <a:effectLst/>
                        </a:rPr>
                        <a:t>0.096</a:t>
                      </a:r>
                      <a:endParaRPr lang="zh-CN" altLang="en-US" sz="20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500"/>
                        </a:lnSpc>
                        <a:buNone/>
                      </a:pPr>
                      <a:r>
                        <a:rPr lang="en-US" altLang="zh-CN" sz="2000" kern="100" dirty="0">
                          <a:effectLst/>
                        </a:rPr>
                        <a:t>0.089</a:t>
                      </a:r>
                      <a:endParaRPr lang="zh-CN" altLang="en-US" sz="20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500"/>
                        </a:lnSpc>
                        <a:buNone/>
                      </a:pPr>
                      <a:r>
                        <a:rPr lang="en-US" altLang="zh-CN" sz="2000" kern="100">
                          <a:effectLst/>
                        </a:rPr>
                        <a:t>-0.012</a:t>
                      </a:r>
                      <a:endParaRPr lang="en-US" altLang="zh-CN" sz="20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500"/>
                        </a:lnSpc>
                        <a:buNone/>
                      </a:pPr>
                      <a:r>
                        <a:rPr lang="en-US" altLang="zh-CN" sz="2000" kern="100">
                          <a:effectLst/>
                        </a:rPr>
                        <a:t>0.098</a:t>
                      </a:r>
                      <a:endParaRPr lang="zh-CN" altLang="en-US" sz="20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:a16="http://schemas.microsoft.com/office/drawing/2014/main" val="59059343"/>
                  </a:ext>
                </a:extLst>
              </a:tr>
              <a:tr h="534521">
                <a:tc rowSpan="6">
                  <a:txBody>
                    <a:bodyPr/>
                    <a:lstStyle/>
                    <a:p>
                      <a:pPr marL="0" marR="0" algn="ctr">
                        <a:lnSpc>
                          <a:spcPts val="1500"/>
                        </a:lnSpc>
                        <a:buNone/>
                      </a:pPr>
                      <a:r>
                        <a:rPr lang="zh-CN" altLang="en-US" sz="2000" kern="100">
                          <a:effectLst/>
                        </a:rPr>
                        <a:t>改进增长核算</a:t>
                      </a:r>
                      <a:endParaRPr lang="zh-CN" altLang="en-US" sz="20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ts val="1500"/>
                        </a:lnSpc>
                        <a:buNone/>
                      </a:pPr>
                      <a:r>
                        <a:rPr lang="zh-CN" altLang="en-US" sz="2000" kern="100" dirty="0">
                          <a:effectLst/>
                        </a:rPr>
                        <a:t>平均值</a:t>
                      </a:r>
                      <a:endParaRPr lang="zh-CN" altLang="en-US" sz="20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500"/>
                        </a:lnSpc>
                        <a:buNone/>
                      </a:pPr>
                      <a:r>
                        <a:rPr lang="en-US" altLang="zh-CN" sz="2000" kern="100">
                          <a:effectLst/>
                        </a:rPr>
                        <a:t>1979-2014</a:t>
                      </a:r>
                      <a:endParaRPr lang="zh-CN" altLang="en-US" sz="20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500"/>
                        </a:lnSpc>
                        <a:buNone/>
                      </a:pPr>
                      <a:r>
                        <a:rPr lang="en-US" altLang="zh-CN" sz="2000" kern="100" dirty="0">
                          <a:effectLst/>
                        </a:rPr>
                        <a:t>0.199</a:t>
                      </a:r>
                      <a:endParaRPr lang="en-US" altLang="zh-CN" sz="20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500"/>
                        </a:lnSpc>
                        <a:buNone/>
                      </a:pPr>
                      <a:r>
                        <a:rPr lang="en-US" altLang="zh-CN" sz="2000" kern="100" dirty="0">
                          <a:effectLst/>
                        </a:rPr>
                        <a:t>0.176</a:t>
                      </a:r>
                      <a:endParaRPr lang="en-US" altLang="zh-CN" sz="20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500"/>
                        </a:lnSpc>
                        <a:buNone/>
                      </a:pPr>
                      <a:r>
                        <a:rPr lang="en-US" altLang="zh-CN" sz="2000" kern="100" dirty="0">
                          <a:effectLst/>
                        </a:rPr>
                        <a:t>0.066</a:t>
                      </a:r>
                      <a:endParaRPr lang="en-US" altLang="zh-CN" sz="20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500"/>
                        </a:lnSpc>
                        <a:buNone/>
                      </a:pPr>
                      <a:r>
                        <a:rPr lang="en-US" altLang="zh-CN" sz="2000" kern="100">
                          <a:effectLst/>
                        </a:rPr>
                        <a:t>0.187</a:t>
                      </a:r>
                      <a:endParaRPr lang="en-US" altLang="zh-CN" sz="20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:a16="http://schemas.microsoft.com/office/drawing/2014/main" val="1839713698"/>
                  </a:ext>
                </a:extLst>
              </a:tr>
              <a:tr h="534521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500"/>
                        </a:lnSpc>
                        <a:buNone/>
                      </a:pPr>
                      <a:r>
                        <a:rPr lang="en-US" altLang="zh-CN" sz="2000" kern="100" dirty="0">
                          <a:effectLst/>
                        </a:rPr>
                        <a:t>1979-1994</a:t>
                      </a:r>
                      <a:endParaRPr lang="zh-CN" altLang="en-US" sz="20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500"/>
                        </a:lnSpc>
                        <a:buNone/>
                      </a:pPr>
                      <a:r>
                        <a:rPr lang="en-US" altLang="zh-CN" sz="2000" kern="100" dirty="0">
                          <a:effectLst/>
                        </a:rPr>
                        <a:t>0.207</a:t>
                      </a:r>
                      <a:endParaRPr lang="en-US" altLang="zh-CN" sz="20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500"/>
                        </a:lnSpc>
                        <a:buNone/>
                      </a:pPr>
                      <a:r>
                        <a:rPr lang="en-US" altLang="zh-CN" sz="2000" kern="100" dirty="0">
                          <a:effectLst/>
                        </a:rPr>
                        <a:t>0.071</a:t>
                      </a:r>
                      <a:endParaRPr lang="en-US" altLang="zh-CN" sz="20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500"/>
                        </a:lnSpc>
                        <a:buNone/>
                      </a:pPr>
                      <a:r>
                        <a:rPr lang="en-US" altLang="zh-CN" sz="2000" kern="100">
                          <a:effectLst/>
                        </a:rPr>
                        <a:t>0.036</a:t>
                      </a:r>
                      <a:endParaRPr lang="en-US" altLang="zh-CN" sz="20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500"/>
                        </a:lnSpc>
                        <a:buNone/>
                      </a:pPr>
                      <a:r>
                        <a:rPr lang="en-US" altLang="zh-CN" sz="2000" kern="100" dirty="0">
                          <a:effectLst/>
                        </a:rPr>
                        <a:t>0.144</a:t>
                      </a:r>
                      <a:endParaRPr lang="en-US" altLang="zh-CN" sz="20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:a16="http://schemas.microsoft.com/office/drawing/2014/main" val="2715591119"/>
                  </a:ext>
                </a:extLst>
              </a:tr>
              <a:tr h="534521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500"/>
                        </a:lnSpc>
                        <a:buNone/>
                      </a:pPr>
                      <a:r>
                        <a:rPr lang="en-US" altLang="zh-CN" sz="2000" kern="100">
                          <a:effectLst/>
                        </a:rPr>
                        <a:t>1995-2014</a:t>
                      </a:r>
                      <a:endParaRPr lang="zh-CN" altLang="en-US" sz="20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500"/>
                        </a:lnSpc>
                        <a:buNone/>
                      </a:pPr>
                      <a:r>
                        <a:rPr lang="en-US" altLang="zh-CN" sz="2000" kern="100" dirty="0">
                          <a:effectLst/>
                        </a:rPr>
                        <a:t>0.192</a:t>
                      </a:r>
                      <a:endParaRPr lang="en-US" altLang="zh-CN" sz="20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500"/>
                        </a:lnSpc>
                        <a:buNone/>
                      </a:pPr>
                      <a:r>
                        <a:rPr lang="en-US" altLang="zh-CN" sz="2000" kern="100">
                          <a:effectLst/>
                        </a:rPr>
                        <a:t>0.260</a:t>
                      </a:r>
                      <a:endParaRPr lang="en-US" altLang="zh-CN" sz="20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500"/>
                        </a:lnSpc>
                        <a:buNone/>
                      </a:pPr>
                      <a:r>
                        <a:rPr lang="en-US" altLang="zh-CN" sz="2000" kern="100" dirty="0">
                          <a:effectLst/>
                        </a:rPr>
                        <a:t>0.090</a:t>
                      </a:r>
                      <a:endParaRPr lang="en-US" altLang="zh-CN" sz="20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500"/>
                        </a:lnSpc>
                        <a:buNone/>
                      </a:pPr>
                      <a:r>
                        <a:rPr lang="en-US" altLang="zh-CN" sz="2000" kern="100" dirty="0">
                          <a:effectLst/>
                        </a:rPr>
                        <a:t>0.222</a:t>
                      </a:r>
                      <a:endParaRPr lang="en-US" altLang="zh-CN" sz="20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:a16="http://schemas.microsoft.com/office/drawing/2014/main" val="2033589821"/>
                  </a:ext>
                </a:extLst>
              </a:tr>
              <a:tr h="534521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ts val="1500"/>
                        </a:lnSpc>
                        <a:buNone/>
                      </a:pPr>
                      <a:r>
                        <a:rPr lang="zh-CN" altLang="en-US" sz="2000" kern="100">
                          <a:effectLst/>
                        </a:rPr>
                        <a:t>负值年数</a:t>
                      </a:r>
                    </a:p>
                    <a:p>
                      <a:pPr marL="0" marR="0" algn="ctr">
                        <a:lnSpc>
                          <a:spcPts val="1500"/>
                        </a:lnSpc>
                        <a:buNone/>
                      </a:pPr>
                      <a:r>
                        <a:rPr lang="zh-CN" altLang="en-US" sz="2000" kern="100">
                          <a:effectLst/>
                        </a:rPr>
                        <a:t>（劳动偏向）</a:t>
                      </a:r>
                      <a:endParaRPr lang="zh-CN" altLang="en-US" sz="20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780" marR="177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500"/>
                        </a:lnSpc>
                        <a:buNone/>
                      </a:pPr>
                      <a:r>
                        <a:rPr lang="en-US" altLang="zh-CN" sz="2000" kern="100">
                          <a:effectLst/>
                        </a:rPr>
                        <a:t>1979-2014</a:t>
                      </a:r>
                      <a:endParaRPr lang="zh-CN" altLang="en-US" sz="20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500"/>
                        </a:lnSpc>
                        <a:buNone/>
                      </a:pPr>
                      <a:r>
                        <a:rPr lang="en-US" altLang="zh-CN" sz="2000" kern="100">
                          <a:effectLst/>
                        </a:rPr>
                        <a:t>1</a:t>
                      </a:r>
                      <a:endParaRPr lang="en-US" altLang="zh-CN" sz="20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500"/>
                        </a:lnSpc>
                        <a:buNone/>
                      </a:pPr>
                      <a:r>
                        <a:rPr lang="en-US" altLang="zh-CN" sz="2000" kern="100" dirty="0">
                          <a:effectLst/>
                        </a:rPr>
                        <a:t>5</a:t>
                      </a:r>
                      <a:endParaRPr lang="en-US" altLang="zh-CN" sz="20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500"/>
                        </a:lnSpc>
                        <a:buNone/>
                      </a:pPr>
                      <a:r>
                        <a:rPr lang="en-US" altLang="zh-CN" sz="2000" kern="100" dirty="0">
                          <a:effectLst/>
                        </a:rPr>
                        <a:t>12</a:t>
                      </a:r>
                      <a:endParaRPr lang="en-US" altLang="zh-CN" sz="20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500"/>
                        </a:lnSpc>
                        <a:buNone/>
                      </a:pPr>
                      <a:r>
                        <a:rPr lang="en-US" altLang="zh-CN" sz="2000" kern="100" dirty="0">
                          <a:effectLst/>
                        </a:rPr>
                        <a:t>3</a:t>
                      </a:r>
                      <a:endParaRPr lang="en-US" altLang="zh-CN" sz="20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:a16="http://schemas.microsoft.com/office/drawing/2014/main" val="3785221878"/>
                  </a:ext>
                </a:extLst>
              </a:tr>
              <a:tr h="534521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500"/>
                        </a:lnSpc>
                        <a:buNone/>
                      </a:pPr>
                      <a:r>
                        <a:rPr lang="en-US" altLang="zh-CN" sz="2000" kern="100">
                          <a:effectLst/>
                        </a:rPr>
                        <a:t>1979-1994</a:t>
                      </a:r>
                      <a:endParaRPr lang="zh-CN" altLang="en-US" sz="20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500"/>
                        </a:lnSpc>
                        <a:buNone/>
                      </a:pPr>
                      <a:r>
                        <a:rPr lang="en-US" altLang="zh-CN" sz="2000" kern="100">
                          <a:effectLst/>
                        </a:rPr>
                        <a:t>0</a:t>
                      </a:r>
                      <a:endParaRPr lang="zh-CN" altLang="en-US" sz="20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500"/>
                        </a:lnSpc>
                        <a:buNone/>
                      </a:pPr>
                      <a:r>
                        <a:rPr lang="en-US" altLang="zh-CN" sz="2000" kern="100">
                          <a:effectLst/>
                        </a:rPr>
                        <a:t>4</a:t>
                      </a:r>
                      <a:endParaRPr lang="zh-CN" altLang="en-US" sz="20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500"/>
                        </a:lnSpc>
                        <a:buNone/>
                      </a:pPr>
                      <a:r>
                        <a:rPr lang="en-US" altLang="zh-CN" sz="2000" kern="100" dirty="0">
                          <a:effectLst/>
                        </a:rPr>
                        <a:t>10</a:t>
                      </a:r>
                      <a:endParaRPr lang="zh-CN" altLang="en-US" sz="20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500"/>
                        </a:lnSpc>
                        <a:buNone/>
                      </a:pPr>
                      <a:r>
                        <a:rPr lang="en-US" altLang="zh-CN" sz="2000" kern="100" dirty="0">
                          <a:effectLst/>
                        </a:rPr>
                        <a:t>2</a:t>
                      </a:r>
                      <a:endParaRPr lang="zh-CN" altLang="en-US" sz="20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:a16="http://schemas.microsoft.com/office/drawing/2014/main" val="274203531"/>
                  </a:ext>
                </a:extLst>
              </a:tr>
              <a:tr h="534521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500"/>
                        </a:lnSpc>
                        <a:buNone/>
                      </a:pPr>
                      <a:r>
                        <a:rPr lang="en-US" altLang="zh-CN" sz="2000" kern="100">
                          <a:effectLst/>
                        </a:rPr>
                        <a:t>1995-2014</a:t>
                      </a:r>
                      <a:endParaRPr lang="zh-CN" altLang="en-US" sz="20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500"/>
                        </a:lnSpc>
                        <a:buNone/>
                      </a:pPr>
                      <a:r>
                        <a:rPr lang="en-US" altLang="zh-CN" sz="2000" kern="100" dirty="0">
                          <a:effectLst/>
                        </a:rPr>
                        <a:t>1</a:t>
                      </a:r>
                      <a:endParaRPr lang="zh-CN" altLang="en-US" sz="20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500"/>
                        </a:lnSpc>
                        <a:buNone/>
                      </a:pPr>
                      <a:r>
                        <a:rPr lang="en-US" altLang="zh-CN" sz="2000" kern="100">
                          <a:effectLst/>
                        </a:rPr>
                        <a:t>1</a:t>
                      </a:r>
                      <a:endParaRPr lang="zh-CN" altLang="en-US" sz="20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500"/>
                        </a:lnSpc>
                        <a:buNone/>
                      </a:pPr>
                      <a:r>
                        <a:rPr lang="en-US" altLang="zh-CN" sz="2000" kern="100">
                          <a:effectLst/>
                        </a:rPr>
                        <a:t>2</a:t>
                      </a:r>
                      <a:endParaRPr lang="zh-CN" altLang="en-US" sz="20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500"/>
                        </a:lnSpc>
                        <a:buNone/>
                      </a:pPr>
                      <a:r>
                        <a:rPr lang="en-US" altLang="zh-CN" sz="2000" kern="100" dirty="0">
                          <a:effectLst/>
                        </a:rPr>
                        <a:t>1</a:t>
                      </a:r>
                      <a:endParaRPr lang="zh-CN" altLang="en-US" sz="20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:a16="http://schemas.microsoft.com/office/drawing/2014/main" val="3867370438"/>
                  </a:ext>
                </a:extLst>
              </a:tr>
            </a:tbl>
          </a:graphicData>
        </a:graphic>
      </p:graphicFrame>
      <p:sp>
        <p:nvSpPr>
          <p:cNvPr id="7" name="文本框 6">
            <a:extLst>
              <a:ext uri="{FF2B5EF4-FFF2-40B4-BE49-F238E27FC236}">
                <a16:creationId xmlns:a16="http://schemas.microsoft.com/office/drawing/2014/main" id="{8B4A3C20-A7E4-BEBE-E1A8-6BE22C793FF4}"/>
              </a:ext>
            </a:extLst>
          </p:cNvPr>
          <p:cNvSpPr txBox="1"/>
          <p:nvPr/>
        </p:nvSpPr>
        <p:spPr>
          <a:xfrm>
            <a:off x="3365606" y="1803617"/>
            <a:ext cx="423756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000" dirty="0">
                <a:latin typeface="华文楷体" panose="02010600040101010101" charset="-122"/>
                <a:ea typeface="华文楷体" panose="02010600040101010101" charset="-122"/>
              </a:rPr>
              <a:t>表</a:t>
            </a:r>
            <a:r>
              <a:rPr lang="en-US" altLang="zh-CN" sz="2000" dirty="0">
                <a:latin typeface="华文楷体" panose="02010600040101010101" charset="-122"/>
                <a:ea typeface="华文楷体" panose="02010600040101010101" charset="-122"/>
              </a:rPr>
              <a:t>4-7  </a:t>
            </a:r>
            <a:r>
              <a:rPr lang="zh-CN" altLang="en-US" sz="2000" dirty="0">
                <a:latin typeface="华文楷体" panose="02010600040101010101" charset="-122"/>
                <a:ea typeface="华文楷体" panose="02010600040101010101" charset="-122"/>
              </a:rPr>
              <a:t>技术偏向指标</a:t>
            </a:r>
            <a:r>
              <a:rPr lang="en-US" altLang="zh-CN" sz="2000" dirty="0" err="1">
                <a:latin typeface="华文楷体" panose="02010600040101010101" charset="-122"/>
                <a:ea typeface="华文楷体" panose="02010600040101010101" charset="-122"/>
              </a:rPr>
              <a:t>BiasHI</a:t>
            </a:r>
            <a:r>
              <a:rPr lang="zh-CN" altLang="en-US" sz="2000" dirty="0">
                <a:latin typeface="华文楷体" panose="02010600040101010101" charset="-122"/>
                <a:ea typeface="华文楷体" panose="02010600040101010101" charset="-122"/>
              </a:rPr>
              <a:t>计算结果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62BC72BB-09D4-762C-A23C-7FAD2FB4A827}"/>
              </a:ext>
            </a:extLst>
          </p:cNvPr>
          <p:cNvSpPr txBox="1"/>
          <p:nvPr/>
        </p:nvSpPr>
        <p:spPr>
          <a:xfrm>
            <a:off x="10179155" y="2454698"/>
            <a:ext cx="1943097" cy="37647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indent="457200" algn="just">
              <a:lnSpc>
                <a:spcPct val="120000"/>
              </a:lnSpc>
              <a:buNone/>
            </a:pPr>
            <a:r>
              <a:rPr lang="zh-CN" altLang="en-US" sz="2000" dirty="0">
                <a:latin typeface="华文楷体" panose="02010600040101010101" charset="-122"/>
                <a:ea typeface="华文楷体" panose="02010600040101010101" charset="-122"/>
              </a:rPr>
              <a:t>首行显示：由于替代弹性小于</a:t>
            </a:r>
            <a:r>
              <a:rPr lang="en-US" altLang="zh-CN" sz="2000" dirty="0">
                <a:latin typeface="华文楷体" panose="02010600040101010101" charset="-122"/>
                <a:ea typeface="华文楷体" panose="02010600040101010101" charset="-122"/>
              </a:rPr>
              <a:t>1</a:t>
            </a:r>
            <a:r>
              <a:rPr lang="zh-CN" altLang="en-US" sz="2000" dirty="0">
                <a:latin typeface="华文楷体" panose="02010600040101010101" charset="-122"/>
                <a:ea typeface="华文楷体" panose="02010600040101010101" charset="-122"/>
              </a:rPr>
              <a:t>，国民经济、第一产业、第三产业均为资本偏向型技术进步，只有第二产业技术进步呈轻微劳动偏向型。</a:t>
            </a:r>
          </a:p>
        </p:txBody>
      </p:sp>
    </p:spTree>
    <p:extLst>
      <p:ext uri="{BB962C8B-B14F-4D97-AF65-F5344CB8AC3E}">
        <p14:creationId xmlns:p14="http://schemas.microsoft.com/office/powerpoint/2010/main" val="2819763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4B994C-852B-88E7-B401-A1E866B774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5">
            <a:extLst>
              <a:ext uri="{FF2B5EF4-FFF2-40B4-BE49-F238E27FC236}">
                <a16:creationId xmlns:a16="http://schemas.microsoft.com/office/drawing/2014/main" id="{FCE9CA4B-C713-025E-B60C-FE15DD528A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2096" y="1456690"/>
            <a:ext cx="10142220" cy="478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C8C00DD0-D8B1-7AB2-BE6F-8C9F6FD37D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7511" y="4452620"/>
            <a:ext cx="10142220" cy="179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kumimoji="1"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FF2FDE57-D9CA-4735-3527-7DF971DB5570}"/>
              </a:ext>
            </a:extLst>
          </p:cNvPr>
          <p:cNvSpPr txBox="1"/>
          <p:nvPr/>
        </p:nvSpPr>
        <p:spPr>
          <a:xfrm>
            <a:off x="925443" y="781685"/>
            <a:ext cx="10895965" cy="434594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indent="252095" algn="just" defTabSz="266700">
              <a:lnSpc>
                <a:spcPct val="150000"/>
              </a:lnSpc>
              <a:spcBef>
                <a:spcPts val="700"/>
              </a:spcBef>
              <a:spcAft>
                <a:spcPct val="0"/>
              </a:spcAft>
            </a:pPr>
            <a:r>
              <a:rPr lang="en-US" sz="2400" b="1" dirty="0">
                <a:solidFill>
                  <a:schemeClr val="accent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</a:t>
            </a:r>
            <a:r>
              <a:rPr lang="en-US" sz="2400" b="1" dirty="0">
                <a:solidFill>
                  <a:schemeClr val="accent1"/>
                </a:solidFill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2.</a:t>
            </a:r>
            <a:r>
              <a:rPr lang="zh-CN" altLang="en-US" sz="2400" b="1" dirty="0">
                <a:solidFill>
                  <a:schemeClr val="accent1"/>
                </a:solidFill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文献比较</a:t>
            </a:r>
            <a:endParaRPr lang="zh-CN" altLang="en-US" sz="2400" b="1" dirty="0">
              <a:solidFill>
                <a:schemeClr val="accent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indent="252095" algn="just" defTabSz="266700">
              <a:lnSpc>
                <a:spcPct val="150000"/>
              </a:lnSpc>
              <a:spcBef>
                <a:spcPts val="700"/>
              </a:spcBef>
              <a:spcAft>
                <a:spcPct val="0"/>
              </a:spcAft>
            </a:pPr>
            <a:endParaRPr lang="zh-CN" altLang="en-US" sz="2400" dirty="0">
              <a:latin typeface="Times New Roman" panose="02020603050405020304" pitchFamily="18" charset="0"/>
              <a:ea typeface="华文楷体" panose="02010600040101010101" charset="-122"/>
              <a:cs typeface="Times New Roman" panose="02020603050405020304" pitchFamily="18" charset="0"/>
            </a:endParaRPr>
          </a:p>
          <a:p>
            <a:pPr indent="252095" algn="just" defTabSz="266700">
              <a:lnSpc>
                <a:spcPct val="150000"/>
              </a:lnSpc>
              <a:spcBef>
                <a:spcPts val="700"/>
              </a:spcBef>
              <a:spcAft>
                <a:spcPct val="0"/>
              </a:spcAft>
            </a:pPr>
            <a:endParaRPr lang="zh-CN" altLang="en-US" sz="2400" dirty="0">
              <a:latin typeface="Times New Roman" panose="02020603050405020304" pitchFamily="18" charset="0"/>
              <a:ea typeface="华文楷体" panose="02010600040101010101" charset="-122"/>
              <a:cs typeface="Times New Roman" panose="02020603050405020304" pitchFamily="18" charset="0"/>
            </a:endParaRPr>
          </a:p>
        </p:txBody>
      </p:sp>
      <p:sp>
        <p:nvSpPr>
          <p:cNvPr id="9" name="灯片编号占位符 6">
            <a:extLst>
              <a:ext uri="{FF2B5EF4-FFF2-40B4-BE49-F238E27FC236}">
                <a16:creationId xmlns:a16="http://schemas.microsoft.com/office/drawing/2014/main" id="{D02706E3-1F47-E43E-AE09-E0B361B7B060}"/>
              </a:ext>
            </a:extLst>
          </p:cNvPr>
          <p:cNvSpPr txBox="1"/>
          <p:nvPr/>
        </p:nvSpPr>
        <p:spPr>
          <a:xfrm>
            <a:off x="10888524" y="6619009"/>
            <a:ext cx="932884" cy="3117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A0DB2DC-4C9A-4742-B13C-FB6460FD3503}" type="slidenum">
              <a:rPr lang="zh-CN" altLang="en-US" sz="2000" smtClean="0">
                <a:solidFill>
                  <a:schemeClr val="tx1"/>
                </a:solidFill>
              </a:rPr>
              <a:t>41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10" name="Rectangle 4" descr="浅色上对角线">
            <a:extLst>
              <a:ext uri="{FF2B5EF4-FFF2-40B4-BE49-F238E27FC236}">
                <a16:creationId xmlns:a16="http://schemas.microsoft.com/office/drawing/2014/main" id="{EC295150-C8C3-C411-CA8C-93F6A08947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591" y="107576"/>
            <a:ext cx="5234409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四、中国实证估计结果</a:t>
            </a:r>
          </a:p>
        </p:txBody>
      </p:sp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934309C5-BD43-3FAE-C5EA-59833AE31CBA}"/>
              </a:ext>
            </a:extLst>
          </p:cNvPr>
          <p:cNvGraphicFramePr>
            <a:graphicFrameLocks noGrp="1"/>
          </p:cNvGraphicFramePr>
          <p:nvPr/>
        </p:nvGraphicFramePr>
        <p:xfrm>
          <a:off x="3911600" y="1625600"/>
          <a:ext cx="8076459" cy="494351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00624">
                  <a:extLst>
                    <a:ext uri="{9D8B030D-6E8A-4147-A177-3AD203B41FA5}">
                      <a16:colId xmlns:a16="http://schemas.microsoft.com/office/drawing/2014/main" val="706093073"/>
                    </a:ext>
                  </a:extLst>
                </a:gridCol>
                <a:gridCol w="567816">
                  <a:extLst>
                    <a:ext uri="{9D8B030D-6E8A-4147-A177-3AD203B41FA5}">
                      <a16:colId xmlns:a16="http://schemas.microsoft.com/office/drawing/2014/main" val="4292829522"/>
                    </a:ext>
                  </a:extLst>
                </a:gridCol>
                <a:gridCol w="560974">
                  <a:extLst>
                    <a:ext uri="{9D8B030D-6E8A-4147-A177-3AD203B41FA5}">
                      <a16:colId xmlns:a16="http://schemas.microsoft.com/office/drawing/2014/main" val="2256996776"/>
                    </a:ext>
                  </a:extLst>
                </a:gridCol>
                <a:gridCol w="950067">
                  <a:extLst>
                    <a:ext uri="{9D8B030D-6E8A-4147-A177-3AD203B41FA5}">
                      <a16:colId xmlns:a16="http://schemas.microsoft.com/office/drawing/2014/main" val="2898627510"/>
                    </a:ext>
                  </a:extLst>
                </a:gridCol>
                <a:gridCol w="848305">
                  <a:extLst>
                    <a:ext uri="{9D8B030D-6E8A-4147-A177-3AD203B41FA5}">
                      <a16:colId xmlns:a16="http://schemas.microsoft.com/office/drawing/2014/main" val="609107120"/>
                    </a:ext>
                  </a:extLst>
                </a:gridCol>
                <a:gridCol w="969734">
                  <a:extLst>
                    <a:ext uri="{9D8B030D-6E8A-4147-A177-3AD203B41FA5}">
                      <a16:colId xmlns:a16="http://schemas.microsoft.com/office/drawing/2014/main" val="2891649025"/>
                    </a:ext>
                  </a:extLst>
                </a:gridCol>
                <a:gridCol w="848305">
                  <a:extLst>
                    <a:ext uri="{9D8B030D-6E8A-4147-A177-3AD203B41FA5}">
                      <a16:colId xmlns:a16="http://schemas.microsoft.com/office/drawing/2014/main" val="244048239"/>
                    </a:ext>
                  </a:extLst>
                </a:gridCol>
                <a:gridCol w="1091166">
                  <a:extLst>
                    <a:ext uri="{9D8B030D-6E8A-4147-A177-3AD203B41FA5}">
                      <a16:colId xmlns:a16="http://schemas.microsoft.com/office/drawing/2014/main" val="1261436783"/>
                    </a:ext>
                  </a:extLst>
                </a:gridCol>
                <a:gridCol w="969734">
                  <a:extLst>
                    <a:ext uri="{9D8B030D-6E8A-4147-A177-3AD203B41FA5}">
                      <a16:colId xmlns:a16="http://schemas.microsoft.com/office/drawing/2014/main" val="2168617370"/>
                    </a:ext>
                  </a:extLst>
                </a:gridCol>
                <a:gridCol w="969734">
                  <a:extLst>
                    <a:ext uri="{9D8B030D-6E8A-4147-A177-3AD203B41FA5}">
                      <a16:colId xmlns:a16="http://schemas.microsoft.com/office/drawing/2014/main" val="2651722037"/>
                    </a:ext>
                  </a:extLst>
                </a:gridCol>
              </a:tblGrid>
              <a:tr h="328497"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zh-CN" altLang="en-US" sz="1200" kern="100" dirty="0">
                          <a:effectLst/>
                        </a:rPr>
                        <a:t>对比文献</a:t>
                      </a:r>
                      <a:endParaRPr lang="zh-CN" altLang="en-US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本研究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sz="1200" kern="100">
                          <a:effectLst/>
                        </a:rPr>
                        <a:t>Dong et al (2013)</a:t>
                      </a:r>
                      <a:endParaRPr 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陆</a:t>
                      </a:r>
                      <a:r>
                        <a:rPr lang="en-US" altLang="zh-CN" sz="1200" kern="100">
                          <a:effectLst/>
                        </a:rPr>
                        <a:t>-</a:t>
                      </a:r>
                      <a:r>
                        <a:rPr lang="zh-CN" altLang="en-US" sz="1200" kern="100">
                          <a:effectLst/>
                        </a:rPr>
                        <a:t>章</a:t>
                      </a:r>
                      <a:r>
                        <a:rPr lang="en-US" altLang="zh-CN" sz="1200" kern="100">
                          <a:effectLst/>
                        </a:rPr>
                        <a:t>(2013)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雷</a:t>
                      </a:r>
                      <a:r>
                        <a:rPr lang="en-US" altLang="zh-CN" sz="1200" kern="100">
                          <a:effectLst/>
                        </a:rPr>
                        <a:t>(2013)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戴</a:t>
                      </a:r>
                      <a:r>
                        <a:rPr lang="en-US" altLang="zh-CN" sz="1200" kern="100">
                          <a:effectLst/>
                        </a:rPr>
                        <a:t>-</a:t>
                      </a:r>
                      <a:r>
                        <a:rPr lang="zh-CN" altLang="en-US" sz="1200" kern="100">
                          <a:effectLst/>
                        </a:rPr>
                        <a:t>徐</a:t>
                      </a:r>
                      <a:r>
                        <a:rPr lang="en-US" altLang="zh-CN" sz="1200" kern="100">
                          <a:effectLst/>
                        </a:rPr>
                        <a:t>(2010)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extLst>
                  <a:ext uri="{0D108BD9-81ED-4DB2-BD59-A6C34878D82A}">
                    <a16:rowId xmlns:a16="http://schemas.microsoft.com/office/drawing/2014/main" val="4115484108"/>
                  </a:ext>
                </a:extLst>
              </a:tr>
              <a:tr h="328497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7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zh-CN" altLang="en-US" sz="1200" kern="100" dirty="0">
                          <a:effectLst/>
                        </a:rPr>
                        <a:t> </a:t>
                      </a:r>
                      <a:endParaRPr lang="zh-CN" altLang="en-US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(1979-2014)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(1979-2010)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(1979-2011)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(1991-2011)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(1979-2005)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extLst>
                  <a:ext uri="{0D108BD9-81ED-4DB2-BD59-A6C34878D82A}">
                    <a16:rowId xmlns:a16="http://schemas.microsoft.com/office/drawing/2014/main" val="3085956933"/>
                  </a:ext>
                </a:extLst>
              </a:tr>
              <a:tr h="328497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 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方法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面板</a:t>
                      </a:r>
                      <a:r>
                        <a:rPr lang="en-US" sz="1200" kern="100">
                          <a:effectLst/>
                        </a:rPr>
                        <a:t>CES</a:t>
                      </a:r>
                      <a:endParaRPr 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zh-CN" altLang="en-US" sz="1200" kern="100" dirty="0">
                          <a:effectLst/>
                        </a:rPr>
                        <a:t>时序</a:t>
                      </a:r>
                      <a:r>
                        <a:rPr lang="en-US" sz="1200" kern="100" dirty="0">
                          <a:effectLst/>
                        </a:rPr>
                        <a:t>VES</a:t>
                      </a:r>
                      <a:endParaRPr lang="en-US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时序</a:t>
                      </a:r>
                      <a:r>
                        <a:rPr lang="en-US" sz="1200" kern="100">
                          <a:effectLst/>
                        </a:rPr>
                        <a:t>CEEDx</a:t>
                      </a:r>
                      <a:endParaRPr 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时序</a:t>
                      </a:r>
                      <a:r>
                        <a:rPr lang="en-US" sz="1200" kern="100">
                          <a:effectLst/>
                        </a:rPr>
                        <a:t>CES</a:t>
                      </a:r>
                      <a:endParaRPr 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时序</a:t>
                      </a:r>
                      <a:r>
                        <a:rPr lang="en-US" sz="1200" kern="100">
                          <a:effectLst/>
                        </a:rPr>
                        <a:t>CES</a:t>
                      </a:r>
                      <a:endParaRPr 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时序</a:t>
                      </a:r>
                      <a:r>
                        <a:rPr lang="en-US" sz="1200" kern="100">
                          <a:effectLst/>
                        </a:rPr>
                        <a:t>CES</a:t>
                      </a:r>
                      <a:endParaRPr 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时序</a:t>
                      </a:r>
                      <a:r>
                        <a:rPr lang="en-US" sz="1200" kern="100">
                          <a:effectLst/>
                        </a:rPr>
                        <a:t>CES</a:t>
                      </a:r>
                      <a:endParaRPr 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extLst>
                  <a:ext uri="{0D108BD9-81ED-4DB2-BD59-A6C34878D82A}">
                    <a16:rowId xmlns:a16="http://schemas.microsoft.com/office/drawing/2014/main" val="3562026769"/>
                  </a:ext>
                </a:extLst>
              </a:tr>
              <a:tr h="327247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7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替代</a:t>
                      </a:r>
                    </a:p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弹性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特征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时变序列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时变序列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zh-CN" altLang="en-US" sz="1200" kern="100" dirty="0">
                          <a:effectLst/>
                        </a:rPr>
                        <a:t>时变序列</a:t>
                      </a:r>
                      <a:endParaRPr lang="zh-CN" altLang="en-US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固定值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固定值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固定值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固定值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extLst>
                  <a:ext uri="{0D108BD9-81ED-4DB2-BD59-A6C34878D82A}">
                    <a16:rowId xmlns:a16="http://schemas.microsoft.com/office/drawing/2014/main" val="875056824"/>
                  </a:ext>
                </a:extLst>
              </a:tr>
              <a:tr h="327247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7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均值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0.367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0.692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0.697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altLang="zh-CN" sz="1200" kern="100" dirty="0">
                          <a:effectLst/>
                        </a:rPr>
                        <a:t>0.784</a:t>
                      </a:r>
                      <a:endParaRPr lang="en-US" altLang="zh-CN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altLang="zh-CN" sz="1200" kern="100" dirty="0">
                          <a:effectLst/>
                        </a:rPr>
                        <a:t>0.777</a:t>
                      </a:r>
                      <a:endParaRPr lang="zh-CN" altLang="en-US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0.382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0.736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extLst>
                  <a:ext uri="{0D108BD9-81ED-4DB2-BD59-A6C34878D82A}">
                    <a16:rowId xmlns:a16="http://schemas.microsoft.com/office/drawing/2014/main" val="4077706151"/>
                  </a:ext>
                </a:extLst>
              </a:tr>
              <a:tr h="328497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 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1980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16.84%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3.1%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2.9%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altLang="zh-CN" sz="1200" kern="100" dirty="0">
                          <a:effectLst/>
                        </a:rPr>
                        <a:t>2.2%</a:t>
                      </a:r>
                      <a:endParaRPr lang="en-US" altLang="zh-CN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2.77%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——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2.84%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extLst>
                  <a:ext uri="{0D108BD9-81ED-4DB2-BD59-A6C34878D82A}">
                    <a16:rowId xmlns:a16="http://schemas.microsoft.com/office/drawing/2014/main" val="1977724904"/>
                  </a:ext>
                </a:extLst>
              </a:tr>
              <a:tr h="328497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7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 rowSpan="6"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技术</a:t>
                      </a:r>
                    </a:p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偏向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1985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33.02%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5.2%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6.0%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5.9%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altLang="zh-CN" sz="1200" kern="100" dirty="0">
                          <a:effectLst/>
                        </a:rPr>
                        <a:t>5.28%</a:t>
                      </a:r>
                      <a:endParaRPr lang="en-US" altLang="zh-CN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——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7.96%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extLst>
                  <a:ext uri="{0D108BD9-81ED-4DB2-BD59-A6C34878D82A}">
                    <a16:rowId xmlns:a16="http://schemas.microsoft.com/office/drawing/2014/main" val="3226146140"/>
                  </a:ext>
                </a:extLst>
              </a:tr>
              <a:tr h="328497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7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1990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1.03%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-1.7%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-3.0%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-5.9%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-3.12%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——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-7.95%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extLst>
                  <a:ext uri="{0D108BD9-81ED-4DB2-BD59-A6C34878D82A}">
                    <a16:rowId xmlns:a16="http://schemas.microsoft.com/office/drawing/2014/main" val="3365183185"/>
                  </a:ext>
                </a:extLst>
              </a:tr>
              <a:tr h="328497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7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1995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38.83%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0.4%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0.6%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-0.9%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-0.95%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altLang="zh-CN" sz="1200" kern="100" dirty="0">
                          <a:effectLst/>
                        </a:rPr>
                        <a:t>10.03%</a:t>
                      </a:r>
                      <a:endParaRPr lang="en-US" altLang="zh-CN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altLang="zh-CN" sz="1200" kern="100" dirty="0">
                          <a:effectLst/>
                        </a:rPr>
                        <a:t>2.04%</a:t>
                      </a:r>
                      <a:endParaRPr lang="en-US" altLang="zh-CN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extLst>
                  <a:ext uri="{0D108BD9-81ED-4DB2-BD59-A6C34878D82A}">
                    <a16:rowId xmlns:a16="http://schemas.microsoft.com/office/drawing/2014/main" val="4276137885"/>
                  </a:ext>
                </a:extLst>
              </a:tr>
              <a:tr h="328497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7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2000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21.09%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1.0%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2.8%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6.9%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7.88%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altLang="zh-CN" sz="1200" kern="100" dirty="0">
                          <a:effectLst/>
                        </a:rPr>
                        <a:t>19.03%</a:t>
                      </a:r>
                      <a:endParaRPr lang="en-US" altLang="zh-CN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6.96%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extLst>
                  <a:ext uri="{0D108BD9-81ED-4DB2-BD59-A6C34878D82A}">
                    <a16:rowId xmlns:a16="http://schemas.microsoft.com/office/drawing/2014/main" val="3019694572"/>
                  </a:ext>
                </a:extLst>
              </a:tr>
              <a:tr h="328497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7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2005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13.19%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0.1%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1.2%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4.6%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4.06%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altLang="zh-CN" sz="1200" kern="100" dirty="0">
                          <a:effectLst/>
                        </a:rPr>
                        <a:t>18.92%</a:t>
                      </a:r>
                      <a:endParaRPr lang="en-US" altLang="zh-CN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altLang="zh-CN" sz="1200" kern="100" dirty="0">
                          <a:effectLst/>
                        </a:rPr>
                        <a:t>7.77%</a:t>
                      </a:r>
                      <a:endParaRPr lang="en-US" altLang="zh-CN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extLst>
                  <a:ext uri="{0D108BD9-81ED-4DB2-BD59-A6C34878D82A}">
                    <a16:rowId xmlns:a16="http://schemas.microsoft.com/office/drawing/2014/main" val="2677688823"/>
                  </a:ext>
                </a:extLst>
              </a:tr>
              <a:tr h="328497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7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2010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21.90%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0.3%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2.2%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10.4%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11.47%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30.46%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altLang="zh-CN" sz="1200" kern="100" dirty="0">
                          <a:effectLst/>
                        </a:rPr>
                        <a:t>——</a:t>
                      </a:r>
                      <a:endParaRPr lang="en-US" altLang="zh-CN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extLst>
                  <a:ext uri="{0D108BD9-81ED-4DB2-BD59-A6C34878D82A}">
                    <a16:rowId xmlns:a16="http://schemas.microsoft.com/office/drawing/2014/main" val="1185812528"/>
                  </a:ext>
                </a:extLst>
              </a:tr>
              <a:tr h="251013"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1979-1994</a:t>
                      </a:r>
                      <a:r>
                        <a:rPr lang="zh-CN" altLang="en-US" sz="1200" kern="100">
                          <a:effectLst/>
                        </a:rPr>
                        <a:t>年均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20.72%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1.97%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2.47%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2.29%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1.58%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——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altLang="zh-CN" sz="1200" kern="100" dirty="0">
                          <a:effectLst/>
                        </a:rPr>
                        <a:t>2.17%</a:t>
                      </a:r>
                      <a:endParaRPr lang="en-US" altLang="zh-CN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extLst>
                  <a:ext uri="{0D108BD9-81ED-4DB2-BD59-A6C34878D82A}">
                    <a16:rowId xmlns:a16="http://schemas.microsoft.com/office/drawing/2014/main" val="3228015729"/>
                  </a:ext>
                </a:extLst>
              </a:tr>
              <a:tr h="251013"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1995-2004</a:t>
                      </a:r>
                      <a:r>
                        <a:rPr lang="zh-CN" altLang="en-US" sz="1200" kern="100">
                          <a:effectLst/>
                        </a:rPr>
                        <a:t>年均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25.61%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0.95%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2.80%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6.82%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6.84%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18.87%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altLang="zh-CN" sz="1200" kern="100" dirty="0">
                          <a:effectLst/>
                        </a:rPr>
                        <a:t>7.93%</a:t>
                      </a:r>
                      <a:endParaRPr lang="en-US" altLang="zh-CN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extLst>
                  <a:ext uri="{0D108BD9-81ED-4DB2-BD59-A6C34878D82A}">
                    <a16:rowId xmlns:a16="http://schemas.microsoft.com/office/drawing/2014/main" val="2383747814"/>
                  </a:ext>
                </a:extLst>
              </a:tr>
              <a:tr h="251013"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2005</a:t>
                      </a:r>
                      <a:r>
                        <a:rPr lang="zh-CN" altLang="en-US" sz="1200" kern="100">
                          <a:effectLst/>
                        </a:rPr>
                        <a:t>年后平均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12.86%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-0.02%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0.43%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1.93%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2.08%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17.71%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altLang="zh-CN" sz="1200" kern="100" dirty="0">
                          <a:effectLst/>
                        </a:rPr>
                        <a:t>——</a:t>
                      </a:r>
                      <a:endParaRPr lang="en-US" altLang="zh-CN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extLst>
                  <a:ext uri="{0D108BD9-81ED-4DB2-BD59-A6C34878D82A}">
                    <a16:rowId xmlns:a16="http://schemas.microsoft.com/office/drawing/2014/main" val="1832198427"/>
                  </a:ext>
                </a:extLst>
              </a:tr>
              <a:tr h="251013"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负值年数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1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5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5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8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8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1</a:t>
                      </a:r>
                      <a:endParaRPr lang="en-US" altLang="zh-CN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400"/>
                        </a:lnSpc>
                        <a:buNone/>
                      </a:pPr>
                      <a:r>
                        <a:rPr lang="en-US" altLang="zh-CN" sz="1200" kern="100" dirty="0">
                          <a:effectLst/>
                        </a:rPr>
                        <a:t>4</a:t>
                      </a:r>
                      <a:endParaRPr lang="en-US" altLang="zh-CN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899" marR="63899" marT="31949" marB="31949" anchor="ctr"/>
                </a:tc>
                <a:extLst>
                  <a:ext uri="{0D108BD9-81ED-4DB2-BD59-A6C34878D82A}">
                    <a16:rowId xmlns:a16="http://schemas.microsoft.com/office/drawing/2014/main" val="19748317"/>
                  </a:ext>
                </a:extLst>
              </a:tr>
            </a:tbl>
          </a:graphicData>
        </a:graphic>
      </p:graphicFrame>
      <p:sp>
        <p:nvSpPr>
          <p:cNvPr id="7" name="文本框 6">
            <a:extLst>
              <a:ext uri="{FF2B5EF4-FFF2-40B4-BE49-F238E27FC236}">
                <a16:creationId xmlns:a16="http://schemas.microsoft.com/office/drawing/2014/main" id="{E6FB8B1F-9DD6-E478-CB0E-BF1C10E23524}"/>
              </a:ext>
            </a:extLst>
          </p:cNvPr>
          <p:cNvSpPr txBox="1"/>
          <p:nvPr/>
        </p:nvSpPr>
        <p:spPr>
          <a:xfrm>
            <a:off x="6096000" y="1246475"/>
            <a:ext cx="416136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buNone/>
            </a:pPr>
            <a:r>
              <a:rPr lang="zh-CN" altLang="en-US" sz="2000" dirty="0">
                <a:latin typeface="华文楷体" panose="02010600040101010101" charset="-122"/>
                <a:ea typeface="华文楷体" panose="02010600040101010101" charset="-122"/>
              </a:rPr>
              <a:t>表</a:t>
            </a:r>
            <a:r>
              <a:rPr lang="en-US" altLang="zh-CN" sz="2000" dirty="0">
                <a:latin typeface="华文楷体" panose="02010600040101010101" charset="-122"/>
                <a:ea typeface="华文楷体" panose="02010600040101010101" charset="-122"/>
              </a:rPr>
              <a:t>4-8  </a:t>
            </a:r>
            <a:r>
              <a:rPr lang="zh-CN" altLang="en-US" sz="2000" dirty="0">
                <a:latin typeface="华文楷体" panose="02010600040101010101" charset="-122"/>
                <a:ea typeface="华文楷体" panose="02010600040101010101" charset="-122"/>
              </a:rPr>
              <a:t>技术偏向指标测度结果比较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522A8CF8-67BD-AA00-F31F-BE3CF8467AE5}"/>
              </a:ext>
            </a:extLst>
          </p:cNvPr>
          <p:cNvSpPr txBox="1"/>
          <p:nvPr/>
        </p:nvSpPr>
        <p:spPr>
          <a:xfrm>
            <a:off x="758792" y="1775267"/>
            <a:ext cx="3007393" cy="46835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indent="457200" algn="just">
              <a:lnSpc>
                <a:spcPct val="130000"/>
              </a:lnSpc>
              <a:buNone/>
            </a:pPr>
            <a:r>
              <a:rPr lang="zh-CN" altLang="en-US" sz="2100" dirty="0">
                <a:latin typeface="华文楷体" panose="02010600040101010101" charset="-122"/>
                <a:ea typeface="华文楷体" panose="02010600040101010101" charset="-122"/>
              </a:rPr>
              <a:t>一方面，各项研究对我国技术偏向判断高度一致：改革时期，国民经济技术进步整体呈资本偏向；仅有少数年份为劳动偏向。</a:t>
            </a:r>
            <a:endParaRPr lang="en-US" altLang="zh-CN" sz="2100" dirty="0">
              <a:latin typeface="华文楷体" panose="02010600040101010101" charset="-122"/>
              <a:ea typeface="华文楷体" panose="02010600040101010101" charset="-122"/>
            </a:endParaRPr>
          </a:p>
          <a:p>
            <a:pPr marL="0" marR="0" indent="457200" algn="just">
              <a:lnSpc>
                <a:spcPct val="130000"/>
              </a:lnSpc>
              <a:buNone/>
            </a:pPr>
            <a:r>
              <a:rPr lang="zh-CN" altLang="en-US" sz="2100" dirty="0">
                <a:latin typeface="华文楷体" panose="02010600040101010101" charset="-122"/>
                <a:ea typeface="华文楷体" panose="02010600040101010101" charset="-122"/>
              </a:rPr>
              <a:t>另一方面，各项研究测算的技术偏向强度差异较大，其主要源于替代弹性估计结果的差异。</a:t>
            </a:r>
          </a:p>
        </p:txBody>
      </p:sp>
    </p:spTree>
    <p:extLst>
      <p:ext uri="{BB962C8B-B14F-4D97-AF65-F5344CB8AC3E}">
        <p14:creationId xmlns:p14="http://schemas.microsoft.com/office/powerpoint/2010/main" val="366807532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微信图片_2025-08-21_135334_84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438" y="-72736"/>
            <a:ext cx="11691562" cy="6681355"/>
          </a:xfrm>
          <a:prstGeom prst="rect">
            <a:avLst/>
          </a:prstGeom>
        </p:spPr>
      </p:pic>
      <p:sp>
        <p:nvSpPr>
          <p:cNvPr id="52" name="圆角矩形 51"/>
          <p:cNvSpPr/>
          <p:nvPr/>
        </p:nvSpPr>
        <p:spPr>
          <a:xfrm>
            <a:off x="1817489" y="856749"/>
            <a:ext cx="8222187" cy="2405890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-83121" y="714490"/>
            <a:ext cx="516245" cy="47125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宏观经济统计分析与写作</a:t>
            </a:r>
          </a:p>
        </p:txBody>
      </p:sp>
      <p:sp>
        <p:nvSpPr>
          <p:cNvPr id="5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10888524" y="6619009"/>
            <a:ext cx="932884" cy="311727"/>
          </a:xfrm>
        </p:spPr>
        <p:txBody>
          <a:bodyPr/>
          <a:lstStyle/>
          <a:p>
            <a:fld id="{9A0DB2DC-4C9A-4742-B13C-FB6460FD3503}" type="slidenum">
              <a:rPr lang="zh-CN" altLang="en-US" sz="2000">
                <a:solidFill>
                  <a:schemeClr val="tx1"/>
                </a:solidFill>
              </a:rPr>
              <a:t>42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/>
        </p:nvSpPr>
        <p:spPr>
          <a:xfrm>
            <a:off x="871369" y="856615"/>
            <a:ext cx="10825227" cy="111125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br>
              <a:rPr lang="zh-CN" altLang="en-US" sz="1900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44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第</a:t>
            </a:r>
            <a:r>
              <a:rPr lang="zh-CN" altLang="en-US" sz="44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三节  经济增长动力与增长核算</a:t>
            </a:r>
            <a:endParaRPr lang="en-US" altLang="zh-CN" sz="36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7" name="Rectangle 9"/>
          <p:cNvSpPr txBox="1">
            <a:spLocks noChangeArrowheads="1"/>
          </p:cNvSpPr>
          <p:nvPr/>
        </p:nvSpPr>
        <p:spPr>
          <a:xfrm>
            <a:off x="2694035" y="2447055"/>
            <a:ext cx="8735060" cy="2387600"/>
          </a:xfrm>
          <a:prstGeom prst="rect">
            <a:avLst/>
          </a:prstGeom>
          <a:ln w="25400">
            <a:noFill/>
          </a:ln>
          <a:effectLst>
            <a:outerShdw blurRad="50800" dist="50800" dir="5400000" algn="ctr" rotWithShape="0">
              <a:schemeClr val="accent5">
                <a:lumMod val="20000"/>
                <a:lumOff val="80000"/>
              </a:schemeClr>
            </a:outerShdw>
          </a:effectLst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7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一、增长核算方法</a:t>
            </a:r>
            <a:b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</a:br>
            <a: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二、中国测算示例</a:t>
            </a:r>
            <a:br>
              <a:rPr lang="zh-CN" altLang="en-US" sz="36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</a:br>
            <a:endParaRPr lang="zh-CN" altLang="en-US" sz="3600" b="1" dirty="0">
              <a:solidFill>
                <a:srgbClr val="0070C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文本框 5"/>
              <p:cNvSpPr txBox="1"/>
              <p:nvPr/>
            </p:nvSpPr>
            <p:spPr>
              <a:xfrm>
                <a:off x="751736" y="958850"/>
                <a:ext cx="11113770" cy="5584377"/>
              </a:xfrm>
              <a:prstGeom prst="rect">
                <a:avLst/>
              </a:prstGeom>
            </p:spPr>
            <p:txBody>
              <a:bodyPr wrap="square">
                <a:noAutofit/>
              </a:bodyPr>
              <a:lstStyle/>
              <a:p>
                <a:pPr marL="0" indent="252095" algn="just" defTabSz="266700">
                  <a:lnSpc>
                    <a:spcPct val="150000"/>
                  </a:lnSpc>
                  <a:spcAft>
                    <a:spcPct val="0"/>
                  </a:spcAft>
                </a:pPr>
                <a:r>
                  <a:rPr lang="zh-CN" altLang="en-US" sz="2800" b="1" dirty="0">
                    <a:solidFill>
                      <a:schemeClr val="accent2"/>
                    </a:solidFill>
                    <a:latin typeface="华文楷体" panose="02010600040101010101" charset="-122"/>
                    <a:ea typeface="华文楷体" panose="02010600040101010101" charset="-122"/>
                    <a:cs typeface="华文楷体" panose="02010600040101010101" charset="-122"/>
                  </a:rPr>
                  <a:t>（一）基本框架</a:t>
                </a:r>
              </a:p>
              <a:p>
                <a:pPr indent="457200" algn="just" defTabSz="266700">
                  <a:lnSpc>
                    <a:spcPct val="180000"/>
                  </a:lnSpc>
                  <a:spcAft>
                    <a:spcPct val="0"/>
                  </a:spcAft>
                </a:pPr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  <a:cs typeface="华文楷体" panose="02010600040101010101" charset="-122"/>
                  </a:rPr>
                  <a:t>以一个标准的两要素新古典生产函数为例进行说明。</a:t>
                </a:r>
                <a14:m>
                  <m:oMath xmlns:m="http://schemas.openxmlformats.org/officeDocument/2006/math">
                    <m:r>
                      <a:rPr lang="en-US" altLang="zh-CN" sz="2400" b="0" i="1" smtClean="0">
                        <a:latin typeface="Cambria Math" panose="02040503050406030204" pitchFamily="18" charset="0"/>
                        <a:ea typeface="华文楷体" panose="02010600040101010101" charset="-122"/>
                        <a:cs typeface="华文楷体" panose="02010600040101010101" charset="-122"/>
                      </a:rPr>
                      <m:t>𝑌</m:t>
                    </m:r>
                    <m:d>
                      <m:dPr>
                        <m:ctrlPr>
                          <a:rPr lang="en-US" altLang="zh-CN" sz="2400" b="0" i="1" smtClean="0">
                            <a:latin typeface="Cambria Math" panose="02040503050406030204" pitchFamily="18" charset="0"/>
                            <a:ea typeface="华文楷体" panose="02010600040101010101" charset="-122"/>
                            <a:cs typeface="华文楷体" panose="02010600040101010101" charset="-122"/>
                          </a:rPr>
                        </m:ctrlPr>
                      </m:dPr>
                      <m:e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ea typeface="华文楷体" panose="02010600040101010101" charset="-122"/>
                            <a:cs typeface="华文楷体" panose="02010600040101010101" charset="-122"/>
                          </a:rPr>
                          <m:t>𝑡</m:t>
                        </m:r>
                      </m:e>
                    </m:d>
                    <m:r>
                      <a:rPr lang="en-US" altLang="zh-CN" sz="2400" b="0" i="1" smtClean="0">
                        <a:latin typeface="Cambria Math" panose="02040503050406030204" pitchFamily="18" charset="0"/>
                        <a:ea typeface="华文楷体" panose="02010600040101010101" charset="-122"/>
                        <a:cs typeface="华文楷体" panose="02010600040101010101" charset="-122"/>
                      </a:rPr>
                      <m:t>=</m:t>
                    </m:r>
                    <m:r>
                      <a:rPr lang="en-US" altLang="zh-CN" sz="2400" b="0" i="1" smtClean="0">
                        <a:latin typeface="Cambria Math" panose="02040503050406030204" pitchFamily="18" charset="0"/>
                        <a:ea typeface="华文楷体" panose="02010600040101010101" charset="-122"/>
                        <a:cs typeface="华文楷体" panose="02010600040101010101" charset="-122"/>
                      </a:rPr>
                      <m:t>𝐴</m:t>
                    </m:r>
                    <m:d>
                      <m:dPr>
                        <m:ctrlPr>
                          <a:rPr lang="en-US" altLang="zh-CN" sz="2400" b="0" i="1" smtClean="0">
                            <a:latin typeface="Cambria Math" panose="02040503050406030204" pitchFamily="18" charset="0"/>
                            <a:ea typeface="华文楷体" panose="02010600040101010101" charset="-122"/>
                            <a:cs typeface="华文楷体" panose="02010600040101010101" charset="-122"/>
                          </a:rPr>
                        </m:ctrlPr>
                      </m:dPr>
                      <m:e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ea typeface="华文楷体" panose="02010600040101010101" charset="-122"/>
                            <a:cs typeface="华文楷体" panose="02010600040101010101" charset="-122"/>
                          </a:rPr>
                          <m:t>𝑡</m:t>
                        </m:r>
                      </m:e>
                    </m:d>
                    <m:r>
                      <a:rPr lang="en-US" altLang="zh-CN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华文楷体" panose="02010600040101010101" charset="-122"/>
                      </a:rPr>
                      <m:t>∙[</m:t>
                    </m:r>
                    <m:r>
                      <a:rPr lang="en-US" altLang="zh-CN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华文楷体" panose="02010600040101010101" charset="-122"/>
                      </a:rPr>
                      <m:t>𝐹</m:t>
                    </m:r>
                    <m:r>
                      <a:rPr lang="en-US" altLang="zh-CN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华文楷体" panose="02010600040101010101" charset="-122"/>
                      </a:rPr>
                      <m:t>(</m:t>
                    </m:r>
                    <m:r>
                      <a:rPr lang="en-US" altLang="zh-CN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华文楷体" panose="02010600040101010101" charset="-122"/>
                      </a:rPr>
                      <m:t>𝐾</m:t>
                    </m:r>
                    <m:d>
                      <m:dPr>
                        <m:ctrlPr>
                          <a:rPr lang="en-US" altLang="zh-CN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华文楷体" panose="02010600040101010101" charset="-122"/>
                          </a:rPr>
                        </m:ctrlPr>
                      </m:dPr>
                      <m:e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华文楷体" panose="02010600040101010101" charset="-122"/>
                          </a:rPr>
                          <m:t>𝑡</m:t>
                        </m:r>
                      </m:e>
                    </m:d>
                    <m:r>
                      <a:rPr lang="en-US" altLang="zh-CN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华文楷体" panose="02010600040101010101" charset="-122"/>
                      </a:rPr>
                      <m:t>,</m:t>
                    </m:r>
                    <m:r>
                      <a:rPr lang="en-US" altLang="zh-CN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华文楷体" panose="02010600040101010101" charset="-122"/>
                      </a:rPr>
                      <m:t>𝐿</m:t>
                    </m:r>
                    <m:d>
                      <m:dPr>
                        <m:ctrlPr>
                          <a:rPr lang="en-US" altLang="zh-CN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华文楷体" panose="02010600040101010101" charset="-122"/>
                          </a:rPr>
                        </m:ctrlPr>
                      </m:dPr>
                      <m:e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华文楷体" panose="02010600040101010101" charset="-122"/>
                          </a:rPr>
                          <m:t>𝑡</m:t>
                        </m:r>
                      </m:e>
                    </m:d>
                    <m:r>
                      <a:rPr lang="en-US" altLang="zh-CN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华文楷体" panose="02010600040101010101" charset="-122"/>
                      </a:rPr>
                      <m:t>]</m:t>
                    </m:r>
                  </m:oMath>
                </a14:m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  <a:cs typeface="华文楷体" panose="02010600040101010101" charset="-122"/>
                  </a:rPr>
                  <a:t>中，技术水平</a:t>
                </a:r>
                <a14:m>
                  <m:oMath xmlns:m="http://schemas.openxmlformats.org/officeDocument/2006/math">
                    <m:r>
                      <a:rPr lang="en-US" altLang="zh-CN" sz="2400" i="1">
                        <a:latin typeface="Cambria Math" panose="02040503050406030204" pitchFamily="18" charset="0"/>
                        <a:ea typeface="华文楷体" panose="02010600040101010101" charset="-122"/>
                        <a:cs typeface="华文楷体" panose="02010600040101010101" charset="-122"/>
                      </a:rPr>
                      <m:t>𝐴</m:t>
                    </m:r>
                    <m:d>
                      <m:dPr>
                        <m:ctrlPr>
                          <a:rPr lang="en-US" altLang="zh-CN" sz="2400" i="1">
                            <a:latin typeface="Cambria Math" panose="02040503050406030204" pitchFamily="18" charset="0"/>
                            <a:ea typeface="华文楷体" panose="02010600040101010101" charset="-122"/>
                            <a:cs typeface="华文楷体" panose="02010600040101010101" charset="-122"/>
                          </a:rPr>
                        </m:ctrlPr>
                      </m:dPr>
                      <m:e>
                        <m:r>
                          <a:rPr lang="en-US" altLang="zh-CN" sz="2400" i="1">
                            <a:latin typeface="Cambria Math" panose="02040503050406030204" pitchFamily="18" charset="0"/>
                            <a:ea typeface="华文楷体" panose="02010600040101010101" charset="-122"/>
                            <a:cs typeface="华文楷体" panose="02010600040101010101" charset="-122"/>
                          </a:rPr>
                          <m:t>𝑡</m:t>
                        </m:r>
                      </m:e>
                    </m:d>
                  </m:oMath>
                </a14:m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  <a:cs typeface="华文楷体" panose="02010600040101010101" charset="-122"/>
                  </a:rPr>
                  <a:t>可称为全要素生产率（</a:t>
                </a:r>
                <a:r>
                  <a:rPr lang="en-US" altLang="zh-CN" sz="2400" dirty="0" err="1">
                    <a:latin typeface="华文楷体" panose="02010600040101010101" charset="-122"/>
                    <a:ea typeface="华文楷体" panose="02010600040101010101" charset="-122"/>
                    <a:cs typeface="华文楷体" panose="02010600040101010101" charset="-122"/>
                  </a:rPr>
                  <a:t>TFP</a:t>
                </a:r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  <a:cs typeface="华文楷体" panose="02010600040101010101" charset="-122"/>
                  </a:rPr>
                  <a:t>）。等式两边取对数并对时间求导，得到：</a:t>
                </a:r>
              </a:p>
              <a:p>
                <a:pPr indent="457200" algn="ctr" defTabSz="266700">
                  <a:lnSpc>
                    <a:spcPct val="180000"/>
                  </a:lnSpc>
                  <a:spcAft>
                    <a:spcPct val="0"/>
                  </a:spcAft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>
                            <a:latin typeface="Cambria Math" panose="02040503050406030204" pitchFamily="18" charset="0"/>
                            <a:ea typeface="华文楷体" panose="02010600040101010101" charset="-122"/>
                            <a:cs typeface="华文楷体" panose="02010600040101010101" charset="-122"/>
                          </a:rPr>
                        </m:ctrlPr>
                      </m:fPr>
                      <m:num>
                        <m:r>
                          <a:rPr lang="en-US" altLang="zh-CN" sz="2400">
                            <a:latin typeface="Cambria Math" panose="02040503050406030204" pitchFamily="18" charset="0"/>
                            <a:ea typeface="华文楷体" panose="02010600040101010101" charset="-122"/>
                            <a:cs typeface="华文楷体" panose="02010600040101010101" charset="-122"/>
                          </a:rPr>
                          <m:t>𝑌</m:t>
                        </m:r>
                      </m:num>
                      <m:den>
                        <m:r>
                          <a:rPr lang="en-US" altLang="zh-CN" sz="2400">
                            <a:latin typeface="Cambria Math" panose="02040503050406030204" pitchFamily="18" charset="0"/>
                            <a:ea typeface="华文楷体" panose="02010600040101010101" charset="-122"/>
                            <a:cs typeface="华文楷体" panose="02010600040101010101" charset="-122"/>
                          </a:rPr>
                          <m:t>𝑌</m:t>
                        </m:r>
                      </m:den>
                    </m:f>
                    <m:r>
                      <a:rPr lang="en-US" altLang="zh-CN" sz="2400">
                        <a:latin typeface="Cambria Math" panose="02040503050406030204" pitchFamily="18" charset="0"/>
                        <a:ea typeface="华文楷体" panose="02010600040101010101" charset="-122"/>
                        <a:cs typeface="华文楷体" panose="02010600040101010101" charset="-122"/>
                      </a:rPr>
                      <m:t>=</m:t>
                    </m:r>
                    <m:f>
                      <m:fPr>
                        <m:ctrlPr>
                          <a:rPr lang="en-US" altLang="zh-CN" sz="2400" i="1">
                            <a:latin typeface="Cambria Math" panose="02040503050406030204" pitchFamily="18" charset="0"/>
                            <a:ea typeface="华文楷体" panose="02010600040101010101" charset="-122"/>
                            <a:cs typeface="华文楷体" panose="02010600040101010101" charset="-122"/>
                          </a:rPr>
                        </m:ctrlPr>
                      </m:fPr>
                      <m:num>
                        <m:r>
                          <a:rPr lang="en-US" altLang="zh-CN" sz="2400">
                            <a:latin typeface="Cambria Math" panose="02040503050406030204" pitchFamily="18" charset="0"/>
                            <a:ea typeface="华文楷体" panose="02010600040101010101" charset="-122"/>
                            <a:cs typeface="华文楷体" panose="02010600040101010101" charset="-122"/>
                          </a:rPr>
                          <m:t>𝐴</m:t>
                        </m:r>
                      </m:num>
                      <m:den>
                        <m:r>
                          <a:rPr lang="en-US" altLang="zh-CN" sz="2400">
                            <a:latin typeface="Cambria Math" panose="02040503050406030204" pitchFamily="18" charset="0"/>
                            <a:ea typeface="华文楷体" panose="02010600040101010101" charset="-122"/>
                            <a:cs typeface="华文楷体" panose="02010600040101010101" charset="-122"/>
                          </a:rPr>
                          <m:t>𝐴</m:t>
                        </m:r>
                      </m:den>
                    </m:f>
                    <m:r>
                      <a:rPr lang="en-US" altLang="zh-CN" sz="2400">
                        <a:latin typeface="Cambria Math" panose="02040503050406030204" pitchFamily="18" charset="0"/>
                        <a:ea typeface="华文楷体" panose="02010600040101010101" charset="-122"/>
                        <a:cs typeface="华文楷体" panose="02010600040101010101" charset="-122"/>
                      </a:rPr>
                      <m:t>+</m:t>
                    </m:r>
                    <m:f>
                      <m:fPr>
                        <m:ctrlPr>
                          <a:rPr lang="en-US" altLang="zh-CN" sz="2400" i="1">
                            <a:latin typeface="Cambria Math" panose="02040503050406030204" pitchFamily="18" charset="0"/>
                            <a:ea typeface="华文楷体" panose="02010600040101010101" charset="-122"/>
                            <a:cs typeface="华文楷体" panose="02010600040101010101" charset="-122"/>
                          </a:rPr>
                        </m:ctrlPr>
                      </m:fPr>
                      <m:num>
                        <m:r>
                          <a:rPr lang="en-US" altLang="zh-CN" sz="2400">
                            <a:latin typeface="Cambria Math" panose="02040503050406030204" pitchFamily="18" charset="0"/>
                            <a:ea typeface="华文楷体" panose="02010600040101010101" charset="-122"/>
                            <a:cs typeface="华文楷体" panose="02010600040101010101" charset="-122"/>
                          </a:rPr>
                          <m:t>𝐴</m:t>
                        </m:r>
                        <m:sSub>
                          <m:sSubPr>
                            <m:ctrlPr>
                              <a:rPr lang="en-US" altLang="zh-CN" sz="2400" i="1">
                                <a:latin typeface="Cambria Math" panose="02040503050406030204" pitchFamily="18" charset="0"/>
                                <a:ea typeface="华文楷体" panose="02010600040101010101" charset="-122"/>
                                <a:cs typeface="华文楷体" panose="02010600040101010101" charset="-122"/>
                              </a:rPr>
                            </m:ctrlPr>
                          </m:sSubPr>
                          <m:e>
                            <m:r>
                              <a:rPr lang="en-US" altLang="zh-CN" sz="2400">
                                <a:latin typeface="Cambria Math" panose="02040503050406030204" pitchFamily="18" charset="0"/>
                                <a:ea typeface="华文楷体" panose="02010600040101010101" charset="-122"/>
                                <a:cs typeface="华文楷体" panose="02010600040101010101" charset="-122"/>
                              </a:rPr>
                              <m:t>𝐹</m:t>
                            </m:r>
                          </m:e>
                          <m:sub>
                            <m:r>
                              <a:rPr lang="en-US" altLang="zh-CN" sz="2400">
                                <a:latin typeface="Cambria Math" panose="02040503050406030204" pitchFamily="18" charset="0"/>
                                <a:ea typeface="华文楷体" panose="02010600040101010101" charset="-122"/>
                                <a:cs typeface="华文楷体" panose="02010600040101010101" charset="-122"/>
                              </a:rPr>
                              <m:t>𝐾</m:t>
                            </m:r>
                          </m:sub>
                        </m:sSub>
                      </m:num>
                      <m:den>
                        <m:r>
                          <a:rPr lang="en-US" altLang="zh-CN" sz="2400">
                            <a:latin typeface="Cambria Math" panose="02040503050406030204" pitchFamily="18" charset="0"/>
                            <a:ea typeface="华文楷体" panose="02010600040101010101" charset="-122"/>
                            <a:cs typeface="华文楷体" panose="02010600040101010101" charset="-122"/>
                          </a:rPr>
                          <m:t>𝑌</m:t>
                        </m:r>
                      </m:den>
                    </m:f>
                    <m:r>
                      <a:rPr lang="en-US" altLang="zh-CN" sz="2400">
                        <a:latin typeface="Cambria Math" panose="02040503050406030204" pitchFamily="18" charset="0"/>
                        <a:ea typeface="华文楷体" panose="02010600040101010101" charset="-122"/>
                        <a:cs typeface="华文楷体" panose="02010600040101010101" charset="-122"/>
                      </a:rPr>
                      <m:t>𝐾</m:t>
                    </m:r>
                    <m:r>
                      <a:rPr lang="en-US" altLang="zh-CN" sz="2400">
                        <a:latin typeface="Cambria Math" panose="02040503050406030204" pitchFamily="18" charset="0"/>
                        <a:ea typeface="华文楷体" panose="02010600040101010101" charset="-122"/>
                        <a:cs typeface="华文楷体" panose="02010600040101010101" charset="-122"/>
                      </a:rPr>
                      <m:t>+</m:t>
                    </m:r>
                    <m:f>
                      <m:fPr>
                        <m:ctrlPr>
                          <a:rPr lang="en-US" altLang="zh-CN" sz="2400" i="1">
                            <a:latin typeface="Cambria Math" panose="02040503050406030204" pitchFamily="18" charset="0"/>
                            <a:ea typeface="华文楷体" panose="02010600040101010101" charset="-122"/>
                            <a:cs typeface="华文楷体" panose="02010600040101010101" charset="-122"/>
                          </a:rPr>
                        </m:ctrlPr>
                      </m:fPr>
                      <m:num>
                        <m:r>
                          <a:rPr lang="en-US" altLang="zh-CN" sz="2400">
                            <a:latin typeface="Cambria Math" panose="02040503050406030204" pitchFamily="18" charset="0"/>
                            <a:ea typeface="华文楷体" panose="02010600040101010101" charset="-122"/>
                            <a:cs typeface="华文楷体" panose="02010600040101010101" charset="-122"/>
                          </a:rPr>
                          <m:t>𝐴</m:t>
                        </m:r>
                        <m:sSub>
                          <m:sSubPr>
                            <m:ctrlPr>
                              <a:rPr lang="en-US" altLang="zh-CN" sz="2400" i="1">
                                <a:latin typeface="Cambria Math" panose="02040503050406030204" pitchFamily="18" charset="0"/>
                                <a:ea typeface="华文楷体" panose="02010600040101010101" charset="-122"/>
                                <a:cs typeface="华文楷体" panose="02010600040101010101" charset="-122"/>
                              </a:rPr>
                            </m:ctrlPr>
                          </m:sSubPr>
                          <m:e>
                            <m:r>
                              <a:rPr lang="en-US" altLang="zh-CN" sz="2400">
                                <a:latin typeface="Cambria Math" panose="02040503050406030204" pitchFamily="18" charset="0"/>
                                <a:ea typeface="华文楷体" panose="02010600040101010101" charset="-122"/>
                                <a:cs typeface="华文楷体" panose="02010600040101010101" charset="-122"/>
                              </a:rPr>
                              <m:t>𝐹</m:t>
                            </m:r>
                          </m:e>
                          <m:sub>
                            <m:r>
                              <a:rPr lang="en-US" altLang="zh-CN" sz="2400">
                                <a:latin typeface="Cambria Math" panose="02040503050406030204" pitchFamily="18" charset="0"/>
                                <a:ea typeface="华文楷体" panose="02010600040101010101" charset="-122"/>
                                <a:cs typeface="华文楷体" panose="02010600040101010101" charset="-122"/>
                              </a:rPr>
                              <m:t>𝐿</m:t>
                            </m:r>
                          </m:sub>
                        </m:sSub>
                      </m:num>
                      <m:den>
                        <m:r>
                          <a:rPr lang="en-US" altLang="zh-CN" sz="2400">
                            <a:latin typeface="Cambria Math" panose="02040503050406030204" pitchFamily="18" charset="0"/>
                            <a:ea typeface="华文楷体" panose="02010600040101010101" charset="-122"/>
                            <a:cs typeface="华文楷体" panose="02010600040101010101" charset="-122"/>
                          </a:rPr>
                          <m:t>𝑌</m:t>
                        </m:r>
                      </m:den>
                    </m:f>
                    <m:r>
                      <a:rPr lang="en-US" altLang="zh-CN" sz="2400">
                        <a:latin typeface="Cambria Math" panose="02040503050406030204" pitchFamily="18" charset="0"/>
                        <a:ea typeface="华文楷体" panose="02010600040101010101" charset="-122"/>
                        <a:cs typeface="华文楷体" panose="02010600040101010101" charset="-122"/>
                      </a:rPr>
                      <m:t>𝐿</m:t>
                    </m:r>
                    <m:r>
                      <a:rPr lang="en-US" altLang="zh-CN" sz="2400">
                        <a:latin typeface="Cambria Math" panose="02040503050406030204" pitchFamily="18" charset="0"/>
                        <a:ea typeface="华文楷体" panose="02010600040101010101" charset="-122"/>
                        <a:cs typeface="华文楷体" panose="02010600040101010101" charset="-122"/>
                      </a:rPr>
                      <m:t>=</m:t>
                    </m:r>
                    <m:f>
                      <m:fPr>
                        <m:ctrlPr>
                          <a:rPr lang="en-US" altLang="zh-CN" sz="2400" i="1">
                            <a:latin typeface="Cambria Math" panose="02040503050406030204" pitchFamily="18" charset="0"/>
                            <a:ea typeface="华文楷体" panose="02010600040101010101" charset="-122"/>
                            <a:cs typeface="华文楷体" panose="02010600040101010101" charset="-122"/>
                          </a:rPr>
                        </m:ctrlPr>
                      </m:fPr>
                      <m:num>
                        <m:r>
                          <a:rPr lang="en-US" altLang="zh-CN" sz="2400">
                            <a:latin typeface="Cambria Math" panose="02040503050406030204" pitchFamily="18" charset="0"/>
                            <a:ea typeface="华文楷体" panose="02010600040101010101" charset="-122"/>
                            <a:cs typeface="华文楷体" panose="02010600040101010101" charset="-122"/>
                          </a:rPr>
                          <m:t>𝐴</m:t>
                        </m:r>
                      </m:num>
                      <m:den>
                        <m:r>
                          <a:rPr lang="en-US" altLang="zh-CN" sz="2400">
                            <a:latin typeface="Cambria Math" panose="02040503050406030204" pitchFamily="18" charset="0"/>
                            <a:ea typeface="华文楷体" panose="02010600040101010101" charset="-122"/>
                            <a:cs typeface="华文楷体" panose="02010600040101010101" charset="-122"/>
                          </a:rPr>
                          <m:t>𝐴</m:t>
                        </m:r>
                      </m:den>
                    </m:f>
                    <m:r>
                      <a:rPr lang="en-US" altLang="zh-CN" sz="2400">
                        <a:latin typeface="Cambria Math" panose="02040503050406030204" pitchFamily="18" charset="0"/>
                        <a:ea typeface="华文楷体" panose="02010600040101010101" charset="-122"/>
                        <a:cs typeface="华文楷体" panose="02010600040101010101" charset="-122"/>
                      </a:rPr>
                      <m:t>+</m:t>
                    </m:r>
                    <m:d>
                      <m:dPr>
                        <m:ctrlPr>
                          <a:rPr lang="en-US" altLang="zh-CN" sz="2400" i="1">
                            <a:latin typeface="Cambria Math" panose="02040503050406030204" pitchFamily="18" charset="0"/>
                            <a:ea typeface="华文楷体" panose="02010600040101010101" charset="-122"/>
                            <a:cs typeface="华文楷体" panose="02010600040101010101" charset="-122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sz="2400" i="1">
                                <a:latin typeface="Cambria Math" panose="02040503050406030204" pitchFamily="18" charset="0"/>
                                <a:ea typeface="华文楷体" panose="02010600040101010101" charset="-122"/>
                                <a:cs typeface="华文楷体" panose="02010600040101010101" charset="-122"/>
                              </a:rPr>
                            </m:ctrlPr>
                          </m:fPr>
                          <m:num>
                            <m:r>
                              <a:rPr lang="en-US" altLang="zh-CN" sz="2400">
                                <a:latin typeface="Cambria Math" panose="02040503050406030204" pitchFamily="18" charset="0"/>
                                <a:ea typeface="华文楷体" panose="02010600040101010101" charset="-122"/>
                                <a:cs typeface="华文楷体" panose="02010600040101010101" charset="-122"/>
                              </a:rPr>
                              <m:t>𝐴</m:t>
                            </m:r>
                            <m:sSub>
                              <m:sSubPr>
                                <m:ctrlPr>
                                  <a:rPr lang="en-US" altLang="zh-CN" sz="2400" i="1">
                                    <a:latin typeface="Cambria Math" panose="02040503050406030204" pitchFamily="18" charset="0"/>
                                    <a:ea typeface="华文楷体" panose="02010600040101010101" charset="-122"/>
                                    <a:cs typeface="华文楷体" panose="02010600040101010101" charset="-122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400">
                                    <a:latin typeface="Cambria Math" panose="02040503050406030204" pitchFamily="18" charset="0"/>
                                    <a:ea typeface="华文楷体" panose="02010600040101010101" charset="-122"/>
                                    <a:cs typeface="华文楷体" panose="02010600040101010101" charset="-122"/>
                                  </a:rPr>
                                  <m:t>𝐹</m:t>
                                </m:r>
                              </m:e>
                              <m:sub>
                                <m:r>
                                  <a:rPr lang="en-US" altLang="zh-CN" sz="2400">
                                    <a:latin typeface="Cambria Math" panose="02040503050406030204" pitchFamily="18" charset="0"/>
                                    <a:ea typeface="华文楷体" panose="02010600040101010101" charset="-122"/>
                                    <a:cs typeface="华文楷体" panose="02010600040101010101" charset="-122"/>
                                  </a:rPr>
                                  <m:t>𝐾</m:t>
                                </m:r>
                              </m:sub>
                            </m:sSub>
                            <m:r>
                              <a:rPr lang="en-US" altLang="zh-CN" sz="2400">
                                <a:latin typeface="Cambria Math" panose="02040503050406030204" pitchFamily="18" charset="0"/>
                                <a:ea typeface="华文楷体" panose="02010600040101010101" charset="-122"/>
                                <a:cs typeface="华文楷体" panose="02010600040101010101" charset="-122"/>
                              </a:rPr>
                              <m:t>𝐾</m:t>
                            </m:r>
                          </m:num>
                          <m:den>
                            <m:r>
                              <a:rPr lang="en-US" altLang="zh-CN" sz="2400">
                                <a:latin typeface="Cambria Math" panose="02040503050406030204" pitchFamily="18" charset="0"/>
                                <a:ea typeface="华文楷体" panose="02010600040101010101" charset="-122"/>
                                <a:cs typeface="华文楷体" panose="02010600040101010101" charset="-122"/>
                              </a:rPr>
                              <m:t>𝑌</m:t>
                            </m:r>
                          </m:den>
                        </m:f>
                      </m:e>
                    </m:d>
                    <m:f>
                      <m:fPr>
                        <m:ctrlPr>
                          <a:rPr lang="en-US" altLang="zh-CN" sz="2400" i="1">
                            <a:latin typeface="Cambria Math" panose="02040503050406030204" pitchFamily="18" charset="0"/>
                            <a:ea typeface="华文楷体" panose="02010600040101010101" charset="-122"/>
                            <a:cs typeface="华文楷体" panose="02010600040101010101" charset="-122"/>
                          </a:rPr>
                        </m:ctrlPr>
                      </m:fPr>
                      <m:num>
                        <m:r>
                          <a:rPr lang="en-US" altLang="zh-CN" sz="2400">
                            <a:latin typeface="Cambria Math" panose="02040503050406030204" pitchFamily="18" charset="0"/>
                            <a:ea typeface="华文楷体" panose="02010600040101010101" charset="-122"/>
                            <a:cs typeface="华文楷体" panose="02010600040101010101" charset="-122"/>
                          </a:rPr>
                          <m:t>𝐾</m:t>
                        </m:r>
                      </m:num>
                      <m:den>
                        <m:r>
                          <a:rPr lang="en-US" altLang="zh-CN" sz="2400">
                            <a:latin typeface="Cambria Math" panose="02040503050406030204" pitchFamily="18" charset="0"/>
                            <a:ea typeface="华文楷体" panose="02010600040101010101" charset="-122"/>
                            <a:cs typeface="华文楷体" panose="02010600040101010101" charset="-122"/>
                          </a:rPr>
                          <m:t>𝐾</m:t>
                        </m:r>
                      </m:den>
                    </m:f>
                    <m:r>
                      <a:rPr lang="en-US" altLang="zh-CN" sz="2400">
                        <a:latin typeface="Cambria Math" panose="02040503050406030204" pitchFamily="18" charset="0"/>
                        <a:ea typeface="华文楷体" panose="02010600040101010101" charset="-122"/>
                        <a:cs typeface="华文楷体" panose="02010600040101010101" charset="-122"/>
                      </a:rPr>
                      <m:t>+(</m:t>
                    </m:r>
                    <m:f>
                      <m:fPr>
                        <m:ctrlPr>
                          <a:rPr lang="en-US" altLang="zh-CN" sz="2400" i="1">
                            <a:latin typeface="Cambria Math" panose="02040503050406030204" pitchFamily="18" charset="0"/>
                            <a:ea typeface="华文楷体" panose="02010600040101010101" charset="-122"/>
                            <a:cs typeface="华文楷体" panose="02010600040101010101" charset="-122"/>
                          </a:rPr>
                        </m:ctrlPr>
                      </m:fPr>
                      <m:num>
                        <m:r>
                          <a:rPr lang="en-US" altLang="zh-CN" sz="2400">
                            <a:latin typeface="Cambria Math" panose="02040503050406030204" pitchFamily="18" charset="0"/>
                            <a:ea typeface="华文楷体" panose="02010600040101010101" charset="-122"/>
                            <a:cs typeface="华文楷体" panose="02010600040101010101" charset="-122"/>
                          </a:rPr>
                          <m:t>𝐴</m:t>
                        </m:r>
                        <m:sSub>
                          <m:sSubPr>
                            <m:ctrlPr>
                              <a:rPr lang="en-US" altLang="zh-CN" sz="2400" i="1">
                                <a:latin typeface="Cambria Math" panose="02040503050406030204" pitchFamily="18" charset="0"/>
                                <a:ea typeface="华文楷体" panose="02010600040101010101" charset="-122"/>
                                <a:cs typeface="华文楷体" panose="02010600040101010101" charset="-122"/>
                              </a:rPr>
                            </m:ctrlPr>
                          </m:sSubPr>
                          <m:e>
                            <m:r>
                              <a:rPr lang="en-US" altLang="zh-CN" sz="2400">
                                <a:latin typeface="Cambria Math" panose="02040503050406030204" pitchFamily="18" charset="0"/>
                                <a:ea typeface="华文楷体" panose="02010600040101010101" charset="-122"/>
                                <a:cs typeface="华文楷体" panose="02010600040101010101" charset="-122"/>
                              </a:rPr>
                              <m:t>𝐹</m:t>
                            </m:r>
                          </m:e>
                          <m:sub>
                            <m:r>
                              <a:rPr lang="en-US" altLang="zh-CN" sz="2400">
                                <a:latin typeface="Cambria Math" panose="02040503050406030204" pitchFamily="18" charset="0"/>
                                <a:ea typeface="华文楷体" panose="02010600040101010101" charset="-122"/>
                                <a:cs typeface="华文楷体" panose="02010600040101010101" charset="-122"/>
                              </a:rPr>
                              <m:t>𝐿</m:t>
                            </m:r>
                          </m:sub>
                        </m:sSub>
                        <m:r>
                          <a:rPr lang="en-US" altLang="zh-CN" sz="2400">
                            <a:latin typeface="Cambria Math" panose="02040503050406030204" pitchFamily="18" charset="0"/>
                            <a:ea typeface="华文楷体" panose="02010600040101010101" charset="-122"/>
                            <a:cs typeface="华文楷体" panose="02010600040101010101" charset="-122"/>
                          </a:rPr>
                          <m:t>𝐿</m:t>
                        </m:r>
                      </m:num>
                      <m:den>
                        <m:r>
                          <a:rPr lang="en-US" altLang="zh-CN" sz="2400">
                            <a:latin typeface="Cambria Math" panose="02040503050406030204" pitchFamily="18" charset="0"/>
                            <a:ea typeface="华文楷体" panose="02010600040101010101" charset="-122"/>
                            <a:cs typeface="华文楷体" panose="02010600040101010101" charset="-122"/>
                          </a:rPr>
                          <m:t>𝑌</m:t>
                        </m:r>
                      </m:den>
                    </m:f>
                    <m:r>
                      <a:rPr lang="en-US" altLang="zh-CN" sz="2400">
                        <a:latin typeface="Cambria Math" panose="02040503050406030204" pitchFamily="18" charset="0"/>
                        <a:ea typeface="华文楷体" panose="02010600040101010101" charset="-122"/>
                        <a:cs typeface="华文楷体" panose="02010600040101010101" charset="-122"/>
                      </a:rPr>
                      <m:t>)</m:t>
                    </m:r>
                    <m:f>
                      <m:fPr>
                        <m:ctrlPr>
                          <a:rPr lang="en-US" altLang="zh-CN" sz="2400" i="1">
                            <a:latin typeface="Cambria Math" panose="02040503050406030204" pitchFamily="18" charset="0"/>
                            <a:ea typeface="华文楷体" panose="02010600040101010101" charset="-122"/>
                            <a:cs typeface="华文楷体" panose="02010600040101010101" charset="-122"/>
                          </a:rPr>
                        </m:ctrlPr>
                      </m:fPr>
                      <m:num>
                        <m:r>
                          <a:rPr lang="en-US" altLang="zh-CN" sz="2400">
                            <a:latin typeface="Cambria Math" panose="02040503050406030204" pitchFamily="18" charset="0"/>
                            <a:ea typeface="华文楷体" panose="02010600040101010101" charset="-122"/>
                            <a:cs typeface="华文楷体" panose="02010600040101010101" charset="-122"/>
                          </a:rPr>
                          <m:t>𝐿</m:t>
                        </m:r>
                      </m:num>
                      <m:den>
                        <m:r>
                          <a:rPr lang="en-US" altLang="zh-CN" sz="2400">
                            <a:latin typeface="Cambria Math" panose="02040503050406030204" pitchFamily="18" charset="0"/>
                            <a:ea typeface="华文楷体" panose="02010600040101010101" charset="-122"/>
                            <a:cs typeface="华文楷体" panose="02010600040101010101" charset="-122"/>
                          </a:rPr>
                          <m:t>𝐿</m:t>
                        </m:r>
                      </m:den>
                    </m:f>
                  </m:oMath>
                </a14:m>
                <a:r>
                  <a:rPr lang="en-US" altLang="zh-CN" sz="2400" dirty="0">
                    <a:latin typeface="华文楷体" panose="02010600040101010101" charset="-122"/>
                    <a:ea typeface="华文楷体" panose="02010600040101010101" charset="-122"/>
                    <a:cs typeface="华文楷体" panose="02010600040101010101" charset="-122"/>
                  </a:rPr>
                  <a:t>                   (4.15)</a:t>
                </a:r>
              </a:p>
              <a:p>
                <a:pPr indent="457200" algn="just" defTabSz="266700">
                  <a:lnSpc>
                    <a:spcPct val="180000"/>
                  </a:lnSpc>
                  <a:spcAft>
                    <a:spcPct val="0"/>
                  </a:spcAft>
                </a:pPr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  <a:cs typeface="华文楷体" panose="02010600040101010101" charset="-122"/>
                  </a:rPr>
                  <a:t>其中，括号内分别为资本产出弹性和劳动产出弹性。竞争性市场条件下，要素边际产出等于要素价格，从而要素产出弹性等于要素份额。</a:t>
                </a:r>
              </a:p>
              <a:p>
                <a:pPr indent="457200" algn="just" defTabSz="266700">
                  <a:lnSpc>
                    <a:spcPct val="124000"/>
                  </a:lnSpc>
                  <a:spcAft>
                    <a:spcPct val="0"/>
                  </a:spcAft>
                </a:pPr>
                <a:endParaRPr lang="zh-CN" altLang="en-US" sz="2100" dirty="0"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endParaRPr>
              </a:p>
              <a:p>
                <a:pPr indent="252095" algn="just" defTabSz="266700">
                  <a:lnSpc>
                    <a:spcPct val="150000"/>
                  </a:lnSpc>
                  <a:spcAft>
                    <a:spcPct val="0"/>
                  </a:spcAft>
                </a:pPr>
                <a:endParaRPr lang="en-US" altLang="zh-CN" sz="2400" dirty="0"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endParaRPr>
              </a:p>
            </p:txBody>
          </p:sp>
        </mc:Choice>
        <mc:Fallback xmlns="">
          <p:sp>
            <p:nvSpPr>
              <p:cNvPr id="6" name="文本框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736" y="958850"/>
                <a:ext cx="11113770" cy="5584377"/>
              </a:xfrm>
              <a:prstGeom prst="rect">
                <a:avLst/>
              </a:prstGeom>
              <a:blipFill>
                <a:blip r:embed="rId2"/>
                <a:stretch>
                  <a:fillRect l="-823" r="-87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315" name="Rectangle 5"/>
          <p:cNvSpPr>
            <a:spLocks noChangeArrowheads="1"/>
          </p:cNvSpPr>
          <p:nvPr/>
        </p:nvSpPr>
        <p:spPr bwMode="auto">
          <a:xfrm>
            <a:off x="1092096" y="1456690"/>
            <a:ext cx="10142220" cy="478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1237511" y="4452620"/>
            <a:ext cx="10142220" cy="179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kumimoji="1"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灯片编号占位符 6"/>
          <p:cNvSpPr txBox="1"/>
          <p:nvPr/>
        </p:nvSpPr>
        <p:spPr>
          <a:xfrm>
            <a:off x="10888524" y="6619009"/>
            <a:ext cx="932884" cy="3117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A0DB2DC-4C9A-4742-B13C-FB6460FD3503}" type="slidenum">
              <a:rPr lang="zh-CN" altLang="en-US" sz="2000" smtClean="0">
                <a:solidFill>
                  <a:schemeClr val="tx1"/>
                </a:solidFill>
              </a:rPr>
              <a:t>43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9" name="Rectangle 4" descr="浅色上对角线"/>
          <p:cNvSpPr>
            <a:spLocks noChangeArrowheads="1"/>
          </p:cNvSpPr>
          <p:nvPr/>
        </p:nvSpPr>
        <p:spPr bwMode="auto">
          <a:xfrm>
            <a:off x="861591" y="107576"/>
            <a:ext cx="5234409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一、增长核算方法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A6357B-B0A4-A256-E46B-E6ED431DD3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740DD4D7-9AD4-56FE-3C04-942E445958D6}"/>
                  </a:ext>
                </a:extLst>
              </p:cNvPr>
              <p:cNvSpPr txBox="1"/>
              <p:nvPr/>
            </p:nvSpPr>
            <p:spPr>
              <a:xfrm>
                <a:off x="751736" y="1058451"/>
                <a:ext cx="11113770" cy="5584377"/>
              </a:xfrm>
              <a:prstGeom prst="rect">
                <a:avLst/>
              </a:prstGeom>
            </p:spPr>
            <p:txBody>
              <a:bodyPr wrap="square">
                <a:noAutofit/>
              </a:bodyPr>
              <a:lstStyle/>
              <a:p>
                <a:pPr marL="0" indent="457200" algn="just" defTabSz="266700">
                  <a:lnSpc>
                    <a:spcPct val="180000"/>
                  </a:lnSpc>
                  <a:spcAft>
                    <a:spcPct val="0"/>
                  </a:spcAft>
                </a:pPr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  <a:cs typeface="华文楷体" panose="02010600040101010101" charset="-122"/>
                  </a:rPr>
                  <a:t>在规模报酬不变条件下，根据耗尽分配定理，上式可简化为：</a:t>
                </a:r>
              </a:p>
              <a:p>
                <a:pPr indent="457200" algn="ctr" defTabSz="266700">
                  <a:lnSpc>
                    <a:spcPct val="180000"/>
                  </a:lnSpc>
                  <a:spcAft>
                    <a:spcPct val="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i="1">
                            <a:latin typeface="Cambria Math" panose="02040503050406030204" pitchFamily="18" charset="0"/>
                            <a:ea typeface="华文楷体" panose="02010600040101010101" charset="-122"/>
                            <a:cs typeface="华文楷体" panose="02010600040101010101" charset="-122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400">
                            <a:latin typeface="Cambria Math" panose="02040503050406030204" pitchFamily="18" charset="0"/>
                            <a:ea typeface="华文楷体" panose="02010600040101010101" charset="-122"/>
                            <a:cs typeface="华文楷体" panose="02010600040101010101" charset="-122"/>
                          </a:rPr>
                          <m:t>g</m:t>
                        </m:r>
                        <m:r>
                          <m:rPr>
                            <m:nor/>
                          </m:rPr>
                          <a:rPr lang="en-US" altLang="zh-CN" sz="2400" dirty="0">
                            <a:latin typeface="华文楷体" panose="02010600040101010101" charset="-122"/>
                            <a:ea typeface="华文楷体" panose="02010600040101010101" charset="-122"/>
                            <a:cs typeface="华文楷体" panose="02010600040101010101" charset="-122"/>
                          </a:rPr>
                          <m:t> </m:t>
                        </m:r>
                      </m:e>
                      <m:sub>
                        <m:r>
                          <a:rPr lang="en-US" altLang="zh-CN" sz="2400">
                            <a:latin typeface="Cambria Math" panose="02040503050406030204" pitchFamily="18" charset="0"/>
                            <a:ea typeface="华文楷体" panose="02010600040101010101" charset="-122"/>
                            <a:cs typeface="华文楷体" panose="02010600040101010101" charset="-122"/>
                          </a:rPr>
                          <m:t>𝑌</m:t>
                        </m:r>
                      </m:sub>
                    </m:sSub>
                    <m:r>
                      <a:rPr lang="en-US" altLang="zh-CN" sz="2400">
                        <a:latin typeface="Cambria Math" panose="02040503050406030204" pitchFamily="18" charset="0"/>
                        <a:ea typeface="华文楷体" panose="02010600040101010101" charset="-122"/>
                        <a:cs typeface="华文楷体" panose="02010600040101010101" charset="-122"/>
                      </a:rPr>
                      <m:t>=</m:t>
                    </m:r>
                    <m:f>
                      <m:fPr>
                        <m:ctrlPr>
                          <a:rPr lang="en-US" altLang="zh-CN" sz="2400" i="1">
                            <a:latin typeface="Cambria Math" panose="02040503050406030204" pitchFamily="18" charset="0"/>
                            <a:ea typeface="华文楷体" panose="02010600040101010101" charset="-122"/>
                            <a:cs typeface="华文楷体" panose="02010600040101010101" charset="-122"/>
                          </a:rPr>
                        </m:ctrlPr>
                      </m:fPr>
                      <m:num>
                        <m:r>
                          <a:rPr lang="en-US" altLang="zh-CN" sz="2400">
                            <a:latin typeface="Cambria Math" panose="02040503050406030204" pitchFamily="18" charset="0"/>
                            <a:ea typeface="华文楷体" panose="02010600040101010101" charset="-122"/>
                            <a:cs typeface="华文楷体" panose="02010600040101010101" charset="-122"/>
                          </a:rPr>
                          <m:t>𝑌</m:t>
                        </m:r>
                      </m:num>
                      <m:den>
                        <m:r>
                          <a:rPr lang="en-US" altLang="zh-CN" sz="2400">
                            <a:latin typeface="Cambria Math" panose="02040503050406030204" pitchFamily="18" charset="0"/>
                            <a:ea typeface="华文楷体" panose="02010600040101010101" charset="-122"/>
                            <a:cs typeface="华文楷体" panose="02010600040101010101" charset="-122"/>
                          </a:rPr>
                          <m:t>𝑌</m:t>
                        </m:r>
                      </m:den>
                    </m:f>
                    <m:r>
                      <a:rPr lang="en-US" altLang="zh-CN" sz="2400">
                        <a:latin typeface="Cambria Math" panose="02040503050406030204" pitchFamily="18" charset="0"/>
                        <a:ea typeface="华文楷体" panose="02010600040101010101" charset="-122"/>
                        <a:cs typeface="华文楷体" panose="02010600040101010101" charset="-122"/>
                      </a:rPr>
                      <m:t>=</m:t>
                    </m:r>
                    <m:f>
                      <m:fPr>
                        <m:ctrlPr>
                          <a:rPr lang="en-US" altLang="zh-CN" sz="2400" i="1">
                            <a:latin typeface="Cambria Math" panose="02040503050406030204" pitchFamily="18" charset="0"/>
                            <a:ea typeface="华文楷体" panose="02010600040101010101" charset="-122"/>
                            <a:cs typeface="华文楷体" panose="02010600040101010101" charset="-122"/>
                          </a:rPr>
                        </m:ctrlPr>
                      </m:fPr>
                      <m:num>
                        <m:r>
                          <a:rPr lang="en-US" altLang="zh-CN" sz="2400">
                            <a:latin typeface="Cambria Math" panose="02040503050406030204" pitchFamily="18" charset="0"/>
                            <a:ea typeface="华文楷体" panose="02010600040101010101" charset="-122"/>
                            <a:cs typeface="华文楷体" panose="02010600040101010101" charset="-122"/>
                          </a:rPr>
                          <m:t>𝐴</m:t>
                        </m:r>
                      </m:num>
                      <m:den>
                        <m:r>
                          <a:rPr lang="en-US" altLang="zh-CN" sz="2400">
                            <a:latin typeface="Cambria Math" panose="02040503050406030204" pitchFamily="18" charset="0"/>
                            <a:ea typeface="华文楷体" panose="02010600040101010101" charset="-122"/>
                            <a:cs typeface="华文楷体" panose="02010600040101010101" charset="-122"/>
                          </a:rPr>
                          <m:t>𝐴</m:t>
                        </m:r>
                      </m:den>
                    </m:f>
                    <m:r>
                      <a:rPr lang="en-US" altLang="zh-CN" sz="2400">
                        <a:latin typeface="Cambria Math" panose="02040503050406030204" pitchFamily="18" charset="0"/>
                        <a:ea typeface="华文楷体" panose="02010600040101010101" charset="-122"/>
                        <a:cs typeface="华文楷体" panose="02010600040101010101" charset="-122"/>
                      </a:rPr>
                      <m:t>+</m:t>
                    </m:r>
                    <m:r>
                      <a:rPr lang="zh-CN" altLang="en-US" sz="2400">
                        <a:latin typeface="Cambria Math" panose="02040503050406030204" pitchFamily="18" charset="0"/>
                        <a:ea typeface="华文楷体" panose="02010600040101010101" charset="-122"/>
                        <a:cs typeface="华文楷体" panose="02010600040101010101" charset="-122"/>
                      </a:rPr>
                      <m:t>𝛼</m:t>
                    </m:r>
                    <m:r>
                      <a:rPr lang="en-US" altLang="zh-CN" sz="2400">
                        <a:latin typeface="Cambria Math" panose="02040503050406030204" pitchFamily="18" charset="0"/>
                        <a:ea typeface="华文楷体" panose="02010600040101010101" charset="-122"/>
                        <a:cs typeface="华文楷体" panose="02010600040101010101" charset="-122"/>
                      </a:rPr>
                      <m:t>𝑡</m:t>
                    </m:r>
                    <m:f>
                      <m:fPr>
                        <m:ctrlPr>
                          <a:rPr lang="en-US" altLang="zh-CN" sz="2400" i="1">
                            <a:latin typeface="Cambria Math" panose="02040503050406030204" pitchFamily="18" charset="0"/>
                            <a:ea typeface="华文楷体" panose="02010600040101010101" charset="-122"/>
                            <a:cs typeface="华文楷体" panose="02010600040101010101" charset="-122"/>
                          </a:rPr>
                        </m:ctrlPr>
                      </m:fPr>
                      <m:num>
                        <m:r>
                          <a:rPr lang="en-US" altLang="zh-CN" sz="2400">
                            <a:latin typeface="Cambria Math" panose="02040503050406030204" pitchFamily="18" charset="0"/>
                            <a:ea typeface="华文楷体" panose="02010600040101010101" charset="-122"/>
                            <a:cs typeface="华文楷体" panose="02010600040101010101" charset="-122"/>
                          </a:rPr>
                          <m:t>𝐾</m:t>
                        </m:r>
                      </m:num>
                      <m:den>
                        <m:r>
                          <a:rPr lang="en-US" altLang="zh-CN" sz="2400">
                            <a:latin typeface="Cambria Math" panose="02040503050406030204" pitchFamily="18" charset="0"/>
                            <a:ea typeface="华文楷体" panose="02010600040101010101" charset="-122"/>
                            <a:cs typeface="华文楷体" panose="02010600040101010101" charset="-122"/>
                          </a:rPr>
                          <m:t>𝐾</m:t>
                        </m:r>
                      </m:den>
                    </m:f>
                    <m:r>
                      <a:rPr lang="en-US" altLang="zh-CN" sz="2400">
                        <a:latin typeface="Cambria Math" panose="02040503050406030204" pitchFamily="18" charset="0"/>
                        <a:ea typeface="华文楷体" panose="02010600040101010101" charset="-122"/>
                        <a:cs typeface="华文楷体" panose="02010600040101010101" charset="-122"/>
                      </a:rPr>
                      <m:t>+</m:t>
                    </m:r>
                    <m:d>
                      <m:dPr>
                        <m:ctrlPr>
                          <a:rPr lang="en-US" altLang="zh-CN" sz="2400" i="1">
                            <a:latin typeface="Cambria Math" panose="02040503050406030204" pitchFamily="18" charset="0"/>
                            <a:ea typeface="华文楷体" panose="02010600040101010101" charset="-122"/>
                            <a:cs typeface="华文楷体" panose="02010600040101010101" charset="-122"/>
                          </a:rPr>
                        </m:ctrlPr>
                      </m:dPr>
                      <m:e>
                        <m:r>
                          <a:rPr lang="en-US" altLang="zh-CN" sz="2400">
                            <a:latin typeface="Cambria Math" panose="02040503050406030204" pitchFamily="18" charset="0"/>
                            <a:ea typeface="华文楷体" panose="02010600040101010101" charset="-122"/>
                            <a:cs typeface="华文楷体" panose="02010600040101010101" charset="-122"/>
                          </a:rPr>
                          <m:t>1−</m:t>
                        </m:r>
                        <m:r>
                          <a:rPr lang="zh-CN" altLang="en-US" sz="2400">
                            <a:latin typeface="Cambria Math" panose="02040503050406030204" pitchFamily="18" charset="0"/>
                            <a:ea typeface="华文楷体" panose="02010600040101010101" charset="-122"/>
                            <a:cs typeface="华文楷体" panose="02010600040101010101" charset="-122"/>
                          </a:rPr>
                          <m:t>𝛼</m:t>
                        </m:r>
                        <m:r>
                          <a:rPr lang="en-US" altLang="zh-CN" sz="2400">
                            <a:latin typeface="Cambria Math" panose="02040503050406030204" pitchFamily="18" charset="0"/>
                            <a:ea typeface="华文楷体" panose="02010600040101010101" charset="-122"/>
                            <a:cs typeface="华文楷体" panose="02010600040101010101" charset="-122"/>
                          </a:rPr>
                          <m:t>𝑡</m:t>
                        </m:r>
                      </m:e>
                    </m:d>
                    <m:f>
                      <m:fPr>
                        <m:ctrlPr>
                          <a:rPr lang="en-US" altLang="zh-CN" sz="2400" i="1">
                            <a:latin typeface="Cambria Math" panose="02040503050406030204" pitchFamily="18" charset="0"/>
                            <a:ea typeface="华文楷体" panose="02010600040101010101" charset="-122"/>
                            <a:cs typeface="华文楷体" panose="02010600040101010101" charset="-122"/>
                          </a:rPr>
                        </m:ctrlPr>
                      </m:fPr>
                      <m:num>
                        <m:r>
                          <a:rPr lang="en-US" altLang="zh-CN" sz="2400">
                            <a:latin typeface="Cambria Math" panose="02040503050406030204" pitchFamily="18" charset="0"/>
                            <a:ea typeface="华文楷体" panose="02010600040101010101" charset="-122"/>
                            <a:cs typeface="华文楷体" panose="02010600040101010101" charset="-122"/>
                          </a:rPr>
                          <m:t>𝐿</m:t>
                        </m:r>
                      </m:num>
                      <m:den>
                        <m:r>
                          <a:rPr lang="en-US" altLang="zh-CN" sz="2400">
                            <a:latin typeface="Cambria Math" panose="02040503050406030204" pitchFamily="18" charset="0"/>
                            <a:ea typeface="华文楷体" panose="02010600040101010101" charset="-122"/>
                            <a:cs typeface="华文楷体" panose="02010600040101010101" charset="-122"/>
                          </a:rPr>
                          <m:t>𝐿</m:t>
                        </m:r>
                      </m:den>
                    </m:f>
                    <m:r>
                      <a:rPr lang="en-US" altLang="zh-CN" sz="2400">
                        <a:latin typeface="Cambria Math" panose="02040503050406030204" pitchFamily="18" charset="0"/>
                        <a:ea typeface="华文楷体" panose="02010600040101010101" charset="-122"/>
                        <a:cs typeface="华文楷体" panose="02010600040101010101" charset="-122"/>
                      </a:rPr>
                      <m:t>=</m:t>
                    </m:r>
                    <m:sSub>
                      <m:sSubPr>
                        <m:ctrlPr>
                          <a:rPr lang="en-US" altLang="zh-CN" sz="2400" i="1">
                            <a:latin typeface="Cambria Math" panose="02040503050406030204" pitchFamily="18" charset="0"/>
                            <a:ea typeface="华文楷体" panose="02010600040101010101" charset="-122"/>
                            <a:cs typeface="华文楷体" panose="02010600040101010101" charset="-122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400">
                            <a:latin typeface="Cambria Math" panose="02040503050406030204" pitchFamily="18" charset="0"/>
                            <a:ea typeface="华文楷体" panose="02010600040101010101" charset="-122"/>
                            <a:cs typeface="华文楷体" panose="02010600040101010101" charset="-122"/>
                          </a:rPr>
                          <m:t>g</m:t>
                        </m:r>
                      </m:e>
                      <m:sub>
                        <m:r>
                          <a:rPr lang="en-US" altLang="zh-CN" sz="2400">
                            <a:latin typeface="Cambria Math" panose="02040503050406030204" pitchFamily="18" charset="0"/>
                            <a:ea typeface="华文楷体" panose="02010600040101010101" charset="-122"/>
                            <a:cs typeface="华文楷体" panose="02010600040101010101" charset="-122"/>
                          </a:rPr>
                          <m:t>𝑇𝐹𝑃</m:t>
                        </m:r>
                      </m:sub>
                    </m:sSub>
                    <m:r>
                      <a:rPr lang="en-US" altLang="zh-CN" sz="2400">
                        <a:latin typeface="Cambria Math" panose="02040503050406030204" pitchFamily="18" charset="0"/>
                        <a:ea typeface="华文楷体" panose="02010600040101010101" charset="-122"/>
                        <a:cs typeface="华文楷体" panose="02010600040101010101" charset="-122"/>
                      </a:rPr>
                      <m:t>+</m:t>
                    </m:r>
                    <m:sSub>
                      <m:sSubPr>
                        <m:ctrlPr>
                          <a:rPr lang="en-US" altLang="zh-CN" sz="2400" i="1">
                            <a:latin typeface="Cambria Math" panose="02040503050406030204" pitchFamily="18" charset="0"/>
                            <a:ea typeface="华文楷体" panose="02010600040101010101" charset="-122"/>
                            <a:cs typeface="华文楷体" panose="02010600040101010101" charset="-122"/>
                          </a:rPr>
                        </m:ctrlPr>
                      </m:sSubPr>
                      <m:e>
                        <m:r>
                          <a:rPr lang="zh-CN" altLang="en-US" sz="2400">
                            <a:latin typeface="Cambria Math" panose="02040503050406030204" pitchFamily="18" charset="0"/>
                            <a:ea typeface="华文楷体" panose="02010600040101010101" charset="-122"/>
                            <a:cs typeface="华文楷体" panose="02010600040101010101" charset="-122"/>
                          </a:rPr>
                          <m:t>𝛼</m:t>
                        </m:r>
                      </m:e>
                      <m:sub>
                        <m:r>
                          <a:rPr lang="en-US" altLang="zh-CN" sz="2400">
                            <a:latin typeface="Cambria Math" panose="02040503050406030204" pitchFamily="18" charset="0"/>
                            <a:ea typeface="华文楷体" panose="02010600040101010101" charset="-122"/>
                            <a:cs typeface="华文楷体" panose="02010600040101010101" charset="-122"/>
                          </a:rPr>
                          <m:t>𝑡</m:t>
                        </m:r>
                      </m:sub>
                    </m:sSub>
                    <m:sSub>
                      <m:sSubPr>
                        <m:ctrlPr>
                          <a:rPr lang="en-US" altLang="zh-CN" sz="2400" i="1">
                            <a:latin typeface="Cambria Math" panose="02040503050406030204" pitchFamily="18" charset="0"/>
                            <a:ea typeface="华文楷体" panose="02010600040101010101" charset="-122"/>
                            <a:cs typeface="华文楷体" panose="02010600040101010101" charset="-122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400">
                            <a:latin typeface="Cambria Math" panose="02040503050406030204" pitchFamily="18" charset="0"/>
                            <a:ea typeface="华文楷体" panose="02010600040101010101" charset="-122"/>
                            <a:cs typeface="华文楷体" panose="02010600040101010101" charset="-122"/>
                          </a:rPr>
                          <m:t>g</m:t>
                        </m:r>
                      </m:e>
                      <m:sub>
                        <m:r>
                          <a:rPr lang="en-US" altLang="zh-CN" sz="2400">
                            <a:latin typeface="Cambria Math" panose="02040503050406030204" pitchFamily="18" charset="0"/>
                            <a:ea typeface="华文楷体" panose="02010600040101010101" charset="-122"/>
                            <a:cs typeface="华文楷体" panose="02010600040101010101" charset="-122"/>
                          </a:rPr>
                          <m:t>𝐾</m:t>
                        </m:r>
                      </m:sub>
                    </m:sSub>
                    <m:r>
                      <a:rPr lang="en-US" altLang="zh-CN" sz="2400">
                        <a:latin typeface="Cambria Math" panose="02040503050406030204" pitchFamily="18" charset="0"/>
                        <a:ea typeface="华文楷体" panose="02010600040101010101" charset="-122"/>
                        <a:cs typeface="华文楷体" panose="02010600040101010101" charset="-122"/>
                      </a:rPr>
                      <m:t>+(1−</m:t>
                    </m:r>
                    <m:sSub>
                      <m:sSubPr>
                        <m:ctrlPr>
                          <a:rPr lang="en-US" altLang="zh-CN" sz="2400" i="1">
                            <a:latin typeface="Cambria Math" panose="02040503050406030204" pitchFamily="18" charset="0"/>
                            <a:ea typeface="华文楷体" panose="02010600040101010101" charset="-122"/>
                            <a:cs typeface="华文楷体" panose="02010600040101010101" charset="-122"/>
                          </a:rPr>
                        </m:ctrlPr>
                      </m:sSubPr>
                      <m:e>
                        <m:r>
                          <a:rPr lang="zh-CN" altLang="en-US" sz="2400">
                            <a:latin typeface="Cambria Math" panose="02040503050406030204" pitchFamily="18" charset="0"/>
                            <a:ea typeface="华文楷体" panose="02010600040101010101" charset="-122"/>
                            <a:cs typeface="华文楷体" panose="02010600040101010101" charset="-122"/>
                          </a:rPr>
                          <m:t>𝛼</m:t>
                        </m:r>
                      </m:e>
                      <m:sub>
                        <m:r>
                          <a:rPr lang="en-US" altLang="zh-CN" sz="2400">
                            <a:latin typeface="Cambria Math" panose="02040503050406030204" pitchFamily="18" charset="0"/>
                            <a:ea typeface="华文楷体" panose="02010600040101010101" charset="-122"/>
                            <a:cs typeface="华文楷体" panose="02010600040101010101" charset="-122"/>
                          </a:rPr>
                          <m:t>𝑡</m:t>
                        </m:r>
                      </m:sub>
                    </m:sSub>
                    <m:r>
                      <a:rPr lang="en-US" altLang="zh-CN" sz="2400">
                        <a:latin typeface="Cambria Math" panose="02040503050406030204" pitchFamily="18" charset="0"/>
                        <a:ea typeface="华文楷体" panose="02010600040101010101" charset="-122"/>
                        <a:cs typeface="华文楷体" panose="02010600040101010101" charset="-122"/>
                      </a:rPr>
                      <m:t>)</m:t>
                    </m:r>
                    <m:sSub>
                      <m:sSubPr>
                        <m:ctrlPr>
                          <a:rPr lang="en-US" altLang="zh-CN" sz="2400" i="1">
                            <a:latin typeface="Cambria Math" panose="02040503050406030204" pitchFamily="18" charset="0"/>
                            <a:ea typeface="华文楷体" panose="02010600040101010101" charset="-122"/>
                            <a:cs typeface="华文楷体" panose="02010600040101010101" charset="-122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400">
                            <a:latin typeface="Cambria Math" panose="02040503050406030204" pitchFamily="18" charset="0"/>
                            <a:ea typeface="华文楷体" panose="02010600040101010101" charset="-122"/>
                            <a:cs typeface="华文楷体" panose="02010600040101010101" charset="-122"/>
                          </a:rPr>
                          <m:t>g</m:t>
                        </m:r>
                      </m:e>
                      <m:sub>
                        <m:r>
                          <a:rPr lang="en-US" altLang="zh-CN" sz="2400">
                            <a:latin typeface="Cambria Math" panose="02040503050406030204" pitchFamily="18" charset="0"/>
                            <a:ea typeface="华文楷体" panose="02010600040101010101" charset="-122"/>
                            <a:cs typeface="华文楷体" panose="02010600040101010101" charset="-122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US" altLang="zh-CN" sz="2400" dirty="0">
                    <a:latin typeface="华文楷体" panose="02010600040101010101" charset="-122"/>
                    <a:ea typeface="华文楷体" panose="02010600040101010101" charset="-122"/>
                    <a:cs typeface="华文楷体" panose="02010600040101010101" charset="-122"/>
                  </a:rPr>
                  <a:t>             (4.16)</a:t>
                </a:r>
              </a:p>
              <a:p>
                <a:pPr indent="457200" algn="just" defTabSz="266700">
                  <a:lnSpc>
                    <a:spcPct val="180000"/>
                  </a:lnSpc>
                  <a:spcAft>
                    <a:spcPct val="0"/>
                  </a:spcAft>
                </a:pPr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  <a:cs typeface="华文楷体" panose="02010600040101010101" charset="-122"/>
                  </a:rPr>
                  <a:t>经济增长率可以分解为</a:t>
                </a:r>
                <a:r>
                  <a:rPr lang="en-US" altLang="zh-CN" sz="2400" dirty="0" err="1">
                    <a:latin typeface="华文楷体" panose="02010600040101010101" charset="-122"/>
                    <a:ea typeface="华文楷体" panose="02010600040101010101" charset="-122"/>
                    <a:cs typeface="华文楷体" panose="02010600040101010101" charset="-122"/>
                  </a:rPr>
                  <a:t>TFP</a:t>
                </a:r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  <a:cs typeface="华文楷体" panose="02010600040101010101" charset="-122"/>
                  </a:rPr>
                  <a:t>增长和两类投入要素增长率的加权平均，权数为要素份额。只要拥有产出</a:t>
                </a:r>
                <a:r>
                  <a:rPr lang="en-US" altLang="zh-CN" sz="2400" dirty="0">
                    <a:latin typeface="华文楷体" panose="02010600040101010101" charset="-122"/>
                    <a:ea typeface="华文楷体" panose="02010600040101010101" charset="-122"/>
                    <a:cs typeface="华文楷体" panose="02010600040101010101" charset="-122"/>
                  </a:rPr>
                  <a:t>Y</a:t>
                </a:r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  <a:cs typeface="华文楷体" panose="02010600040101010101" charset="-122"/>
                  </a:rPr>
                  <a:t>、要素投入（</a:t>
                </a:r>
                <a:r>
                  <a:rPr lang="en-US" altLang="zh-CN" sz="2400" dirty="0">
                    <a:latin typeface="华文楷体" panose="02010600040101010101" charset="-122"/>
                    <a:ea typeface="华文楷体" panose="02010600040101010101" charset="-122"/>
                    <a:cs typeface="华文楷体" panose="02010600040101010101" charset="-122"/>
                  </a:rPr>
                  <a:t>K</a:t>
                </a:r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  <a:cs typeface="华文楷体" panose="02010600040101010101" charset="-122"/>
                  </a:rPr>
                  <a:t>，</a:t>
                </a:r>
                <a:r>
                  <a:rPr lang="en-US" altLang="zh-CN" sz="2400" dirty="0">
                    <a:latin typeface="华文楷体" panose="02010600040101010101" charset="-122"/>
                    <a:ea typeface="华文楷体" panose="02010600040101010101" charset="-122"/>
                    <a:cs typeface="华文楷体" panose="02010600040101010101" charset="-122"/>
                  </a:rPr>
                  <a:t>L</a:t>
                </a:r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  <a:cs typeface="华文楷体" panose="02010600040101010101" charset="-122"/>
                  </a:rPr>
                  <a:t>）以及要素价格（工资率</a:t>
                </a:r>
                <a:r>
                  <a:rPr lang="en-US" altLang="zh-CN" sz="2400" dirty="0">
                    <a:latin typeface="华文楷体" panose="02010600040101010101" charset="-122"/>
                    <a:ea typeface="华文楷体" panose="02010600040101010101" charset="-122"/>
                    <a:cs typeface="华文楷体" panose="02010600040101010101" charset="-122"/>
                  </a:rPr>
                  <a:t>w</a:t>
                </a:r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  <a:cs typeface="华文楷体" panose="02010600040101010101" charset="-122"/>
                  </a:rPr>
                  <a:t>，资本收益率</a:t>
                </a:r>
                <a:r>
                  <a:rPr lang="en-US" altLang="zh-CN" sz="2400" dirty="0">
                    <a:latin typeface="华文楷体" panose="02010600040101010101" charset="-122"/>
                    <a:ea typeface="华文楷体" panose="02010600040101010101" charset="-122"/>
                    <a:cs typeface="华文楷体" panose="02010600040101010101" charset="-122"/>
                  </a:rPr>
                  <a:t>r</a:t>
                </a:r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  <a:cs typeface="华文楷体" panose="02010600040101010101" charset="-122"/>
                  </a:rPr>
                  <a:t>）的数据，即可利用上式分解经济增长率，其结果常以百分比给出。由于</a:t>
                </a:r>
                <a:r>
                  <a:rPr lang="en-US" altLang="zh-CN" sz="2400" dirty="0" err="1">
                    <a:latin typeface="华文楷体" panose="02010600040101010101" charset="-122"/>
                    <a:ea typeface="华文楷体" panose="02010600040101010101" charset="-122"/>
                    <a:cs typeface="华文楷体" panose="02010600040101010101" charset="-122"/>
                  </a:rPr>
                  <a:t>TFP</a:t>
                </a:r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  <a:cs typeface="华文楷体" panose="02010600040101010101" charset="-122"/>
                  </a:rPr>
                  <a:t>增长率的贡献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i="1">
                            <a:latin typeface="Cambria Math" panose="02040503050406030204" pitchFamily="18" charset="0"/>
                            <a:ea typeface="华文楷体" panose="02010600040101010101" charset="-122"/>
                            <a:cs typeface="华文楷体" panose="02010600040101010101" charset="-122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400">
                            <a:latin typeface="Cambria Math" panose="02040503050406030204" pitchFamily="18" charset="0"/>
                            <a:ea typeface="华文楷体" panose="02010600040101010101" charset="-122"/>
                            <a:cs typeface="华文楷体" panose="02010600040101010101" charset="-122"/>
                          </a:rPr>
                          <m:t>g</m:t>
                        </m:r>
                      </m:e>
                      <m:sub>
                        <m:r>
                          <a:rPr lang="en-US" altLang="zh-CN" sz="2400">
                            <a:latin typeface="Cambria Math" panose="02040503050406030204" pitchFamily="18" charset="0"/>
                            <a:ea typeface="华文楷体" panose="02010600040101010101" charset="-122"/>
                            <a:cs typeface="华文楷体" panose="02010600040101010101" charset="-122"/>
                          </a:rPr>
                          <m:t>𝑇𝐹𝑃</m:t>
                        </m:r>
                      </m:sub>
                    </m:sSub>
                    <m:r>
                      <a:rPr lang="en-US" altLang="zh-CN" sz="2400">
                        <a:latin typeface="Cambria Math" panose="02040503050406030204" pitchFamily="18" charset="0"/>
                        <a:ea typeface="华文楷体" panose="02010600040101010101" charset="-122"/>
                        <a:cs typeface="华文楷体" panose="02010600040101010101" charset="-122"/>
                      </a:rPr>
                      <m:t>=</m:t>
                    </m:r>
                    <m:sSub>
                      <m:sSubPr>
                        <m:ctrlPr>
                          <a:rPr lang="en-US" altLang="zh-CN" sz="2400" i="1">
                            <a:latin typeface="Cambria Math" panose="02040503050406030204" pitchFamily="18" charset="0"/>
                            <a:ea typeface="华文楷体" panose="02010600040101010101" charset="-122"/>
                            <a:cs typeface="华文楷体" panose="02010600040101010101" charset="-122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400">
                            <a:latin typeface="Cambria Math" panose="02040503050406030204" pitchFamily="18" charset="0"/>
                            <a:ea typeface="华文楷体" panose="02010600040101010101" charset="-122"/>
                            <a:cs typeface="华文楷体" panose="02010600040101010101" charset="-122"/>
                          </a:rPr>
                          <m:t>g</m:t>
                        </m:r>
                      </m:e>
                      <m:sub>
                        <m:r>
                          <a:rPr lang="en-US" altLang="zh-CN" sz="2400">
                            <a:latin typeface="Cambria Math" panose="02040503050406030204" pitchFamily="18" charset="0"/>
                            <a:ea typeface="华文楷体" panose="02010600040101010101" charset="-122"/>
                            <a:cs typeface="华文楷体" panose="02010600040101010101" charset="-122"/>
                          </a:rPr>
                          <m:t>𝑌</m:t>
                        </m:r>
                      </m:sub>
                    </m:sSub>
                    <m:r>
                      <a:rPr lang="en-US" altLang="zh-CN" sz="2400">
                        <a:latin typeface="Cambria Math" panose="02040503050406030204" pitchFamily="18" charset="0"/>
                        <a:ea typeface="华文楷体" panose="02010600040101010101" charset="-122"/>
                        <a:cs typeface="华文楷体" panose="02010600040101010101" charset="-122"/>
                      </a:rPr>
                      <m:t>−</m:t>
                    </m:r>
                    <m:sSub>
                      <m:sSubPr>
                        <m:ctrlPr>
                          <a:rPr lang="en-US" altLang="zh-CN" sz="2400" i="1">
                            <a:latin typeface="Cambria Math" panose="02040503050406030204" pitchFamily="18" charset="0"/>
                            <a:ea typeface="华文楷体" panose="02010600040101010101" charset="-122"/>
                            <a:cs typeface="华文楷体" panose="02010600040101010101" charset="-122"/>
                          </a:rPr>
                        </m:ctrlPr>
                      </m:sSubPr>
                      <m:e>
                        <m:r>
                          <a:rPr lang="zh-CN" altLang="en-US" sz="2400">
                            <a:latin typeface="Cambria Math" panose="02040503050406030204" pitchFamily="18" charset="0"/>
                            <a:ea typeface="华文楷体" panose="02010600040101010101" charset="-122"/>
                            <a:cs typeface="华文楷体" panose="02010600040101010101" charset="-122"/>
                          </a:rPr>
                          <m:t>𝛼</m:t>
                        </m:r>
                      </m:e>
                      <m:sub>
                        <m:r>
                          <a:rPr lang="en-US" altLang="zh-CN" sz="2400">
                            <a:latin typeface="Cambria Math" panose="02040503050406030204" pitchFamily="18" charset="0"/>
                            <a:ea typeface="华文楷体" panose="02010600040101010101" charset="-122"/>
                            <a:cs typeface="华文楷体" panose="02010600040101010101" charset="-122"/>
                          </a:rPr>
                          <m:t>𝑡</m:t>
                        </m:r>
                      </m:sub>
                    </m:sSub>
                    <m:sSub>
                      <m:sSubPr>
                        <m:ctrlPr>
                          <a:rPr lang="en-US" altLang="zh-CN" sz="2400" i="1">
                            <a:latin typeface="Cambria Math" panose="02040503050406030204" pitchFamily="18" charset="0"/>
                            <a:ea typeface="华文楷体" panose="02010600040101010101" charset="-122"/>
                            <a:cs typeface="华文楷体" panose="02010600040101010101" charset="-122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400">
                            <a:latin typeface="Cambria Math" panose="02040503050406030204" pitchFamily="18" charset="0"/>
                            <a:ea typeface="华文楷体" panose="02010600040101010101" charset="-122"/>
                            <a:cs typeface="华文楷体" panose="02010600040101010101" charset="-122"/>
                          </a:rPr>
                          <m:t>g</m:t>
                        </m:r>
                      </m:e>
                      <m:sub>
                        <m:r>
                          <a:rPr lang="en-US" altLang="zh-CN" sz="2400">
                            <a:latin typeface="Cambria Math" panose="02040503050406030204" pitchFamily="18" charset="0"/>
                            <a:ea typeface="华文楷体" panose="02010600040101010101" charset="-122"/>
                            <a:cs typeface="华文楷体" panose="02010600040101010101" charset="-122"/>
                          </a:rPr>
                          <m:t>𝐾</m:t>
                        </m:r>
                      </m:sub>
                    </m:sSub>
                    <m:r>
                      <a:rPr lang="en-US" altLang="zh-CN" sz="2400">
                        <a:latin typeface="Cambria Math" panose="02040503050406030204" pitchFamily="18" charset="0"/>
                        <a:ea typeface="华文楷体" panose="02010600040101010101" charset="-122"/>
                        <a:cs typeface="华文楷体" panose="02010600040101010101" charset="-122"/>
                      </a:rPr>
                      <m:t>−(1−</m:t>
                    </m:r>
                    <m:sSub>
                      <m:sSubPr>
                        <m:ctrlPr>
                          <a:rPr lang="en-US" altLang="zh-CN" sz="2400" i="1">
                            <a:latin typeface="Cambria Math" panose="02040503050406030204" pitchFamily="18" charset="0"/>
                            <a:ea typeface="华文楷体" panose="02010600040101010101" charset="-122"/>
                            <a:cs typeface="华文楷体" panose="02010600040101010101" charset="-122"/>
                          </a:rPr>
                        </m:ctrlPr>
                      </m:sSubPr>
                      <m:e>
                        <m:r>
                          <a:rPr lang="zh-CN" altLang="en-US" sz="2400">
                            <a:latin typeface="Cambria Math" panose="02040503050406030204" pitchFamily="18" charset="0"/>
                            <a:ea typeface="华文楷体" panose="02010600040101010101" charset="-122"/>
                            <a:cs typeface="华文楷体" panose="02010600040101010101" charset="-122"/>
                          </a:rPr>
                          <m:t>𝛼</m:t>
                        </m:r>
                      </m:e>
                      <m:sub>
                        <m:r>
                          <a:rPr lang="en-US" altLang="zh-CN" sz="2400">
                            <a:latin typeface="Cambria Math" panose="02040503050406030204" pitchFamily="18" charset="0"/>
                            <a:ea typeface="华文楷体" panose="02010600040101010101" charset="-122"/>
                            <a:cs typeface="华文楷体" panose="02010600040101010101" charset="-122"/>
                          </a:rPr>
                          <m:t>𝑡</m:t>
                        </m:r>
                      </m:sub>
                    </m:sSub>
                    <m:r>
                      <a:rPr lang="en-US" altLang="zh-CN" sz="2400">
                        <a:latin typeface="Cambria Math" panose="02040503050406030204" pitchFamily="18" charset="0"/>
                        <a:ea typeface="华文楷体" panose="02010600040101010101" charset="-122"/>
                        <a:cs typeface="华文楷体" panose="02010600040101010101" charset="-122"/>
                      </a:rPr>
                      <m:t>)</m:t>
                    </m:r>
                    <m:sSub>
                      <m:sSubPr>
                        <m:ctrlPr>
                          <a:rPr lang="en-US" altLang="zh-CN" sz="2400" i="1">
                            <a:latin typeface="Cambria Math" panose="02040503050406030204" pitchFamily="18" charset="0"/>
                            <a:ea typeface="华文楷体" panose="02010600040101010101" charset="-122"/>
                            <a:cs typeface="华文楷体" panose="02010600040101010101" charset="-122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400">
                            <a:latin typeface="Cambria Math" panose="02040503050406030204" pitchFamily="18" charset="0"/>
                            <a:ea typeface="华文楷体" panose="02010600040101010101" charset="-122"/>
                            <a:cs typeface="华文楷体" panose="02010600040101010101" charset="-122"/>
                          </a:rPr>
                          <m:t>g</m:t>
                        </m:r>
                      </m:e>
                      <m:sub>
                        <m:r>
                          <a:rPr lang="en-US" altLang="zh-CN" sz="2400">
                            <a:latin typeface="Cambria Math" panose="02040503050406030204" pitchFamily="18" charset="0"/>
                            <a:ea typeface="华文楷体" panose="02010600040101010101" charset="-122"/>
                            <a:cs typeface="华文楷体" panose="02010600040101010101" charset="-122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  <a:cs typeface="华文楷体" panose="02010600040101010101" charset="-122"/>
                  </a:rPr>
                  <a:t>作为余值测算，故该方法常称为索洛余值法。</a:t>
                </a:r>
              </a:p>
              <a:p>
                <a:pPr indent="457200" algn="just" defTabSz="266700">
                  <a:lnSpc>
                    <a:spcPct val="124000"/>
                  </a:lnSpc>
                  <a:spcAft>
                    <a:spcPct val="0"/>
                  </a:spcAft>
                </a:pPr>
                <a:endParaRPr lang="zh-CN" altLang="en-US" sz="2100" dirty="0"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endParaRPr>
              </a:p>
              <a:p>
                <a:pPr indent="252095" algn="just" defTabSz="266700">
                  <a:lnSpc>
                    <a:spcPct val="150000"/>
                  </a:lnSpc>
                  <a:spcAft>
                    <a:spcPct val="0"/>
                  </a:spcAft>
                </a:pPr>
                <a:endParaRPr lang="en-US" altLang="zh-CN" sz="2400" dirty="0"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endParaRPr>
              </a:p>
            </p:txBody>
          </p:sp>
        </mc:Choice>
        <mc:Fallback xmlns="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740DD4D7-9AD4-56FE-3C04-942E445958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736" y="1058451"/>
                <a:ext cx="11113770" cy="5584377"/>
              </a:xfrm>
              <a:prstGeom prst="rect">
                <a:avLst/>
              </a:prstGeom>
              <a:blipFill>
                <a:blip r:embed="rId2"/>
                <a:stretch>
                  <a:fillRect l="-823" r="-87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315" name="Rectangle 5">
            <a:extLst>
              <a:ext uri="{FF2B5EF4-FFF2-40B4-BE49-F238E27FC236}">
                <a16:creationId xmlns:a16="http://schemas.microsoft.com/office/drawing/2014/main" id="{627A9164-7CBA-D470-C361-440048EDCE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2096" y="1456690"/>
            <a:ext cx="10142220" cy="478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F99A1718-1A32-F83E-164C-BD36CE7540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7511" y="4452620"/>
            <a:ext cx="10142220" cy="179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kumimoji="1"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灯片编号占位符 6">
            <a:extLst>
              <a:ext uri="{FF2B5EF4-FFF2-40B4-BE49-F238E27FC236}">
                <a16:creationId xmlns:a16="http://schemas.microsoft.com/office/drawing/2014/main" id="{ACFA75EF-BF85-2764-0F41-F92D9E0C5C65}"/>
              </a:ext>
            </a:extLst>
          </p:cNvPr>
          <p:cNvSpPr txBox="1"/>
          <p:nvPr/>
        </p:nvSpPr>
        <p:spPr>
          <a:xfrm>
            <a:off x="10888524" y="6619009"/>
            <a:ext cx="932884" cy="3117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A0DB2DC-4C9A-4742-B13C-FB6460FD3503}" type="slidenum">
              <a:rPr lang="zh-CN" altLang="en-US" sz="2000" smtClean="0">
                <a:solidFill>
                  <a:schemeClr val="tx1"/>
                </a:solidFill>
              </a:rPr>
              <a:t>44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9" name="Rectangle 4" descr="浅色上对角线">
            <a:extLst>
              <a:ext uri="{FF2B5EF4-FFF2-40B4-BE49-F238E27FC236}">
                <a16:creationId xmlns:a16="http://schemas.microsoft.com/office/drawing/2014/main" id="{00383971-0D8A-5646-9A60-F6EE03944B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591" y="107576"/>
            <a:ext cx="5234409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一、增长核算方法</a:t>
            </a:r>
          </a:p>
        </p:txBody>
      </p:sp>
    </p:spTree>
    <p:extLst>
      <p:ext uri="{BB962C8B-B14F-4D97-AF65-F5344CB8AC3E}">
        <p14:creationId xmlns:p14="http://schemas.microsoft.com/office/powerpoint/2010/main" val="2771240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E2ABCA-0DB1-8769-2774-5985370633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:a16="http://schemas.microsoft.com/office/drawing/2014/main" id="{E3563977-2E89-6127-3BBE-AB88D9DEEDFF}"/>
              </a:ext>
            </a:extLst>
          </p:cNvPr>
          <p:cNvSpPr txBox="1"/>
          <p:nvPr/>
        </p:nvSpPr>
        <p:spPr>
          <a:xfrm>
            <a:off x="707638" y="747183"/>
            <a:ext cx="11113770" cy="572240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0" indent="252095" algn="just" defTabSz="266700">
              <a:lnSpc>
                <a:spcPct val="150000"/>
              </a:lnSpc>
              <a:spcAft>
                <a:spcPct val="0"/>
              </a:spcAft>
            </a:pPr>
            <a:r>
              <a:rPr lang="zh-CN" altLang="en-US" sz="2800" b="1" dirty="0">
                <a:solidFill>
                  <a:schemeClr val="accent2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（二）发展方向</a:t>
            </a:r>
            <a:endParaRPr lang="en-US" altLang="zh-CN" sz="2800" b="1" dirty="0">
              <a:solidFill>
                <a:schemeClr val="accent2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indent="457200" algn="just" defTabSz="266700">
              <a:lnSpc>
                <a:spcPct val="140000"/>
              </a:lnSpc>
              <a:spcAft>
                <a:spcPct val="0"/>
              </a:spcAft>
            </a:pPr>
            <a:r>
              <a:rPr lang="en-US" altLang="zh-CN" sz="2400" b="1" dirty="0">
                <a:solidFill>
                  <a:schemeClr val="accent1"/>
                </a:solidFill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1.</a:t>
            </a:r>
            <a:r>
              <a:rPr lang="zh-CN" altLang="en-US" sz="2400" b="1" dirty="0">
                <a:solidFill>
                  <a:schemeClr val="accent1"/>
                </a:solidFill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要素细化</a:t>
            </a:r>
            <a:endParaRPr lang="en-US" altLang="zh-CN" sz="2400" b="1" dirty="0">
              <a:solidFill>
                <a:schemeClr val="accent1"/>
              </a:solidFill>
              <a:latin typeface="Times New Roman" panose="02020603050405020304" pitchFamily="18" charset="0"/>
              <a:ea typeface="华文楷体" panose="02010600040101010101" charset="-122"/>
              <a:cs typeface="Times New Roman" panose="02020603050405020304" pitchFamily="18" charset="0"/>
            </a:endParaRPr>
          </a:p>
          <a:p>
            <a:pPr indent="457200" algn="just" defTabSz="266700">
              <a:lnSpc>
                <a:spcPct val="140000"/>
              </a:lnSpc>
              <a:spcAft>
                <a:spcPct val="0"/>
              </a:spcAft>
            </a:pP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为减弱索洛余值法的估计偏差，一些学者力图将更多因素纳入增长核算并细化分解。</a:t>
            </a:r>
          </a:p>
          <a:p>
            <a:pPr indent="457200" algn="just" defTabSz="266700">
              <a:lnSpc>
                <a:spcPct val="140000"/>
              </a:lnSpc>
              <a:spcAft>
                <a:spcPct val="0"/>
              </a:spcAft>
            </a:pP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肯德里克（</a:t>
            </a:r>
            <a:r>
              <a:rPr lang="en-US" altLang="zh-CN" sz="2200" dirty="0">
                <a:latin typeface="华文楷体" panose="02010600040101010101" charset="-122"/>
                <a:ea typeface="华文楷体" panose="02010600040101010101" charset="-122"/>
              </a:rPr>
              <a:t>J.</a:t>
            </a: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 </a:t>
            </a:r>
            <a:r>
              <a:rPr lang="en-US" altLang="zh-CN" sz="2200" dirty="0">
                <a:latin typeface="华文楷体" panose="02010600040101010101" charset="-122"/>
                <a:ea typeface="华文楷体" panose="02010600040101010101" charset="-122"/>
              </a:rPr>
              <a:t>W.</a:t>
            </a: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 </a:t>
            </a:r>
            <a:r>
              <a:rPr lang="en-US" altLang="zh-CN" sz="2200" dirty="0">
                <a:latin typeface="华文楷体" panose="02010600040101010101" charset="-122"/>
                <a:ea typeface="华文楷体" panose="02010600040101010101" charset="-122"/>
              </a:rPr>
              <a:t>Kendrick</a:t>
            </a: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）对</a:t>
            </a:r>
            <a:r>
              <a:rPr lang="en-US" altLang="zh-CN" sz="2200" dirty="0">
                <a:latin typeface="华文楷体" panose="02010600040101010101" charset="-122"/>
                <a:ea typeface="华文楷体" panose="02010600040101010101" charset="-122"/>
              </a:rPr>
              <a:t>1889-1969</a:t>
            </a: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年美国生产率变化进行测算，发现全要素增长率对美国经济增长的贡献约为</a:t>
            </a:r>
            <a:r>
              <a:rPr lang="en-US" altLang="zh-CN" sz="2200" dirty="0">
                <a:latin typeface="华文楷体" panose="02010600040101010101" charset="-122"/>
                <a:ea typeface="华文楷体" panose="02010600040101010101" charset="-122"/>
              </a:rPr>
              <a:t>50%</a:t>
            </a: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。</a:t>
            </a:r>
          </a:p>
          <a:p>
            <a:pPr indent="457200" algn="just" defTabSz="266700">
              <a:lnSpc>
                <a:spcPct val="140000"/>
              </a:lnSpc>
              <a:spcAft>
                <a:spcPct val="0"/>
              </a:spcAft>
            </a:pP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丹尼森（</a:t>
            </a:r>
            <a:r>
              <a:rPr lang="en-US" altLang="zh-CN" sz="2200" dirty="0">
                <a:latin typeface="华文楷体" panose="02010600040101010101" charset="-122"/>
                <a:ea typeface="华文楷体" panose="02010600040101010101" charset="-122"/>
              </a:rPr>
              <a:t>E. Denison</a:t>
            </a: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）最先对增长核算开展正式的细分研究。有别于肯德里克将投入要素数量之外的因素均置于</a:t>
            </a:r>
            <a:r>
              <a:rPr lang="en-US" altLang="zh-CN" sz="2200" dirty="0" err="1">
                <a:latin typeface="华文楷体" panose="02010600040101010101" charset="-122"/>
                <a:ea typeface="华文楷体" panose="02010600040101010101" charset="-122"/>
              </a:rPr>
              <a:t>TFP</a:t>
            </a: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之下，丹尼森仅将规模经济、资源配置改善和知识进步纳入其中，而将反映生产要素质量变化的因素调整到投入要素之下。</a:t>
            </a:r>
          </a:p>
          <a:p>
            <a:pPr indent="457200" algn="just" defTabSz="266700">
              <a:lnSpc>
                <a:spcPct val="140000"/>
              </a:lnSpc>
              <a:spcAft>
                <a:spcPct val="0"/>
              </a:spcAft>
            </a:pP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乔根森（</a:t>
            </a:r>
            <a:r>
              <a:rPr lang="en-US" altLang="zh-CN" sz="2200" dirty="0" err="1">
                <a:latin typeface="华文楷体" panose="02010600040101010101" charset="-122"/>
                <a:ea typeface="华文楷体" panose="02010600040101010101" charset="-122"/>
              </a:rPr>
              <a:t>D.W</a:t>
            </a:r>
            <a:r>
              <a:rPr lang="en-US" altLang="zh-CN" sz="2200" dirty="0">
                <a:latin typeface="华文楷体" panose="02010600040101010101" charset="-122"/>
                <a:ea typeface="华文楷体" panose="02010600040101010101" charset="-122"/>
              </a:rPr>
              <a:t>. </a:t>
            </a:r>
            <a:r>
              <a:rPr lang="en-US" altLang="zh-CN" sz="2200" dirty="0" err="1">
                <a:latin typeface="华文楷体" panose="02010600040101010101" charset="-122"/>
                <a:ea typeface="华文楷体" panose="02010600040101010101" charset="-122"/>
              </a:rPr>
              <a:t>Jogenson</a:t>
            </a: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）等人将生产率测算研究推向一个新高度。沿着丹尼森的思路，其将要素投入做了更为细致的分解。</a:t>
            </a:r>
            <a:endParaRPr lang="en-US" altLang="zh-CN" sz="2200" dirty="0">
              <a:latin typeface="华文楷体" panose="02010600040101010101" charset="-122"/>
              <a:ea typeface="华文楷体" panose="02010600040101010101" charset="-122"/>
            </a:endParaRPr>
          </a:p>
          <a:p>
            <a:pPr indent="457200" algn="just" defTabSz="266700">
              <a:lnSpc>
                <a:spcPct val="140000"/>
              </a:lnSpc>
              <a:spcAft>
                <a:spcPct val="0"/>
              </a:spcAft>
            </a:pP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还有学者将其他投入引入生产函数，实现生产要素的扩展。</a:t>
            </a:r>
          </a:p>
          <a:p>
            <a:pPr indent="252095" algn="just" defTabSz="266700">
              <a:lnSpc>
                <a:spcPct val="150000"/>
              </a:lnSpc>
              <a:spcAft>
                <a:spcPct val="0"/>
              </a:spcAft>
            </a:pPr>
            <a:endParaRPr lang="zh-CN" altLang="en-US" dirty="0"/>
          </a:p>
          <a:p>
            <a:pPr indent="252095" algn="just" defTabSz="266700">
              <a:lnSpc>
                <a:spcPct val="150000"/>
              </a:lnSpc>
              <a:spcAft>
                <a:spcPct val="0"/>
              </a:spcAft>
            </a:pPr>
            <a:endParaRPr lang="zh-CN" altLang="en-US" sz="2500" b="1" dirty="0">
              <a:solidFill>
                <a:schemeClr val="accent2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indent="457200" algn="just" defTabSz="266700">
              <a:lnSpc>
                <a:spcPct val="124000"/>
              </a:lnSpc>
              <a:spcAft>
                <a:spcPct val="0"/>
              </a:spcAft>
            </a:pPr>
            <a:endParaRPr lang="zh-CN" altLang="en-US" sz="21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indent="252095" algn="just" defTabSz="266700">
              <a:lnSpc>
                <a:spcPct val="150000"/>
              </a:lnSpc>
              <a:spcAft>
                <a:spcPct val="0"/>
              </a:spcAft>
            </a:pPr>
            <a:endParaRPr lang="en-US" altLang="zh-CN" sz="24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3315" name="Rectangle 5">
            <a:extLst>
              <a:ext uri="{FF2B5EF4-FFF2-40B4-BE49-F238E27FC236}">
                <a16:creationId xmlns:a16="http://schemas.microsoft.com/office/drawing/2014/main" id="{5891E60E-76FB-C5CE-1547-7A46A7C8A0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2096" y="1456690"/>
            <a:ext cx="10142220" cy="478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4C8C136A-8D27-7381-3274-4F61B94E26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7511" y="4452620"/>
            <a:ext cx="10142220" cy="179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kumimoji="1"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灯片编号占位符 6">
            <a:extLst>
              <a:ext uri="{FF2B5EF4-FFF2-40B4-BE49-F238E27FC236}">
                <a16:creationId xmlns:a16="http://schemas.microsoft.com/office/drawing/2014/main" id="{FA93772C-64BB-4934-01D1-595A1E551AF2}"/>
              </a:ext>
            </a:extLst>
          </p:cNvPr>
          <p:cNvSpPr txBox="1"/>
          <p:nvPr/>
        </p:nvSpPr>
        <p:spPr>
          <a:xfrm>
            <a:off x="10888524" y="6619009"/>
            <a:ext cx="932884" cy="3117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A0DB2DC-4C9A-4742-B13C-FB6460FD3503}" type="slidenum">
              <a:rPr lang="zh-CN" altLang="en-US" sz="2000" smtClean="0">
                <a:solidFill>
                  <a:schemeClr val="tx1"/>
                </a:solidFill>
              </a:rPr>
              <a:t>45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9" name="Rectangle 4" descr="浅色上对角线">
            <a:extLst>
              <a:ext uri="{FF2B5EF4-FFF2-40B4-BE49-F238E27FC236}">
                <a16:creationId xmlns:a16="http://schemas.microsoft.com/office/drawing/2014/main" id="{BF32063E-B2D2-4DF4-CAAE-3D73740C1A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591" y="107576"/>
            <a:ext cx="5234409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一、增长核算方法</a:t>
            </a:r>
          </a:p>
        </p:txBody>
      </p:sp>
    </p:spTree>
    <p:extLst>
      <p:ext uri="{BB962C8B-B14F-4D97-AF65-F5344CB8AC3E}">
        <p14:creationId xmlns:p14="http://schemas.microsoft.com/office/powerpoint/2010/main" val="178119100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AD9870-CB20-F32A-8F0D-B2A61B62F7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:a16="http://schemas.microsoft.com/office/drawing/2014/main" id="{4BFC09C4-9006-A42E-3799-AC3A1C6F176F}"/>
              </a:ext>
            </a:extLst>
          </p:cNvPr>
          <p:cNvSpPr txBox="1"/>
          <p:nvPr/>
        </p:nvSpPr>
        <p:spPr>
          <a:xfrm>
            <a:off x="707638" y="747183"/>
            <a:ext cx="11113770" cy="572240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0" indent="252095" algn="just" defTabSz="266700">
              <a:lnSpc>
                <a:spcPct val="150000"/>
              </a:lnSpc>
              <a:spcAft>
                <a:spcPct val="0"/>
              </a:spcAft>
            </a:pPr>
            <a:r>
              <a:rPr lang="zh-CN" altLang="en-US" sz="2800" b="1" dirty="0">
                <a:solidFill>
                  <a:schemeClr val="accent2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（二）发展方向</a:t>
            </a:r>
            <a:endParaRPr lang="en-US" altLang="zh-CN" sz="2800" b="1" dirty="0">
              <a:solidFill>
                <a:schemeClr val="accent2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indent="457200" algn="just" defTabSz="266700">
              <a:lnSpc>
                <a:spcPct val="170000"/>
              </a:lnSpc>
              <a:spcAft>
                <a:spcPct val="0"/>
              </a:spcAft>
            </a:pPr>
            <a:r>
              <a:rPr lang="en-US" altLang="zh-CN" sz="2400" b="1" dirty="0">
                <a:solidFill>
                  <a:schemeClr val="accent1"/>
                </a:solidFill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2.</a:t>
            </a:r>
            <a:r>
              <a:rPr lang="zh-CN" altLang="en-US" sz="2400" b="1" dirty="0">
                <a:solidFill>
                  <a:schemeClr val="accent1"/>
                </a:solidFill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函数变化</a:t>
            </a:r>
            <a:endParaRPr lang="en-US" altLang="zh-CN" sz="2400" b="1" dirty="0">
              <a:solidFill>
                <a:schemeClr val="accent1"/>
              </a:solidFill>
              <a:latin typeface="Times New Roman" panose="02020603050405020304" pitchFamily="18" charset="0"/>
              <a:ea typeface="华文楷体" panose="02010600040101010101" charset="-122"/>
              <a:cs typeface="Times New Roman" panose="02020603050405020304" pitchFamily="18" charset="0"/>
            </a:endParaRPr>
          </a:p>
          <a:p>
            <a:pPr indent="457200" algn="just" defTabSz="266700">
              <a:lnSpc>
                <a:spcPct val="170000"/>
              </a:lnSpc>
              <a:spcAft>
                <a:spcPct val="0"/>
              </a:spcAft>
            </a:pP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索洛增长核算基于</a:t>
            </a:r>
            <a:r>
              <a:rPr lang="en-US" altLang="zh-CN" sz="2200" dirty="0">
                <a:latin typeface="华文楷体" panose="02010600040101010101" charset="-122"/>
                <a:ea typeface="华文楷体" panose="02010600040101010101" charset="-122"/>
              </a:rPr>
              <a:t>C-D</a:t>
            </a: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函数，其内在假定了单位替代弹性和中性技术进步。</a:t>
            </a:r>
            <a:r>
              <a:rPr lang="en-US" altLang="zh-CN" sz="2200" dirty="0">
                <a:latin typeface="华文楷体" panose="02010600040101010101" charset="-122"/>
                <a:ea typeface="华文楷体" panose="02010600040101010101" charset="-122"/>
              </a:rPr>
              <a:t>CES</a:t>
            </a: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生产函数和</a:t>
            </a:r>
            <a:r>
              <a:rPr lang="en-US" altLang="zh-CN" sz="2200" dirty="0" err="1">
                <a:latin typeface="华文楷体" panose="02010600040101010101" charset="-122"/>
                <a:ea typeface="华文楷体" panose="02010600040101010101" charset="-122"/>
              </a:rPr>
              <a:t>Translog</a:t>
            </a: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生产函数具有广阔空间。这两类函数无需预设要素替代弹性大小和技术进步类型，而是根据实际数据估计，据其开展增长核算具有明显的理论优势。当然，采用更具一般性的生产函数，并未改变索洛余值法间接测算</a:t>
            </a:r>
            <a:r>
              <a:rPr lang="en-US" altLang="zh-CN" sz="2200" dirty="0" err="1">
                <a:latin typeface="华文楷体" panose="02010600040101010101" charset="-122"/>
                <a:ea typeface="华文楷体" panose="02010600040101010101" charset="-122"/>
              </a:rPr>
              <a:t>TFP</a:t>
            </a: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的基本模式。</a:t>
            </a:r>
          </a:p>
          <a:p>
            <a:pPr indent="457200" algn="just" defTabSz="266700">
              <a:lnSpc>
                <a:spcPct val="170000"/>
              </a:lnSpc>
              <a:spcAft>
                <a:spcPct val="0"/>
              </a:spcAft>
            </a:pP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相比之下，更激进的方式是借助生产前沿边界方法直接测算</a:t>
            </a:r>
            <a:r>
              <a:rPr lang="en-US" altLang="zh-CN" sz="2200" dirty="0" err="1">
                <a:latin typeface="华文楷体" panose="02010600040101010101" charset="-122"/>
                <a:ea typeface="华文楷体" panose="02010600040101010101" charset="-122"/>
              </a:rPr>
              <a:t>TFP</a:t>
            </a: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。该领域有多种方法，最流行的有两种：一是参数化随机前沿分析法，二是非参数化的数据包络法（</a:t>
            </a:r>
            <a:r>
              <a:rPr lang="en-US" altLang="zh-CN" sz="2200" dirty="0">
                <a:latin typeface="华文楷体" panose="02010600040101010101" charset="-122"/>
                <a:ea typeface="华文楷体" panose="02010600040101010101" charset="-122"/>
              </a:rPr>
              <a:t>Data Envelopment Analysis, DEA</a:t>
            </a: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）。</a:t>
            </a:r>
            <a:endParaRPr lang="zh-CN" altLang="en-US" sz="2500" b="1" dirty="0">
              <a:solidFill>
                <a:schemeClr val="accent2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indent="457200" algn="just" defTabSz="266700">
              <a:lnSpc>
                <a:spcPct val="124000"/>
              </a:lnSpc>
              <a:spcAft>
                <a:spcPct val="0"/>
              </a:spcAft>
            </a:pPr>
            <a:endParaRPr lang="zh-CN" altLang="en-US" sz="21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indent="252095" algn="just" defTabSz="266700">
              <a:lnSpc>
                <a:spcPct val="150000"/>
              </a:lnSpc>
              <a:spcAft>
                <a:spcPct val="0"/>
              </a:spcAft>
            </a:pPr>
            <a:endParaRPr lang="en-US" altLang="zh-CN" sz="24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3315" name="Rectangle 5">
            <a:extLst>
              <a:ext uri="{FF2B5EF4-FFF2-40B4-BE49-F238E27FC236}">
                <a16:creationId xmlns:a16="http://schemas.microsoft.com/office/drawing/2014/main" id="{0B66499E-C64C-A0B9-2260-038056430E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2096" y="1456690"/>
            <a:ext cx="10142220" cy="478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7CAFD518-9436-BF10-316B-B4F010E005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7511" y="4452620"/>
            <a:ext cx="10142220" cy="179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kumimoji="1"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灯片编号占位符 6">
            <a:extLst>
              <a:ext uri="{FF2B5EF4-FFF2-40B4-BE49-F238E27FC236}">
                <a16:creationId xmlns:a16="http://schemas.microsoft.com/office/drawing/2014/main" id="{45761FE1-A25A-F8F2-8E06-C0984EB80E79}"/>
              </a:ext>
            </a:extLst>
          </p:cNvPr>
          <p:cNvSpPr txBox="1"/>
          <p:nvPr/>
        </p:nvSpPr>
        <p:spPr>
          <a:xfrm>
            <a:off x="10888524" y="6619009"/>
            <a:ext cx="932884" cy="3117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A0DB2DC-4C9A-4742-B13C-FB6460FD3503}" type="slidenum">
              <a:rPr lang="zh-CN" altLang="en-US" sz="2000" smtClean="0">
                <a:solidFill>
                  <a:schemeClr val="tx1"/>
                </a:solidFill>
              </a:rPr>
              <a:t>46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9" name="Rectangle 4" descr="浅色上对角线">
            <a:extLst>
              <a:ext uri="{FF2B5EF4-FFF2-40B4-BE49-F238E27FC236}">
                <a16:creationId xmlns:a16="http://schemas.microsoft.com/office/drawing/2014/main" id="{3F57BDC1-FD3D-305D-0719-0CE20C2709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591" y="107576"/>
            <a:ext cx="5234409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一、增长核算方法</a:t>
            </a:r>
          </a:p>
        </p:txBody>
      </p:sp>
    </p:spTree>
    <p:extLst>
      <p:ext uri="{BB962C8B-B14F-4D97-AF65-F5344CB8AC3E}">
        <p14:creationId xmlns:p14="http://schemas.microsoft.com/office/powerpoint/2010/main" val="360320261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58A137-D8DA-6709-96F1-2E13BEAB22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:a16="http://schemas.microsoft.com/office/drawing/2014/main" id="{719CED2D-4CC6-9186-FC5C-F42C0D9CB270}"/>
              </a:ext>
            </a:extLst>
          </p:cNvPr>
          <p:cNvSpPr txBox="1"/>
          <p:nvPr/>
        </p:nvSpPr>
        <p:spPr>
          <a:xfrm>
            <a:off x="751736" y="970440"/>
            <a:ext cx="11113770" cy="5584377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0" indent="252095" algn="just" defTabSz="266700">
              <a:lnSpc>
                <a:spcPct val="150000"/>
              </a:lnSpc>
              <a:spcAft>
                <a:spcPct val="0"/>
              </a:spcAft>
            </a:pPr>
            <a:r>
              <a:rPr lang="zh-CN" altLang="en-US" sz="2800" b="1" dirty="0">
                <a:solidFill>
                  <a:schemeClr val="accent2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（一）基础方法测算</a:t>
            </a:r>
          </a:p>
        </p:txBody>
      </p:sp>
      <p:sp>
        <p:nvSpPr>
          <p:cNvPr id="13315" name="Rectangle 5">
            <a:extLst>
              <a:ext uri="{FF2B5EF4-FFF2-40B4-BE49-F238E27FC236}">
                <a16:creationId xmlns:a16="http://schemas.microsoft.com/office/drawing/2014/main" id="{0D19812D-FD40-3D8A-2378-5815F586D3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2096" y="1456690"/>
            <a:ext cx="10142220" cy="478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700CEE51-0C1D-01E7-4731-FDDD1021C0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7511" y="4452620"/>
            <a:ext cx="10142220" cy="179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kumimoji="1"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灯片编号占位符 6">
            <a:extLst>
              <a:ext uri="{FF2B5EF4-FFF2-40B4-BE49-F238E27FC236}">
                <a16:creationId xmlns:a16="http://schemas.microsoft.com/office/drawing/2014/main" id="{D121866F-9791-7FFE-70EB-A1A44510062D}"/>
              </a:ext>
            </a:extLst>
          </p:cNvPr>
          <p:cNvSpPr txBox="1"/>
          <p:nvPr/>
        </p:nvSpPr>
        <p:spPr>
          <a:xfrm>
            <a:off x="10888524" y="6619009"/>
            <a:ext cx="932884" cy="3117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A0DB2DC-4C9A-4742-B13C-FB6460FD3503}" type="slidenum">
              <a:rPr lang="zh-CN" altLang="en-US" sz="2000" smtClean="0">
                <a:solidFill>
                  <a:schemeClr val="tx1"/>
                </a:solidFill>
              </a:rPr>
              <a:t>47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9" name="Rectangle 4" descr="浅色上对角线">
            <a:extLst>
              <a:ext uri="{FF2B5EF4-FFF2-40B4-BE49-F238E27FC236}">
                <a16:creationId xmlns:a16="http://schemas.microsoft.com/office/drawing/2014/main" id="{0820C3ED-9A0E-F1C4-E39D-4CB78C722C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591" y="107576"/>
            <a:ext cx="5234409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二、中国测算示例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709A5743-EF68-8104-1DE3-CABBEC21A240}"/>
              </a:ext>
            </a:extLst>
          </p:cNvPr>
          <p:cNvSpPr txBox="1"/>
          <p:nvPr/>
        </p:nvSpPr>
        <p:spPr>
          <a:xfrm>
            <a:off x="957684" y="1714472"/>
            <a:ext cx="10802515" cy="47765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7200">
              <a:lnSpc>
                <a:spcPct val="170000"/>
              </a:lnSpc>
            </a:pPr>
            <a:r>
              <a:rPr lang="zh-CN" altLang="en-US" sz="2500" dirty="0">
                <a:latin typeface="华文楷体" panose="02010600040101010101" charset="-122"/>
                <a:ea typeface="华文楷体" panose="02010600040101010101" charset="-122"/>
              </a:rPr>
              <a:t>采用索洛余值法的基础形式，利用我国</a:t>
            </a:r>
            <a:r>
              <a:rPr lang="en-US" altLang="zh-CN" sz="2500" dirty="0">
                <a:latin typeface="华文楷体" panose="02010600040101010101" charset="-122"/>
                <a:ea typeface="华文楷体" panose="02010600040101010101" charset="-122"/>
              </a:rPr>
              <a:t>1978-2011</a:t>
            </a:r>
            <a:r>
              <a:rPr lang="zh-CN" altLang="en-US" sz="2500" dirty="0">
                <a:latin typeface="华文楷体" panose="02010600040101010101" charset="-122"/>
                <a:ea typeface="华文楷体" panose="02010600040101010101" charset="-122"/>
              </a:rPr>
              <a:t>年的时间序列数据估计</a:t>
            </a:r>
            <a:r>
              <a:rPr lang="en-US" altLang="zh-CN" sz="2500" dirty="0">
                <a:latin typeface="华文楷体" panose="02010600040101010101" charset="-122"/>
                <a:ea typeface="华文楷体" panose="02010600040101010101" charset="-122"/>
              </a:rPr>
              <a:t>C-D</a:t>
            </a:r>
            <a:r>
              <a:rPr lang="zh-CN" altLang="en-US" sz="2500" dirty="0">
                <a:latin typeface="华文楷体" panose="02010600040101010101" charset="-122"/>
                <a:ea typeface="华文楷体" panose="02010600040101010101" charset="-122"/>
              </a:rPr>
              <a:t>生产函数，并将要素产出弹性用于增长核算。</a:t>
            </a:r>
            <a:endParaRPr lang="en-US" altLang="zh-CN" sz="2500" dirty="0">
              <a:latin typeface="华文楷体" panose="02010600040101010101" charset="-122"/>
              <a:ea typeface="华文楷体" panose="02010600040101010101" charset="-122"/>
            </a:endParaRPr>
          </a:p>
          <a:p>
            <a:pPr indent="457200">
              <a:lnSpc>
                <a:spcPct val="170000"/>
              </a:lnSpc>
            </a:pPr>
            <a:r>
              <a:rPr lang="zh-CN" altLang="en-US" sz="2500" dirty="0">
                <a:latin typeface="华文楷体" panose="02010600040101010101" charset="-122"/>
                <a:ea typeface="华文楷体" panose="02010600040101010101" charset="-122"/>
              </a:rPr>
              <a:t>采用两要素生产函数，产出</a:t>
            </a:r>
            <a:r>
              <a:rPr lang="en-US" altLang="zh-CN" sz="2500" dirty="0">
                <a:latin typeface="华文楷体" panose="02010600040101010101" charset="-122"/>
                <a:ea typeface="华文楷体" panose="02010600040101010101" charset="-122"/>
              </a:rPr>
              <a:t>Y</a:t>
            </a:r>
            <a:r>
              <a:rPr lang="zh-CN" altLang="en-US" sz="2500" dirty="0">
                <a:latin typeface="华文楷体" panose="02010600040101010101" charset="-122"/>
                <a:ea typeface="华文楷体" panose="02010600040101010101" charset="-122"/>
              </a:rPr>
              <a:t>以</a:t>
            </a:r>
            <a:r>
              <a:rPr lang="en-US" altLang="zh-CN" sz="2500" dirty="0">
                <a:latin typeface="华文楷体" panose="02010600040101010101" charset="-122"/>
                <a:ea typeface="华文楷体" panose="02010600040101010101" charset="-122"/>
              </a:rPr>
              <a:t>GDP</a:t>
            </a:r>
            <a:r>
              <a:rPr lang="zh-CN" altLang="en-US" sz="2500" dirty="0">
                <a:latin typeface="华文楷体" panose="02010600040101010101" charset="-122"/>
                <a:ea typeface="华文楷体" panose="02010600040101010101" charset="-122"/>
              </a:rPr>
              <a:t>衡量，资本</a:t>
            </a:r>
            <a:r>
              <a:rPr lang="en-US" altLang="zh-CN" sz="2500" dirty="0">
                <a:latin typeface="华文楷体" panose="02010600040101010101" charset="-122"/>
                <a:ea typeface="华文楷体" panose="02010600040101010101" charset="-122"/>
              </a:rPr>
              <a:t>K</a:t>
            </a:r>
            <a:r>
              <a:rPr lang="zh-CN" altLang="en-US" sz="2500" dirty="0">
                <a:latin typeface="华文楷体" panose="02010600040101010101" charset="-122"/>
                <a:ea typeface="华文楷体" panose="02010600040101010101" charset="-122"/>
              </a:rPr>
              <a:t>数据以</a:t>
            </a:r>
            <a:r>
              <a:rPr lang="en-US" altLang="zh-CN" sz="2500" dirty="0">
                <a:latin typeface="华文楷体" panose="02010600040101010101" charset="-122"/>
                <a:ea typeface="华文楷体" panose="02010600040101010101" charset="-122"/>
              </a:rPr>
              <a:t>PIM</a:t>
            </a:r>
            <a:r>
              <a:rPr lang="zh-CN" altLang="en-US" sz="2500" dirty="0">
                <a:latin typeface="华文楷体" panose="02010600040101010101" charset="-122"/>
                <a:ea typeface="华文楷体" panose="02010600040101010101" charset="-122"/>
              </a:rPr>
              <a:t>方法估算，二者均取</a:t>
            </a:r>
            <a:r>
              <a:rPr lang="en-US" altLang="zh-CN" sz="2500" dirty="0">
                <a:latin typeface="华文楷体" panose="02010600040101010101" charset="-122"/>
                <a:ea typeface="华文楷体" panose="02010600040101010101" charset="-122"/>
              </a:rPr>
              <a:t>1978</a:t>
            </a:r>
            <a:r>
              <a:rPr lang="zh-CN" altLang="en-US" sz="2500" dirty="0">
                <a:latin typeface="华文楷体" panose="02010600040101010101" charset="-122"/>
                <a:ea typeface="华文楷体" panose="02010600040101010101" charset="-122"/>
              </a:rPr>
              <a:t>年价格（亿元）；</a:t>
            </a:r>
            <a:r>
              <a:rPr lang="en-US" altLang="zh-CN" sz="2500" dirty="0">
                <a:latin typeface="华文楷体" panose="02010600040101010101" charset="-122"/>
                <a:ea typeface="华文楷体" panose="02010600040101010101" charset="-122"/>
              </a:rPr>
              <a:t>L</a:t>
            </a:r>
            <a:r>
              <a:rPr lang="zh-CN" altLang="en-US" sz="2500" dirty="0">
                <a:latin typeface="华文楷体" panose="02010600040101010101" charset="-122"/>
                <a:ea typeface="华文楷体" panose="02010600040101010101" charset="-122"/>
              </a:rPr>
              <a:t>取全社会从业人员数（年中值，万人）。</a:t>
            </a:r>
            <a:endParaRPr lang="en-US" altLang="zh-CN" sz="2500" dirty="0">
              <a:latin typeface="华文楷体" panose="02010600040101010101" charset="-122"/>
              <a:ea typeface="华文楷体" panose="02010600040101010101" charset="-122"/>
            </a:endParaRPr>
          </a:p>
          <a:p>
            <a:pPr indent="457200">
              <a:lnSpc>
                <a:spcPct val="170000"/>
              </a:lnSpc>
            </a:pPr>
            <a:r>
              <a:rPr lang="zh-CN" altLang="en-US" sz="2500" dirty="0">
                <a:latin typeface="华文楷体" panose="02010600040101010101" charset="-122"/>
                <a:ea typeface="华文楷体" panose="02010600040101010101" charset="-122"/>
              </a:rPr>
              <a:t>在规模报酬不变假定下，采用集约形式生产函数，估计得到资本产出弹性为</a:t>
            </a:r>
            <a:r>
              <a:rPr lang="en-US" altLang="zh-CN" sz="2500" dirty="0">
                <a:latin typeface="华文楷体" panose="02010600040101010101" charset="-122"/>
                <a:ea typeface="华文楷体" panose="02010600040101010101" charset="-122"/>
              </a:rPr>
              <a:t>0.526</a:t>
            </a:r>
            <a:r>
              <a:rPr lang="zh-CN" altLang="en-US" sz="2500" dirty="0">
                <a:latin typeface="华文楷体" panose="02010600040101010101" charset="-122"/>
                <a:ea typeface="华文楷体" panose="02010600040101010101" charset="-122"/>
              </a:rPr>
              <a:t>。计算产出增长率和投入增长率，进而得到</a:t>
            </a:r>
            <a:r>
              <a:rPr lang="en-US" altLang="zh-CN" sz="2500" dirty="0" err="1">
                <a:latin typeface="华文楷体" panose="02010600040101010101" charset="-122"/>
                <a:ea typeface="华文楷体" panose="02010600040101010101" charset="-122"/>
              </a:rPr>
              <a:t>TFP</a:t>
            </a:r>
            <a:r>
              <a:rPr lang="zh-CN" altLang="en-US" sz="2500" dirty="0">
                <a:latin typeface="华文楷体" panose="02010600040101010101" charset="-122"/>
                <a:ea typeface="华文楷体" panose="02010600040101010101" charset="-122"/>
              </a:rPr>
              <a:t>增长率，主要结果见表</a:t>
            </a:r>
            <a:r>
              <a:rPr lang="en-US" altLang="zh-CN" sz="2500" dirty="0">
                <a:latin typeface="华文楷体" panose="02010600040101010101" charset="-122"/>
                <a:ea typeface="华文楷体" panose="02010600040101010101" charset="-122"/>
              </a:rPr>
              <a:t>4-9</a:t>
            </a:r>
            <a:r>
              <a:rPr lang="zh-CN" altLang="en-US" sz="2500" dirty="0">
                <a:latin typeface="华文楷体" panose="02010600040101010101" charset="-122"/>
                <a:ea typeface="华文楷体" panose="02010600040101010101" charset="-122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7903348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1DA663-8B10-3F8F-746B-0B9C31BAD1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:a16="http://schemas.microsoft.com/office/drawing/2014/main" id="{4C2DE120-07A9-CF53-8C55-C3B0DC34DDBA}"/>
              </a:ext>
            </a:extLst>
          </p:cNvPr>
          <p:cNvSpPr txBox="1"/>
          <p:nvPr/>
        </p:nvSpPr>
        <p:spPr>
          <a:xfrm>
            <a:off x="782851" y="816425"/>
            <a:ext cx="11113770" cy="565539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0" indent="252095" algn="just" defTabSz="266700">
              <a:lnSpc>
                <a:spcPct val="150000"/>
              </a:lnSpc>
              <a:spcAft>
                <a:spcPct val="0"/>
              </a:spcAft>
            </a:pPr>
            <a:r>
              <a:rPr lang="zh-CN" altLang="en-US" sz="2800" b="1">
                <a:solidFill>
                  <a:schemeClr val="accent2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（一）基础方法测算</a:t>
            </a:r>
            <a:endParaRPr lang="zh-CN" altLang="en-US" sz="2800" b="1" dirty="0">
              <a:solidFill>
                <a:schemeClr val="accent2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3315" name="Rectangle 5">
            <a:extLst>
              <a:ext uri="{FF2B5EF4-FFF2-40B4-BE49-F238E27FC236}">
                <a16:creationId xmlns:a16="http://schemas.microsoft.com/office/drawing/2014/main" id="{3F00A9EB-04B0-E4F9-4C80-53D1DA38A7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2096" y="1456690"/>
            <a:ext cx="10142220" cy="478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F8F5E9A5-49E0-D55C-B667-34B6A8B56F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7511" y="4452620"/>
            <a:ext cx="10142220" cy="179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kumimoji="1"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灯片编号占位符 6">
            <a:extLst>
              <a:ext uri="{FF2B5EF4-FFF2-40B4-BE49-F238E27FC236}">
                <a16:creationId xmlns:a16="http://schemas.microsoft.com/office/drawing/2014/main" id="{33AA4AE8-B0AD-AA60-F6CD-1DA27B07555D}"/>
              </a:ext>
            </a:extLst>
          </p:cNvPr>
          <p:cNvSpPr txBox="1"/>
          <p:nvPr/>
        </p:nvSpPr>
        <p:spPr>
          <a:xfrm>
            <a:off x="10888524" y="6619009"/>
            <a:ext cx="932884" cy="3117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A0DB2DC-4C9A-4742-B13C-FB6460FD3503}" type="slidenum">
              <a:rPr lang="zh-CN" altLang="en-US" sz="2000" smtClean="0">
                <a:solidFill>
                  <a:schemeClr val="tx1"/>
                </a:solidFill>
              </a:rPr>
              <a:t>48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9" name="Rectangle 4" descr="浅色上对角线">
            <a:extLst>
              <a:ext uri="{FF2B5EF4-FFF2-40B4-BE49-F238E27FC236}">
                <a16:creationId xmlns:a16="http://schemas.microsoft.com/office/drawing/2014/main" id="{12286CB4-CCD7-C4D2-A964-F90029FF18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591" y="107576"/>
            <a:ext cx="5234409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二、中国测算示例</a:t>
            </a:r>
          </a:p>
        </p:txBody>
      </p:sp>
      <p:graphicFrame>
        <p:nvGraphicFramePr>
          <p:cNvPr id="2" name="表格 1">
            <a:extLst>
              <a:ext uri="{FF2B5EF4-FFF2-40B4-BE49-F238E27FC236}">
                <a16:creationId xmlns:a16="http://schemas.microsoft.com/office/drawing/2014/main" id="{EEB7AB49-6F74-9D59-DD9C-13D044E1D0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7175024"/>
              </p:ext>
            </p:extLst>
          </p:nvPr>
        </p:nvGraphicFramePr>
        <p:xfrm>
          <a:off x="946681" y="1832076"/>
          <a:ext cx="10601856" cy="433778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37309">
                  <a:extLst>
                    <a:ext uri="{9D8B030D-6E8A-4147-A177-3AD203B41FA5}">
                      <a16:colId xmlns:a16="http://schemas.microsoft.com/office/drawing/2014/main" val="4188076072"/>
                    </a:ext>
                  </a:extLst>
                </a:gridCol>
                <a:gridCol w="1018283">
                  <a:extLst>
                    <a:ext uri="{9D8B030D-6E8A-4147-A177-3AD203B41FA5}">
                      <a16:colId xmlns:a16="http://schemas.microsoft.com/office/drawing/2014/main" val="768194397"/>
                    </a:ext>
                  </a:extLst>
                </a:gridCol>
                <a:gridCol w="1018283">
                  <a:extLst>
                    <a:ext uri="{9D8B030D-6E8A-4147-A177-3AD203B41FA5}">
                      <a16:colId xmlns:a16="http://schemas.microsoft.com/office/drawing/2014/main" val="1235579648"/>
                    </a:ext>
                  </a:extLst>
                </a:gridCol>
                <a:gridCol w="1018283">
                  <a:extLst>
                    <a:ext uri="{9D8B030D-6E8A-4147-A177-3AD203B41FA5}">
                      <a16:colId xmlns:a16="http://schemas.microsoft.com/office/drawing/2014/main" val="3265957053"/>
                    </a:ext>
                  </a:extLst>
                </a:gridCol>
                <a:gridCol w="1018283">
                  <a:extLst>
                    <a:ext uri="{9D8B030D-6E8A-4147-A177-3AD203B41FA5}">
                      <a16:colId xmlns:a16="http://schemas.microsoft.com/office/drawing/2014/main" val="4216106174"/>
                    </a:ext>
                  </a:extLst>
                </a:gridCol>
                <a:gridCol w="1018283">
                  <a:extLst>
                    <a:ext uri="{9D8B030D-6E8A-4147-A177-3AD203B41FA5}">
                      <a16:colId xmlns:a16="http://schemas.microsoft.com/office/drawing/2014/main" val="1880772443"/>
                    </a:ext>
                  </a:extLst>
                </a:gridCol>
                <a:gridCol w="1018283">
                  <a:extLst>
                    <a:ext uri="{9D8B030D-6E8A-4147-A177-3AD203B41FA5}">
                      <a16:colId xmlns:a16="http://schemas.microsoft.com/office/drawing/2014/main" val="3314707300"/>
                    </a:ext>
                  </a:extLst>
                </a:gridCol>
                <a:gridCol w="1018283">
                  <a:extLst>
                    <a:ext uri="{9D8B030D-6E8A-4147-A177-3AD203B41FA5}">
                      <a16:colId xmlns:a16="http://schemas.microsoft.com/office/drawing/2014/main" val="3593475900"/>
                    </a:ext>
                  </a:extLst>
                </a:gridCol>
                <a:gridCol w="1018283">
                  <a:extLst>
                    <a:ext uri="{9D8B030D-6E8A-4147-A177-3AD203B41FA5}">
                      <a16:colId xmlns:a16="http://schemas.microsoft.com/office/drawing/2014/main" val="47215647"/>
                    </a:ext>
                  </a:extLst>
                </a:gridCol>
                <a:gridCol w="1018283">
                  <a:extLst>
                    <a:ext uri="{9D8B030D-6E8A-4147-A177-3AD203B41FA5}">
                      <a16:colId xmlns:a16="http://schemas.microsoft.com/office/drawing/2014/main" val="1871892931"/>
                    </a:ext>
                  </a:extLst>
                </a:gridCol>
              </a:tblGrid>
              <a:tr h="333676">
                <a:tc rowSpan="2"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zh-CN" altLang="en-US" sz="1400" kern="100" dirty="0">
                          <a:effectLst/>
                        </a:rPr>
                        <a:t>时期</a:t>
                      </a:r>
                      <a:endParaRPr lang="zh-CN" altLang="en-US" sz="14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 gridSpan="3"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zh-CN" altLang="en-US" sz="1400" kern="100">
                          <a:effectLst/>
                        </a:rPr>
                        <a:t>增长率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zh-CN" altLang="en-US" sz="1400" kern="100" dirty="0">
                          <a:effectLst/>
                        </a:rPr>
                        <a:t>贡献量（百分点）</a:t>
                      </a:r>
                      <a:endParaRPr lang="zh-CN" altLang="en-US" sz="14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zh-CN" altLang="en-US" sz="1400" kern="100" dirty="0">
                          <a:effectLst/>
                        </a:rPr>
                        <a:t>贡献率（</a:t>
                      </a:r>
                      <a:r>
                        <a:rPr lang="en-US" altLang="zh-CN" sz="1400" kern="100" dirty="0">
                          <a:effectLst/>
                        </a:rPr>
                        <a:t>%</a:t>
                      </a:r>
                      <a:r>
                        <a:rPr lang="zh-CN" altLang="en-US" sz="1400" kern="100" dirty="0">
                          <a:effectLst/>
                        </a:rPr>
                        <a:t>）</a:t>
                      </a:r>
                      <a:endParaRPr lang="zh-CN" altLang="en-US" sz="14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3099277"/>
                  </a:ext>
                </a:extLst>
              </a:tr>
              <a:tr h="33367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sz="1400" kern="100" dirty="0" err="1">
                          <a:effectLst/>
                        </a:rPr>
                        <a:t>gY</a:t>
                      </a:r>
                      <a:endParaRPr lang="en-US" sz="14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sz="1400" kern="100" dirty="0" err="1">
                          <a:effectLst/>
                        </a:rPr>
                        <a:t>gK</a:t>
                      </a:r>
                      <a:endParaRPr lang="en-US" sz="14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sz="1400" kern="100" dirty="0" err="1">
                          <a:effectLst/>
                        </a:rPr>
                        <a:t>gL</a:t>
                      </a:r>
                      <a:endParaRPr lang="en-US" sz="14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l-GR" sz="1400" kern="100">
                          <a:effectLst/>
                        </a:rPr>
                        <a:t>γ</a:t>
                      </a:r>
                      <a:endParaRPr lang="el-GR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l-GR" sz="1400" kern="100">
                          <a:effectLst/>
                        </a:rPr>
                        <a:t>α</a:t>
                      </a:r>
                      <a:r>
                        <a:rPr lang="en-US" sz="1400" kern="100">
                          <a:effectLst/>
                        </a:rPr>
                        <a:t>gK</a:t>
                      </a:r>
                      <a:endParaRPr 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l-GR" sz="1400" kern="100" dirty="0">
                          <a:effectLst/>
                        </a:rPr>
                        <a:t>(1-α)</a:t>
                      </a:r>
                      <a:r>
                        <a:rPr lang="en-US" sz="1400" kern="100" dirty="0" err="1">
                          <a:effectLst/>
                        </a:rPr>
                        <a:t>gL</a:t>
                      </a:r>
                      <a:endParaRPr lang="en-US" sz="14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sz="1400" kern="100">
                          <a:effectLst/>
                        </a:rPr>
                        <a:t>C</a:t>
                      </a:r>
                      <a:r>
                        <a:rPr lang="en-US" sz="1400" kern="100" baseline="-25000">
                          <a:effectLst/>
                        </a:rPr>
                        <a:t>A</a:t>
                      </a:r>
                      <a:endParaRPr 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sz="1400" kern="100">
                          <a:effectLst/>
                        </a:rPr>
                        <a:t>C</a:t>
                      </a:r>
                      <a:r>
                        <a:rPr lang="en-US" sz="1400" kern="100" baseline="-25000">
                          <a:effectLst/>
                        </a:rPr>
                        <a:t>K</a:t>
                      </a:r>
                      <a:endParaRPr 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sz="1400" kern="100">
                          <a:effectLst/>
                        </a:rPr>
                        <a:t>C</a:t>
                      </a:r>
                      <a:r>
                        <a:rPr lang="en-US" sz="1400" kern="100" baseline="-25000">
                          <a:effectLst/>
                        </a:rPr>
                        <a:t>L</a:t>
                      </a:r>
                      <a:endParaRPr 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:a16="http://schemas.microsoft.com/office/drawing/2014/main" val="3340620979"/>
                  </a:ext>
                </a:extLst>
              </a:tr>
              <a:tr h="333676"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1978-1982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8.26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b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7.84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b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2.62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b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 dirty="0">
                          <a:effectLst/>
                        </a:rPr>
                        <a:t>2.89</a:t>
                      </a:r>
                      <a:endParaRPr lang="zh-CN" altLang="en-US" sz="14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b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 dirty="0">
                          <a:effectLst/>
                        </a:rPr>
                        <a:t>4.12</a:t>
                      </a:r>
                      <a:endParaRPr lang="zh-CN" altLang="en-US" sz="14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1.24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35.02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49.92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15.05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b"/>
                </a:tc>
                <a:extLst>
                  <a:ext uri="{0D108BD9-81ED-4DB2-BD59-A6C34878D82A}">
                    <a16:rowId xmlns:a16="http://schemas.microsoft.com/office/drawing/2014/main" val="834035349"/>
                  </a:ext>
                </a:extLst>
              </a:tr>
              <a:tr h="333676"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1983-1987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11.96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b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9.49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b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3.17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b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5.47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b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 dirty="0">
                          <a:effectLst/>
                        </a:rPr>
                        <a:t>4.99</a:t>
                      </a:r>
                      <a:endParaRPr lang="zh-CN" altLang="en-US" sz="14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1.50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 dirty="0">
                          <a:effectLst/>
                        </a:rPr>
                        <a:t>45.71</a:t>
                      </a:r>
                      <a:endParaRPr lang="zh-CN" altLang="en-US" sz="14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41.73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12.57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b"/>
                </a:tc>
                <a:extLst>
                  <a:ext uri="{0D108BD9-81ED-4DB2-BD59-A6C34878D82A}">
                    <a16:rowId xmlns:a16="http://schemas.microsoft.com/office/drawing/2014/main" val="297301504"/>
                  </a:ext>
                </a:extLst>
              </a:tr>
              <a:tr h="333676"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1988-1992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8.44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b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8.53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b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4.81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b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1.67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b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4.49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 dirty="0">
                          <a:effectLst/>
                        </a:rPr>
                        <a:t>2.28</a:t>
                      </a:r>
                      <a:endParaRPr lang="zh-CN" altLang="en-US" sz="14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19.81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53.17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27.01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b"/>
                </a:tc>
                <a:extLst>
                  <a:ext uri="{0D108BD9-81ED-4DB2-BD59-A6C34878D82A}">
                    <a16:rowId xmlns:a16="http://schemas.microsoft.com/office/drawing/2014/main" val="1268591990"/>
                  </a:ext>
                </a:extLst>
              </a:tr>
              <a:tr h="333676"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1993-1997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11.44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b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12.33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b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1.06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b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4.45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b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6.49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 dirty="0">
                          <a:effectLst/>
                        </a:rPr>
                        <a:t>0.50</a:t>
                      </a:r>
                      <a:endParaRPr lang="zh-CN" altLang="en-US" sz="14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38.90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56.71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4.39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b"/>
                </a:tc>
                <a:extLst>
                  <a:ext uri="{0D108BD9-81ED-4DB2-BD59-A6C34878D82A}">
                    <a16:rowId xmlns:a16="http://schemas.microsoft.com/office/drawing/2014/main" val="2018837062"/>
                  </a:ext>
                </a:extLst>
              </a:tr>
              <a:tr h="333676"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1998-2002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8.25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b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10.98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b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1.03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b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1.99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b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5.77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0.49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 dirty="0">
                          <a:effectLst/>
                        </a:rPr>
                        <a:t>24.10</a:t>
                      </a:r>
                      <a:endParaRPr lang="zh-CN" altLang="en-US" sz="14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69.98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5.92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b"/>
                </a:tc>
                <a:extLst>
                  <a:ext uri="{0D108BD9-81ED-4DB2-BD59-A6C34878D82A}">
                    <a16:rowId xmlns:a16="http://schemas.microsoft.com/office/drawing/2014/main" val="1934229633"/>
                  </a:ext>
                </a:extLst>
              </a:tr>
              <a:tr h="333676"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2003-2007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11.64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b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12.92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b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0.57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b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4.57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b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6.80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0.27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 dirty="0">
                          <a:effectLst/>
                        </a:rPr>
                        <a:t>39.26</a:t>
                      </a:r>
                      <a:endParaRPr lang="zh-CN" altLang="en-US" sz="14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58.41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2.33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b"/>
                </a:tc>
                <a:extLst>
                  <a:ext uri="{0D108BD9-81ED-4DB2-BD59-A6C34878D82A}">
                    <a16:rowId xmlns:a16="http://schemas.microsoft.com/office/drawing/2014/main" val="2636926361"/>
                  </a:ext>
                </a:extLst>
              </a:tr>
              <a:tr h="333676"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2008-2011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9.64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b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14.43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b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0.37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b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1.88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b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7.59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0.17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 dirty="0">
                          <a:effectLst/>
                        </a:rPr>
                        <a:t>19.50</a:t>
                      </a:r>
                      <a:endParaRPr lang="zh-CN" altLang="en-US" sz="14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 dirty="0">
                          <a:effectLst/>
                        </a:rPr>
                        <a:t>78.69</a:t>
                      </a:r>
                      <a:endParaRPr lang="zh-CN" altLang="en-US" sz="14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1.81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b"/>
                </a:tc>
                <a:extLst>
                  <a:ext uri="{0D108BD9-81ED-4DB2-BD59-A6C34878D82A}">
                    <a16:rowId xmlns:a16="http://schemas.microsoft.com/office/drawing/2014/main" val="1056841329"/>
                  </a:ext>
                </a:extLst>
              </a:tr>
              <a:tr h="333676"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1978-1992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9.54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b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8.62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b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3.53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b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3.33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b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4.53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1.67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34.94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 dirty="0">
                          <a:effectLst/>
                        </a:rPr>
                        <a:t>47.51</a:t>
                      </a:r>
                      <a:endParaRPr lang="zh-CN" altLang="en-US" sz="14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17.54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b"/>
                </a:tc>
                <a:extLst>
                  <a:ext uri="{0D108BD9-81ED-4DB2-BD59-A6C34878D82A}">
                    <a16:rowId xmlns:a16="http://schemas.microsoft.com/office/drawing/2014/main" val="413568844"/>
                  </a:ext>
                </a:extLst>
              </a:tr>
              <a:tr h="333676"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1993-2002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9.83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b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11.65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b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1.05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b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3.21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b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6.13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0.50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32.63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 dirty="0">
                          <a:effectLst/>
                        </a:rPr>
                        <a:t>62.33</a:t>
                      </a:r>
                      <a:endParaRPr lang="zh-CN" altLang="en-US" sz="14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5.04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b"/>
                </a:tc>
                <a:extLst>
                  <a:ext uri="{0D108BD9-81ED-4DB2-BD59-A6C34878D82A}">
                    <a16:rowId xmlns:a16="http://schemas.microsoft.com/office/drawing/2014/main" val="3019428842"/>
                  </a:ext>
                </a:extLst>
              </a:tr>
              <a:tr h="333676"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2003-2011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10.75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b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13.59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b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0.48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b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3.37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b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7.15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0.23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31.37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 dirty="0">
                          <a:effectLst/>
                        </a:rPr>
                        <a:t>66.51</a:t>
                      </a:r>
                      <a:endParaRPr lang="zh-CN" altLang="en-US" sz="14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 dirty="0">
                          <a:effectLst/>
                        </a:rPr>
                        <a:t>2.12</a:t>
                      </a:r>
                      <a:endParaRPr lang="zh-CN" altLang="en-US" sz="14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b"/>
                </a:tc>
                <a:extLst>
                  <a:ext uri="{0D108BD9-81ED-4DB2-BD59-A6C34878D82A}">
                    <a16:rowId xmlns:a16="http://schemas.microsoft.com/office/drawing/2014/main" val="2620441768"/>
                  </a:ext>
                </a:extLst>
              </a:tr>
              <a:tr h="333676"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1978-2011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9.95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b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10.81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b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1.98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b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3.32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b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 dirty="0">
                          <a:effectLst/>
                        </a:rPr>
                        <a:t>5.69</a:t>
                      </a:r>
                      <a:endParaRPr lang="zh-CN" altLang="en-US" sz="14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0.94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33.39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>
                          <a:effectLst/>
                        </a:rPr>
                        <a:t>57.16</a:t>
                      </a:r>
                      <a:endParaRPr lang="zh-CN" altLang="en-US" sz="14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algn="ctr">
                        <a:buNone/>
                      </a:pPr>
                      <a:r>
                        <a:rPr lang="en-US" altLang="zh-CN" sz="1400" kern="100" dirty="0">
                          <a:effectLst/>
                        </a:rPr>
                        <a:t>9.45</a:t>
                      </a:r>
                      <a:endParaRPr lang="zh-CN" altLang="en-US" sz="14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anchor="b"/>
                </a:tc>
                <a:extLst>
                  <a:ext uri="{0D108BD9-81ED-4DB2-BD59-A6C34878D82A}">
                    <a16:rowId xmlns:a16="http://schemas.microsoft.com/office/drawing/2014/main" val="1177872487"/>
                  </a:ext>
                </a:extLst>
              </a:tr>
            </a:tbl>
          </a:graphicData>
        </a:graphic>
      </p:graphicFrame>
      <p:sp>
        <p:nvSpPr>
          <p:cNvPr id="5" name="文本框 4">
            <a:extLst>
              <a:ext uri="{FF2B5EF4-FFF2-40B4-BE49-F238E27FC236}">
                <a16:creationId xmlns:a16="http://schemas.microsoft.com/office/drawing/2014/main" id="{15F16D9E-A1BC-41F6-EC1A-B983459ED669}"/>
              </a:ext>
            </a:extLst>
          </p:cNvPr>
          <p:cNvSpPr txBox="1"/>
          <p:nvPr/>
        </p:nvSpPr>
        <p:spPr>
          <a:xfrm>
            <a:off x="3269899" y="1463167"/>
            <a:ext cx="56522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buNone/>
            </a:pPr>
            <a:r>
              <a:rPr lang="zh-CN" altLang="en-US" dirty="0">
                <a:latin typeface="华文楷体" panose="02010600040101010101" charset="-122"/>
                <a:ea typeface="华文楷体" panose="02010600040101010101" charset="-122"/>
              </a:rPr>
              <a:t>表</a:t>
            </a:r>
            <a:r>
              <a:rPr lang="en-US" altLang="zh-CN" dirty="0">
                <a:latin typeface="华文楷体" panose="02010600040101010101" charset="-122"/>
                <a:ea typeface="华文楷体" panose="02010600040101010101" charset="-122"/>
              </a:rPr>
              <a:t>4-9</a:t>
            </a:r>
            <a:r>
              <a:rPr lang="zh-CN" altLang="en-US" dirty="0">
                <a:latin typeface="华文楷体" panose="02010600040101010101" charset="-122"/>
                <a:ea typeface="华文楷体" panose="02010600040101010101" charset="-122"/>
              </a:rPr>
              <a:t>  增长核算基础方法下中国经济增长驱动因素分析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0A3C3427-AE64-9E81-D0C6-4B455867E5CD}"/>
              </a:ext>
            </a:extLst>
          </p:cNvPr>
          <p:cNvSpPr txBox="1"/>
          <p:nvPr/>
        </p:nvSpPr>
        <p:spPr>
          <a:xfrm>
            <a:off x="2576958" y="6194381"/>
            <a:ext cx="734130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buNone/>
            </a:pPr>
            <a:r>
              <a:rPr lang="zh-CN" altLang="en-US" sz="2000" dirty="0">
                <a:latin typeface="华文楷体" panose="02010600040101010101" charset="-122"/>
                <a:ea typeface="华文楷体" panose="02010600040101010101" charset="-122"/>
              </a:rPr>
              <a:t>整个考察期内，我国经济增长模式与发展中国家的一般特征一致。</a:t>
            </a:r>
          </a:p>
        </p:txBody>
      </p:sp>
    </p:spTree>
    <p:extLst>
      <p:ext uri="{BB962C8B-B14F-4D97-AF65-F5344CB8AC3E}">
        <p14:creationId xmlns:p14="http://schemas.microsoft.com/office/powerpoint/2010/main" val="16851219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2BB696-C355-4167-CBBD-38E6C0FA25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6">
            <a:extLst>
              <a:ext uri="{FF2B5EF4-FFF2-40B4-BE49-F238E27FC236}">
                <a16:creationId xmlns:a16="http://schemas.microsoft.com/office/drawing/2014/main" id="{380BE477-1E3F-5BEB-309B-698CCBAAF3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88524" y="6619009"/>
            <a:ext cx="932884" cy="311727"/>
          </a:xfrm>
        </p:spPr>
        <p:txBody>
          <a:bodyPr/>
          <a:lstStyle/>
          <a:p>
            <a:fld id="{9A0DB2DC-4C9A-4742-B13C-FB6460FD3503}" type="slidenum">
              <a:rPr lang="zh-CN" altLang="en-US" sz="2000">
                <a:solidFill>
                  <a:schemeClr val="tx1"/>
                </a:solidFill>
              </a:rPr>
              <a:t>4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7" name="Rectangle 4" descr="浅色上对角线">
            <a:extLst>
              <a:ext uri="{FF2B5EF4-FFF2-40B4-BE49-F238E27FC236}">
                <a16:creationId xmlns:a16="http://schemas.microsoft.com/office/drawing/2014/main" id="{1AB03F8E-EEA3-BAFB-C676-FFC922B9BA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591" y="107576"/>
            <a:ext cx="5234409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一、经济增长概念与特征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7B75D861-2213-87C5-FD86-9B4894E1580B}"/>
              </a:ext>
            </a:extLst>
          </p:cNvPr>
          <p:cNvSpPr txBox="1"/>
          <p:nvPr/>
        </p:nvSpPr>
        <p:spPr>
          <a:xfrm>
            <a:off x="861591" y="855132"/>
            <a:ext cx="10959816" cy="63751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accent2"/>
                </a:solidFill>
                <a:latin typeface="华文楷体" panose="02010600040101010101" charset="-122"/>
                <a:ea typeface="华文楷体" panose="02010600040101010101" charset="-122"/>
              </a:rPr>
              <a:t>（二）典型事实</a:t>
            </a:r>
            <a:endParaRPr lang="en-US" altLang="zh-CN" sz="2800" b="1" dirty="0">
              <a:solidFill>
                <a:schemeClr val="accent2"/>
              </a:solidFill>
              <a:latin typeface="华文楷体" panose="02010600040101010101" charset="-122"/>
              <a:ea typeface="华文楷体" panose="02010600040101010101" charset="-122"/>
            </a:endParaRPr>
          </a:p>
          <a:p>
            <a:pPr indent="457200">
              <a:lnSpc>
                <a:spcPct val="130000"/>
              </a:lnSpc>
            </a:pPr>
            <a:r>
              <a:rPr lang="en-US" altLang="zh-CN" sz="2500" b="1" dirty="0">
                <a:solidFill>
                  <a:schemeClr val="accent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1</a:t>
            </a:r>
            <a:r>
              <a:rPr lang="zh-CN" altLang="en-US" sz="2500" b="1" dirty="0">
                <a:solidFill>
                  <a:schemeClr val="accent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．卡尔多典型事实</a:t>
            </a:r>
          </a:p>
          <a:p>
            <a:pPr indent="457200">
              <a:lnSpc>
                <a:spcPct val="130000"/>
              </a:lnSpc>
            </a:pP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卡尔多（</a:t>
            </a:r>
            <a:r>
              <a:rPr lang="en-US" altLang="zh-CN" sz="2200" dirty="0">
                <a:latin typeface="华文楷体" panose="02010600040101010101" charset="-122"/>
                <a:ea typeface="华文楷体" panose="02010600040101010101" charset="-122"/>
              </a:rPr>
              <a:t>Nicolas Kaldor</a:t>
            </a: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）总结出经济增长的六点典型事实：（</a:t>
            </a:r>
            <a:r>
              <a:rPr lang="en-US" altLang="zh-CN" sz="2200" dirty="0">
                <a:latin typeface="华文楷体" panose="02010600040101010101" charset="-122"/>
                <a:ea typeface="华文楷体" panose="02010600040101010101" charset="-122"/>
              </a:rPr>
              <a:t>1</a:t>
            </a: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）实际人均产出（</a:t>
            </a:r>
            <a:r>
              <a:rPr lang="en-US" altLang="zh-CN" sz="2200" dirty="0">
                <a:latin typeface="华文楷体" panose="02010600040101010101" charset="-122"/>
                <a:ea typeface="华文楷体" panose="02010600040101010101" charset="-122"/>
              </a:rPr>
              <a:t>Y/L</a:t>
            </a: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）持续增长，且其增长率不趋于下降；（</a:t>
            </a:r>
            <a:r>
              <a:rPr lang="en-US" altLang="zh-CN" sz="2200" dirty="0">
                <a:latin typeface="华文楷体" panose="02010600040101010101" charset="-122"/>
                <a:ea typeface="华文楷体" panose="02010600040101010101" charset="-122"/>
              </a:rPr>
              <a:t>2</a:t>
            </a: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）人均物质资本（</a:t>
            </a:r>
            <a:r>
              <a:rPr lang="en-US" altLang="zh-CN" sz="2200" dirty="0">
                <a:latin typeface="华文楷体" panose="02010600040101010101" charset="-122"/>
                <a:ea typeface="华文楷体" panose="02010600040101010101" charset="-122"/>
              </a:rPr>
              <a:t>K/L</a:t>
            </a: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）持续增长；（</a:t>
            </a:r>
            <a:r>
              <a:rPr lang="en-US" altLang="zh-CN" sz="2200" dirty="0">
                <a:latin typeface="华文楷体" panose="02010600040101010101" charset="-122"/>
                <a:ea typeface="华文楷体" panose="02010600040101010101" charset="-122"/>
              </a:rPr>
              <a:t>3</a:t>
            </a: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）资本回报率</a:t>
            </a:r>
            <a:r>
              <a:rPr lang="en-US" altLang="zh-CN" sz="2200" dirty="0">
                <a:latin typeface="华文楷体" panose="02010600040101010101" charset="-122"/>
                <a:ea typeface="华文楷体" panose="02010600040101010101" charset="-122"/>
              </a:rPr>
              <a:t>r</a:t>
            </a: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趋于稳定（或仅有温和下降）；（</a:t>
            </a:r>
            <a:r>
              <a:rPr lang="en-US" altLang="zh-CN" sz="2200" dirty="0">
                <a:latin typeface="华文楷体" panose="02010600040101010101" charset="-122"/>
                <a:ea typeface="华文楷体" panose="02010600040101010101" charset="-122"/>
              </a:rPr>
              <a:t>4</a:t>
            </a: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）资本产出比（</a:t>
            </a:r>
            <a:r>
              <a:rPr lang="en-US" altLang="zh-CN" sz="2200" dirty="0">
                <a:latin typeface="华文楷体" panose="02010600040101010101" charset="-122"/>
                <a:ea typeface="华文楷体" panose="02010600040101010101" charset="-122"/>
              </a:rPr>
              <a:t>K/Y</a:t>
            </a: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）近乎稳定；（</a:t>
            </a:r>
            <a:r>
              <a:rPr lang="en-US" altLang="zh-CN" sz="2200" dirty="0">
                <a:latin typeface="华文楷体" panose="02010600040101010101" charset="-122"/>
                <a:ea typeface="华文楷体" panose="02010600040101010101" charset="-122"/>
              </a:rPr>
              <a:t>5</a:t>
            </a: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）劳动与资本的收入份额近乎稳定；（</a:t>
            </a:r>
            <a:r>
              <a:rPr lang="en-US" altLang="zh-CN" sz="2200" dirty="0">
                <a:latin typeface="华文楷体" panose="02010600040101010101" charset="-122"/>
                <a:ea typeface="华文楷体" panose="02010600040101010101" charset="-122"/>
              </a:rPr>
              <a:t>6</a:t>
            </a: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）人均产出增长率，在各国之间存在巨大差异。</a:t>
            </a:r>
            <a:endParaRPr lang="en-US" altLang="zh-CN" sz="2200" dirty="0">
              <a:latin typeface="华文楷体" panose="02010600040101010101" charset="-122"/>
              <a:ea typeface="华文楷体" panose="02010600040101010101" charset="-122"/>
            </a:endParaRPr>
          </a:p>
          <a:p>
            <a:pPr indent="457200">
              <a:lnSpc>
                <a:spcPct val="130000"/>
              </a:lnSpc>
            </a:pPr>
            <a:r>
              <a:rPr lang="en-US" altLang="zh-CN" sz="2500" b="1" dirty="0">
                <a:solidFill>
                  <a:schemeClr val="accent1"/>
                </a:solidFill>
                <a:latin typeface="华文楷体" panose="02010600040101010101" charset="-122"/>
                <a:ea typeface="华文楷体" panose="02010600040101010101" charset="-122"/>
              </a:rPr>
              <a:t>2</a:t>
            </a:r>
            <a:r>
              <a:rPr lang="zh-CN" altLang="en-US" sz="2500" b="1" dirty="0">
                <a:solidFill>
                  <a:schemeClr val="accent1"/>
                </a:solidFill>
                <a:latin typeface="华文楷体" panose="02010600040101010101" charset="-122"/>
                <a:ea typeface="华文楷体" panose="02010600040101010101" charset="-122"/>
              </a:rPr>
              <a:t>．库兹涅茨典型事实</a:t>
            </a:r>
            <a:endParaRPr lang="en-US" altLang="zh-CN" sz="2500" b="1" dirty="0">
              <a:solidFill>
                <a:schemeClr val="accent1"/>
              </a:solidFill>
              <a:latin typeface="华文楷体" panose="02010600040101010101" charset="-122"/>
              <a:ea typeface="华文楷体" panose="02010600040101010101" charset="-122"/>
            </a:endParaRPr>
          </a:p>
          <a:p>
            <a:pPr indent="457200">
              <a:lnSpc>
                <a:spcPct val="130000"/>
              </a:lnSpc>
            </a:pP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库兹涅茨（</a:t>
            </a:r>
            <a:r>
              <a:rPr lang="en-US" altLang="zh-CN" sz="2200" dirty="0">
                <a:latin typeface="华文楷体" panose="02010600040101010101" charset="-122"/>
                <a:ea typeface="华文楷体" panose="02010600040101010101" charset="-122"/>
              </a:rPr>
              <a:t>1973</a:t>
            </a: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，</a:t>
            </a:r>
            <a:r>
              <a:rPr lang="en-US" altLang="zh-CN" sz="2200" dirty="0">
                <a:latin typeface="华文楷体" panose="02010600040101010101" charset="-122"/>
                <a:ea typeface="华文楷体" panose="02010600040101010101" charset="-122"/>
              </a:rPr>
              <a:t>1981</a:t>
            </a: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）重视结构因素，将现代经济增长典型事实归纳为：（</a:t>
            </a:r>
            <a:r>
              <a:rPr lang="en-US" altLang="zh-CN" sz="2200" dirty="0">
                <a:latin typeface="华文楷体" panose="02010600040101010101" charset="-122"/>
                <a:ea typeface="华文楷体" panose="02010600040101010101" charset="-122"/>
              </a:rPr>
              <a:t>1</a:t>
            </a: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）人均</a:t>
            </a:r>
            <a:r>
              <a:rPr lang="en-US" altLang="zh-CN" sz="2200" dirty="0">
                <a:latin typeface="华文楷体" panose="02010600040101010101" charset="-122"/>
                <a:ea typeface="华文楷体" panose="02010600040101010101" charset="-122"/>
              </a:rPr>
              <a:t>GNP</a:t>
            </a: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和人口加速增长（增长率高）；（</a:t>
            </a:r>
            <a:r>
              <a:rPr lang="en-US" altLang="zh-CN" sz="2200" dirty="0">
                <a:latin typeface="华文楷体" panose="02010600040101010101" charset="-122"/>
                <a:ea typeface="华文楷体" panose="02010600040101010101" charset="-122"/>
              </a:rPr>
              <a:t>2</a:t>
            </a: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）技术进步促进生产率不断提高；（</a:t>
            </a:r>
            <a:r>
              <a:rPr lang="en-US" altLang="zh-CN" sz="2200" dirty="0">
                <a:latin typeface="华文楷体" panose="02010600040101010101" charset="-122"/>
                <a:ea typeface="华文楷体" panose="02010600040101010101" charset="-122"/>
              </a:rPr>
              <a:t>3</a:t>
            </a: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）增长改变经济结构（产业、产品、消费、分配、就业），结构变化又推动增长；（</a:t>
            </a:r>
            <a:r>
              <a:rPr lang="en-US" altLang="zh-CN" sz="2200" dirty="0">
                <a:latin typeface="华文楷体" panose="02010600040101010101" charset="-122"/>
                <a:ea typeface="华文楷体" panose="02010600040101010101" charset="-122"/>
              </a:rPr>
              <a:t>4</a:t>
            </a: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）社会结构和意识形态迅速转变；（</a:t>
            </a:r>
            <a:r>
              <a:rPr lang="en-US" altLang="zh-CN" sz="2200" dirty="0">
                <a:latin typeface="华文楷体" panose="02010600040101010101" charset="-122"/>
                <a:ea typeface="华文楷体" panose="02010600040101010101" charset="-122"/>
              </a:rPr>
              <a:t>5</a:t>
            </a: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）增长是全球范围内的普遍现象；（</a:t>
            </a:r>
            <a:r>
              <a:rPr lang="en-US" altLang="zh-CN" sz="2200" dirty="0">
                <a:latin typeface="华文楷体" panose="02010600040101010101" charset="-122"/>
                <a:ea typeface="华文楷体" panose="02010600040101010101" charset="-122"/>
              </a:rPr>
              <a:t>6</a:t>
            </a: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）各国增长不平衡，差距很大。</a:t>
            </a:r>
          </a:p>
          <a:p>
            <a:pPr indent="457200">
              <a:lnSpc>
                <a:spcPct val="170000"/>
              </a:lnSpc>
            </a:pPr>
            <a:endParaRPr lang="zh-CN" altLang="en-US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zh-CN" sz="1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       </a:t>
            </a:r>
          </a:p>
          <a:p>
            <a:pPr>
              <a:lnSpc>
                <a:spcPct val="150000"/>
              </a:lnSpc>
              <a:buNone/>
            </a:pPr>
            <a:r>
              <a:rPr lang="en-US" altLang="zh-CN" sz="1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    </a:t>
            </a:r>
          </a:p>
        </p:txBody>
      </p:sp>
    </p:spTree>
    <p:extLst>
      <p:ext uri="{BB962C8B-B14F-4D97-AF65-F5344CB8AC3E}">
        <p14:creationId xmlns:p14="http://schemas.microsoft.com/office/powerpoint/2010/main" val="1504029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142DC1-C6F1-CB41-70C1-AA79BE7F23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84635EC9-58CB-3FEB-D706-0A0D591CEF88}"/>
                  </a:ext>
                </a:extLst>
              </p:cNvPr>
              <p:cNvSpPr txBox="1"/>
              <p:nvPr/>
            </p:nvSpPr>
            <p:spPr>
              <a:xfrm>
                <a:off x="751736" y="847422"/>
                <a:ext cx="11113770" cy="5584377"/>
              </a:xfrm>
              <a:prstGeom prst="rect">
                <a:avLst/>
              </a:prstGeom>
            </p:spPr>
            <p:txBody>
              <a:bodyPr wrap="square">
                <a:noAutofit/>
              </a:bodyPr>
              <a:lstStyle/>
              <a:p>
                <a:pPr marL="0" indent="252095" algn="just" defTabSz="266700">
                  <a:lnSpc>
                    <a:spcPct val="150000"/>
                  </a:lnSpc>
                  <a:spcAft>
                    <a:spcPct val="0"/>
                  </a:spcAft>
                </a:pPr>
                <a:r>
                  <a:rPr lang="zh-CN" altLang="en-US" sz="2800" b="1" dirty="0">
                    <a:solidFill>
                      <a:schemeClr val="accent2"/>
                    </a:solidFill>
                    <a:latin typeface="华文楷体" panose="02010600040101010101" charset="-122"/>
                    <a:ea typeface="华文楷体" panose="02010600040101010101" charset="-122"/>
                    <a:cs typeface="华文楷体" panose="02010600040101010101" charset="-122"/>
                  </a:rPr>
                  <a:t>（二）改进方法测算</a:t>
                </a:r>
                <a:endParaRPr lang="en-US" altLang="zh-CN" sz="2800" b="1" dirty="0">
                  <a:solidFill>
                    <a:schemeClr val="accent2"/>
                  </a:solidFill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endParaRPr>
              </a:p>
              <a:p>
                <a:pPr indent="457200">
                  <a:lnSpc>
                    <a:spcPct val="200000"/>
                  </a:lnSpc>
                </a:pPr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</a:rPr>
                  <a:t>对增长核算方法的改进有两方面：一是将投入要素扩展为五类，除劳动</a:t>
                </a:r>
                <a:r>
                  <a:rPr lang="en-US" altLang="zh-CN" sz="2400" dirty="0">
                    <a:latin typeface="华文楷体" panose="02010600040101010101" charset="-122"/>
                    <a:ea typeface="华文楷体" panose="02010600040101010101" charset="-122"/>
                  </a:rPr>
                  <a:t>L</a:t>
                </a:r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</a:rPr>
                  <a:t>外，四类资本（</a:t>
                </a:r>
                <a:r>
                  <a:rPr lang="en-US" altLang="zh-CN" sz="2400" dirty="0">
                    <a:latin typeface="华文楷体" panose="02010600040101010101" charset="-122"/>
                    <a:ea typeface="华文楷体" panose="02010600040101010101" charset="-122"/>
                  </a:rPr>
                  <a:t>K</a:t>
                </a:r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</a:rPr>
                  <a:t>，</a:t>
                </a:r>
                <a:r>
                  <a:rPr lang="en-US" altLang="zh-CN" sz="2400" dirty="0">
                    <a:latin typeface="华文楷体" panose="02010600040101010101" charset="-122"/>
                    <a:ea typeface="华文楷体" panose="02010600040101010101" charset="-122"/>
                  </a:rPr>
                  <a:t>H</a:t>
                </a:r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</a:rPr>
                  <a:t>，</a:t>
                </a:r>
                <a:r>
                  <a:rPr lang="en-US" altLang="zh-CN" sz="2400" dirty="0">
                    <a:latin typeface="华文楷体" panose="02010600040101010101" charset="-122"/>
                    <a:ea typeface="华文楷体" panose="02010600040101010101" charset="-122"/>
                  </a:rPr>
                  <a:t>N</a:t>
                </a:r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</a:rPr>
                  <a:t>，</a:t>
                </a:r>
                <a:r>
                  <a:rPr lang="en-US" altLang="zh-CN" sz="2400" dirty="0">
                    <a:latin typeface="华文楷体" panose="02010600040101010101" charset="-122"/>
                    <a:ea typeface="华文楷体" panose="02010600040101010101" charset="-122"/>
                  </a:rPr>
                  <a:t>S</a:t>
                </a:r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</a:rPr>
                  <a:t>）均为</a:t>
                </a:r>
                <a:r>
                  <a:rPr lang="en-US" altLang="zh-CN" sz="2400" dirty="0">
                    <a:latin typeface="华文楷体" panose="02010600040101010101" charset="-122"/>
                    <a:ea typeface="华文楷体" panose="02010600040101010101" charset="-122"/>
                  </a:rPr>
                  <a:t>2000</a:t>
                </a:r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</a:rPr>
                  <a:t>年可比价（亿元）；二是利用我国</a:t>
                </a:r>
                <a:r>
                  <a:rPr lang="en-US" altLang="zh-CN" sz="2400" dirty="0">
                    <a:latin typeface="华文楷体" panose="02010600040101010101" charset="-122"/>
                    <a:ea typeface="华文楷体" panose="02010600040101010101" charset="-122"/>
                  </a:rPr>
                  <a:t>31</a:t>
                </a:r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</a:rPr>
                  <a:t>个省区</a:t>
                </a:r>
                <a:r>
                  <a:rPr lang="en-US" altLang="zh-CN" sz="2400" dirty="0">
                    <a:latin typeface="华文楷体" panose="02010600040101010101" charset="-122"/>
                    <a:ea typeface="华文楷体" panose="02010600040101010101" charset="-122"/>
                  </a:rPr>
                  <a:t>1978-2017</a:t>
                </a:r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</a:rPr>
                  <a:t>年数据，采用</a:t>
                </a:r>
                <a:r>
                  <a:rPr lang="en-US" altLang="zh-CN" sz="2400" dirty="0" err="1">
                    <a:latin typeface="华文楷体" panose="02010600040101010101" charset="-122"/>
                    <a:ea typeface="华文楷体" panose="02010600040101010101" charset="-122"/>
                  </a:rPr>
                  <a:t>Translog</a:t>
                </a:r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</a:rPr>
                  <a:t>生产函数估算要素替代弹性并进行增长核算。</a:t>
                </a:r>
              </a:p>
              <a:p>
                <a:pPr indent="457200">
                  <a:lnSpc>
                    <a:spcPct val="200000"/>
                  </a:lnSpc>
                </a:pPr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</a:rPr>
                  <a:t>多要素情形下，</a:t>
                </a:r>
                <a:r>
                  <a:rPr lang="en-US" altLang="zh-CN" sz="2400" dirty="0" err="1">
                    <a:latin typeface="华文楷体" panose="02010600040101010101" charset="-122"/>
                    <a:ea typeface="华文楷体" panose="02010600040101010101" charset="-122"/>
                  </a:rPr>
                  <a:t>Translog</a:t>
                </a:r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</a:rPr>
                  <a:t>生产函数的常用形式为：</a:t>
                </a:r>
              </a:p>
              <a:p>
                <a:pPr indent="457200" algn="ctr" defTabSz="266700">
                  <a:lnSpc>
                    <a:spcPct val="200000"/>
                  </a:lnSpc>
                  <a:spcAft>
                    <a:spcPct val="0"/>
                  </a:spcAft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zh-CN" altLang="en-US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zh-CN" altLang="en-US" sz="2400">
                            <a:latin typeface="Cambria Math" panose="02040503050406030204" pitchFamily="18" charset="0"/>
                          </a:rPr>
                          <m:t>ln</m:t>
                        </m:r>
                      </m:fName>
                      <m:e>
                        <m:r>
                          <a:rPr lang="zh-CN" altLang="en-US" sz="240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</m:func>
                    <m:r>
                      <a:rPr lang="zh-CN" altLang="en-US" sz="240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zh-CN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sz="2400">
                            <a:latin typeface="Cambria Math" panose="02040503050406030204" pitchFamily="18" charset="0"/>
                          </a:rPr>
                          <m:t>𝜶</m:t>
                        </m:r>
                      </m:e>
                      <m:sub>
                        <m:r>
                          <a:rPr lang="en-US" altLang="zh-CN" sz="240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en-US" altLang="zh-CN" sz="2400">
                        <a:latin typeface="Cambria Math" panose="02040503050406030204" pitchFamily="18" charset="0"/>
                      </a:rPr>
                      <m:t>+</m:t>
                    </m:r>
                    <m:nary>
                      <m:naryPr>
                        <m:chr m:val="∑"/>
                        <m:limLoc m:val="subSup"/>
                        <m:supHide m:val="on"/>
                        <m:ctrlPr>
                          <a:rPr lang="en-US" altLang="zh-CN" sz="24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9"/>
                          </m:rPr>
                          <a:rPr lang="en-US" altLang="zh-CN" sz="240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altLang="zh-CN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sz="2400"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en-US" altLang="zh-CN" sz="240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func>
                          <m:funcPr>
                            <m:ctrlPr>
                              <a:rPr lang="en-US" altLang="zh-CN" sz="2400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altLang="zh-CN" sz="2400">
                                <a:latin typeface="Cambria Math" panose="02040503050406030204" pitchFamily="18" charset="0"/>
                              </a:rPr>
                              <m:t>ln</m:t>
                            </m:r>
                          </m:fName>
                          <m:e>
                            <m:sSub>
                              <m:sSubPr>
                                <m:ctrlPr>
                                  <a:rPr lang="en-US" altLang="zh-CN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400">
                                    <a:latin typeface="Cambria Math" panose="02040503050406030204" pitchFamily="18" charset="0"/>
                                  </a:rPr>
                                  <m:t>𝑋</m:t>
                                </m:r>
                              </m:e>
                              <m:sub>
                                <m:r>
                                  <a:rPr lang="en-US" altLang="zh-CN" sz="240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e>
                        </m:func>
                      </m:e>
                    </m:nary>
                    <m:r>
                      <a:rPr lang="en-US" altLang="zh-CN" sz="2400">
                        <a:latin typeface="Cambria Math" panose="02040503050406030204" pitchFamily="18" charset="0"/>
                      </a:rPr>
                      <m:t>+</m:t>
                    </m:r>
                    <m:nary>
                      <m:naryPr>
                        <m:chr m:val="∑"/>
                        <m:limLoc m:val="subSup"/>
                        <m:supHide m:val="on"/>
                        <m:ctrlPr>
                          <a:rPr lang="en-US" altLang="zh-CN" sz="24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9"/>
                          </m:rPr>
                          <a:rPr lang="en-US" altLang="zh-CN" sz="240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altLang="zh-CN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sz="2400"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en-US" altLang="zh-CN" sz="2400">
                                <a:latin typeface="Cambria Math" panose="02040503050406030204" pitchFamily="18" charset="0"/>
                              </a:rPr>
                              <m:t>𝑖𝑖</m:t>
                            </m:r>
                          </m:sub>
                        </m:sSub>
                        <m:sSup>
                          <m:sSupPr>
                            <m:ctrlPr>
                              <a:rPr lang="en-US" altLang="zh-CN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400">
                                <a:latin typeface="Cambria Math" panose="02040503050406030204" pitchFamily="18" charset="0"/>
                              </a:rPr>
                              <m:t>(</m:t>
                            </m:r>
                            <m:func>
                              <m:funcPr>
                                <m:ctrlPr>
                                  <a:rPr lang="en-US" altLang="zh-CN" sz="2400" i="1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altLang="zh-CN" sz="2400">
                                    <a:latin typeface="Cambria Math" panose="02040503050406030204" pitchFamily="18" charset="0"/>
                                  </a:rPr>
                                  <m:t>ln</m:t>
                                </m:r>
                              </m:fName>
                              <m:e>
                                <m:r>
                                  <a:rPr lang="en-US" altLang="zh-CN" sz="2400">
                                    <a:latin typeface="Cambria Math" panose="02040503050406030204" pitchFamily="18" charset="0"/>
                                  </a:rPr>
                                  <m:t>𝑋</m:t>
                                </m:r>
                                <m:r>
                                  <a:rPr lang="en-US" altLang="zh-CN" sz="240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</m:func>
                          </m:e>
                          <m:sup>
                            <m:r>
                              <a:rPr lang="en-US" altLang="zh-CN" sz="240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nary>
                    <m:r>
                      <a:rPr lang="en-US" altLang="zh-CN" sz="2400">
                        <a:latin typeface="Cambria Math" panose="02040503050406030204" pitchFamily="18" charset="0"/>
                      </a:rPr>
                      <m:t>+</m:t>
                    </m:r>
                    <m:nary>
                      <m:naryPr>
                        <m:chr m:val="∑"/>
                        <m:limLoc m:val="subSup"/>
                        <m:supHide m:val="on"/>
                        <m:ctrlPr>
                          <a:rPr lang="en-US" altLang="zh-CN" sz="24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9"/>
                          </m:rPr>
                          <a:rPr lang="en-US" altLang="zh-CN" sz="240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2400">
                            <a:latin typeface="Cambria Math" panose="02040503050406030204" pitchFamily="18" charset="0"/>
                          </a:rPr>
                          <m:t>&lt;</m:t>
                        </m:r>
                        <m:r>
                          <a:rPr lang="en-US" altLang="zh-CN" sz="240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  <m:sup/>
                      <m:e>
                        <m:nary>
                          <m:naryPr>
                            <m:chr m:val="∑"/>
                            <m:limLoc m:val="subSup"/>
                            <m:supHide m:val="on"/>
                            <m:ctrlPr>
                              <a:rPr lang="en-US" altLang="zh-CN" sz="2400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9"/>
                              </m:rPr>
                              <a:rPr lang="en-US" altLang="zh-CN" sz="2400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  <m:sup/>
                          <m:e>
                            <m:sSub>
                              <m:sSubPr>
                                <m:ctrlPr>
                                  <a:rPr lang="en-US" altLang="zh-CN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zh-CN" altLang="en-US" sz="2400">
                                    <a:latin typeface="Cambria Math" panose="02040503050406030204" pitchFamily="18" charset="0"/>
                                  </a:rPr>
                                  <m:t>𝛼</m:t>
                                </m:r>
                              </m:e>
                              <m:sub>
                                <m:r>
                                  <a:rPr lang="en-US" altLang="zh-CN" sz="2400">
                                    <a:latin typeface="Cambria Math" panose="02040503050406030204" pitchFamily="18" charset="0"/>
                                  </a:rPr>
                                  <m:t>𝑖𝑗</m:t>
                                </m:r>
                              </m:sub>
                            </m:sSub>
                          </m:e>
                        </m:nary>
                      </m:e>
                    </m:nary>
                    <m:func>
                      <m:funcPr>
                        <m:ctrlPr>
                          <a:rPr lang="en-US" altLang="zh-CN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 sz="2400">
                            <a:latin typeface="Cambria Math" panose="02040503050406030204" pitchFamily="18" charset="0"/>
                          </a:rPr>
                          <m:t>ln</m:t>
                        </m:r>
                      </m:fName>
                      <m:e>
                        <m:sSub>
                          <m:sSubPr>
                            <m:ctrlPr>
                              <a:rPr lang="en-US" altLang="zh-CN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>
                                <a:latin typeface="Cambria Math" panose="02040503050406030204" pitchFamily="18" charset="0"/>
                              </a:rPr>
                              <m:t>𝑋</m:t>
                            </m:r>
                          </m:e>
                          <m:sub>
                            <m:r>
                              <a:rPr lang="en-US" altLang="zh-CN" sz="240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func>
                          <m:funcPr>
                            <m:ctrlPr>
                              <a:rPr lang="en-US" altLang="zh-CN" sz="2400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altLang="zh-CN" sz="2400">
                                <a:latin typeface="Cambria Math" panose="02040503050406030204" pitchFamily="18" charset="0"/>
                              </a:rPr>
                              <m:t>ln</m:t>
                            </m:r>
                          </m:fName>
                          <m:e>
                            <m:sSub>
                              <m:sSubPr>
                                <m:ctrlPr>
                                  <a:rPr lang="en-US" altLang="zh-CN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400">
                                    <a:latin typeface="Cambria Math" panose="02040503050406030204" pitchFamily="18" charset="0"/>
                                  </a:rPr>
                                  <m:t>𝑋</m:t>
                                </m:r>
                              </m:e>
                              <m:sub>
                                <m:r>
                                  <a:rPr lang="en-US" altLang="zh-CN" sz="2400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sub>
                            </m:sSub>
                          </m:e>
                        </m:func>
                      </m:e>
                    </m:func>
                  </m:oMath>
                </a14:m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</a:rPr>
                  <a:t>           （</a:t>
                </a:r>
                <a:r>
                  <a:rPr lang="en-US" altLang="zh-CN" sz="2400" dirty="0">
                    <a:latin typeface="华文楷体" panose="02010600040101010101" charset="-122"/>
                    <a:ea typeface="华文楷体" panose="02010600040101010101" charset="-122"/>
                  </a:rPr>
                  <a:t>4.17</a:t>
                </a:r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</a:rPr>
                  <a:t>）</a:t>
                </a:r>
                <a:endParaRPr lang="en-US" altLang="zh-CN" sz="2400" dirty="0">
                  <a:latin typeface="华文楷体" panose="02010600040101010101" charset="-122"/>
                  <a:ea typeface="华文楷体" panose="02010600040101010101" charset="-122"/>
                </a:endParaRPr>
              </a:p>
              <a:p>
                <a:pPr indent="457200" algn="just" defTabSz="266700">
                  <a:lnSpc>
                    <a:spcPct val="200000"/>
                  </a:lnSpc>
                  <a:spcAft>
                    <a:spcPct val="0"/>
                  </a:spcAft>
                </a:pPr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</a:rPr>
                  <a:t>其中，</a:t>
                </a:r>
                <a:r>
                  <a:rPr lang="en-US" altLang="zh-CN" sz="2400" dirty="0">
                    <a:latin typeface="华文楷体" panose="02010600040101010101" charset="-122"/>
                    <a:ea typeface="华文楷体" panose="02010600040101010101" charset="-122"/>
                  </a:rPr>
                  <a:t>Y</a:t>
                </a:r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</a:rPr>
                  <a:t>为产出，</a:t>
                </a:r>
                <a14:m>
                  <m:oMath xmlns:m="http://schemas.openxmlformats.org/officeDocument/2006/math">
                    <m:r>
                      <a:rPr lang="en-US" altLang="zh-CN" sz="2400">
                        <a:latin typeface="Cambria Math" panose="02040503050406030204" pitchFamily="18" charset="0"/>
                      </a:rPr>
                      <m:t>	</m:t>
                    </m:r>
                    <m:sSub>
                      <m:sSubPr>
                        <m:ctrlPr>
                          <a:rPr lang="en-US" altLang="zh-CN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40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altLang="zh-CN" sz="240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</a:rPr>
                  <a:t>为各种生产要素；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sz="240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altLang="zh-CN" sz="240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altLang="zh-CN" sz="2400">
                        <a:latin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zh-CN" altLang="en-US" sz="2400" i="1" dirty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zh-CN" altLang="en-US" sz="2400" dirty="0">
                            <a:latin typeface="Cambria Math" panose="02040503050406030204" pitchFamily="18" charset="0"/>
                          </a:rPr>
                          <m:t>ln</m:t>
                        </m:r>
                      </m:fName>
                      <m:e>
                        <m:r>
                          <a:rPr lang="zh-CN" altLang="en-US" sz="2400" dirty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func>
                  </m:oMath>
                </a14:m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</a:rPr>
                  <a:t> ，</a:t>
                </a:r>
                <a:r>
                  <a:rPr lang="en-US" altLang="zh-CN" sz="2400" dirty="0">
                    <a:latin typeface="华文楷体" panose="02010600040101010101" charset="-122"/>
                    <a:ea typeface="华文楷体" panose="02010600040101010101" charset="-122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sz="240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altLang="zh-CN" sz="240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zh-CN" altLang="en-US" sz="2400">
                        <a:latin typeface="Cambria Math" panose="02040503050406030204" pitchFamily="18" charset="0"/>
                      </a:rPr>
                      <m:t>与</m:t>
                    </m:r>
                    <m:sSub>
                      <m:sSubPr>
                        <m:ctrlPr>
                          <a:rPr lang="en-US" altLang="zh-CN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sz="240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altLang="zh-CN" sz="2400"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</m:sSub>
                  </m:oMath>
                </a14:m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</a:rPr>
                  <a:t>均为待估参数。</a:t>
                </a:r>
              </a:p>
              <a:p>
                <a:pPr indent="252095" algn="just" defTabSz="266700">
                  <a:lnSpc>
                    <a:spcPct val="150000"/>
                  </a:lnSpc>
                  <a:spcAft>
                    <a:spcPct val="0"/>
                  </a:spcAft>
                </a:pPr>
                <a:endParaRPr lang="zh-CN" altLang="en-US" dirty="0"/>
              </a:p>
              <a:p>
                <a:pPr indent="252095" algn="just" defTabSz="266700">
                  <a:lnSpc>
                    <a:spcPct val="150000"/>
                  </a:lnSpc>
                  <a:spcAft>
                    <a:spcPct val="0"/>
                  </a:spcAft>
                </a:pPr>
                <a:endParaRPr lang="zh-CN" altLang="en-US" dirty="0"/>
              </a:p>
              <a:p>
                <a:pPr indent="252095" algn="just" defTabSz="266700">
                  <a:lnSpc>
                    <a:spcPct val="150000"/>
                  </a:lnSpc>
                  <a:spcAft>
                    <a:spcPct val="0"/>
                  </a:spcAft>
                </a:pPr>
                <a:endParaRPr lang="zh-CN" altLang="en-US" dirty="0"/>
              </a:p>
              <a:p>
                <a:pPr indent="252095" algn="just" defTabSz="266700">
                  <a:lnSpc>
                    <a:spcPct val="150000"/>
                  </a:lnSpc>
                  <a:spcAft>
                    <a:spcPct val="0"/>
                  </a:spcAft>
                </a:pPr>
                <a:endParaRPr lang="zh-CN" altLang="en-US" dirty="0"/>
              </a:p>
            </p:txBody>
          </p:sp>
        </mc:Choice>
        <mc:Fallback xmlns="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84635EC9-58CB-3FEB-D706-0A0D591CEF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736" y="847422"/>
                <a:ext cx="11113770" cy="5584377"/>
              </a:xfrm>
              <a:prstGeom prst="rect">
                <a:avLst/>
              </a:prstGeom>
              <a:blipFill>
                <a:blip r:embed="rId2"/>
                <a:stretch>
                  <a:fillRect l="-82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5">
            <a:extLst>
              <a:ext uri="{FF2B5EF4-FFF2-40B4-BE49-F238E27FC236}">
                <a16:creationId xmlns:a16="http://schemas.microsoft.com/office/drawing/2014/main" id="{282A4199-3E79-C679-B5C5-968C06CD33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7511" y="4452620"/>
            <a:ext cx="10142220" cy="179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kumimoji="1"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灯片编号占位符 6">
            <a:extLst>
              <a:ext uri="{FF2B5EF4-FFF2-40B4-BE49-F238E27FC236}">
                <a16:creationId xmlns:a16="http://schemas.microsoft.com/office/drawing/2014/main" id="{55E5EB96-123A-FCA3-9191-D1546380F8A5}"/>
              </a:ext>
            </a:extLst>
          </p:cNvPr>
          <p:cNvSpPr txBox="1"/>
          <p:nvPr/>
        </p:nvSpPr>
        <p:spPr>
          <a:xfrm>
            <a:off x="10888524" y="6619009"/>
            <a:ext cx="932884" cy="3117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A0DB2DC-4C9A-4742-B13C-FB6460FD3503}" type="slidenum">
              <a:rPr lang="zh-CN" altLang="en-US" sz="2000" smtClean="0">
                <a:solidFill>
                  <a:schemeClr val="tx1"/>
                </a:solidFill>
              </a:rPr>
              <a:t>49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9" name="Rectangle 4" descr="浅色上对角线">
            <a:extLst>
              <a:ext uri="{FF2B5EF4-FFF2-40B4-BE49-F238E27FC236}">
                <a16:creationId xmlns:a16="http://schemas.microsoft.com/office/drawing/2014/main" id="{0A1F987F-D83D-9CEF-EC66-59D049DBF1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591" y="107576"/>
            <a:ext cx="5234409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二、中国测算示例</a:t>
            </a:r>
          </a:p>
        </p:txBody>
      </p:sp>
    </p:spTree>
    <p:extLst>
      <p:ext uri="{BB962C8B-B14F-4D97-AF65-F5344CB8AC3E}">
        <p14:creationId xmlns:p14="http://schemas.microsoft.com/office/powerpoint/2010/main" val="308796216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18F2D5-EF2B-267D-6572-C4DCB44E92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>
            <a:extLst>
              <a:ext uri="{FF2B5EF4-FFF2-40B4-BE49-F238E27FC236}">
                <a16:creationId xmlns:a16="http://schemas.microsoft.com/office/drawing/2014/main" id="{E7DCF098-CC2B-54B9-7A54-DA5E466E69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7511" y="4452620"/>
            <a:ext cx="10142220" cy="179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kumimoji="1"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灯片编号占位符 6">
            <a:extLst>
              <a:ext uri="{FF2B5EF4-FFF2-40B4-BE49-F238E27FC236}">
                <a16:creationId xmlns:a16="http://schemas.microsoft.com/office/drawing/2014/main" id="{D0F5D047-1214-4675-D188-FEB5FC4FE917}"/>
              </a:ext>
            </a:extLst>
          </p:cNvPr>
          <p:cNvSpPr txBox="1"/>
          <p:nvPr/>
        </p:nvSpPr>
        <p:spPr>
          <a:xfrm>
            <a:off x="10888524" y="6619009"/>
            <a:ext cx="932884" cy="3117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A0DB2DC-4C9A-4742-B13C-FB6460FD3503}" type="slidenum">
              <a:rPr lang="zh-CN" altLang="en-US" sz="2000" smtClean="0">
                <a:solidFill>
                  <a:schemeClr val="tx1"/>
                </a:solidFill>
              </a:rPr>
              <a:t>50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9" name="Rectangle 4" descr="浅色上对角线">
            <a:extLst>
              <a:ext uri="{FF2B5EF4-FFF2-40B4-BE49-F238E27FC236}">
                <a16:creationId xmlns:a16="http://schemas.microsoft.com/office/drawing/2014/main" id="{AA101481-C162-988F-6878-0636352A4F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591" y="107576"/>
            <a:ext cx="5234409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二、中国测算示例</a:t>
            </a:r>
          </a:p>
        </p:txBody>
      </p:sp>
      <p:graphicFrame>
        <p:nvGraphicFramePr>
          <p:cNvPr id="2" name="表格 1">
            <a:extLst>
              <a:ext uri="{FF2B5EF4-FFF2-40B4-BE49-F238E27FC236}">
                <a16:creationId xmlns:a16="http://schemas.microsoft.com/office/drawing/2014/main" id="{37E9B713-A233-D87F-1ECE-779B678A7C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3286453"/>
              </p:ext>
            </p:extLst>
          </p:nvPr>
        </p:nvGraphicFramePr>
        <p:xfrm>
          <a:off x="2345267" y="1114801"/>
          <a:ext cx="9736668" cy="550420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46163">
                  <a:extLst>
                    <a:ext uri="{9D8B030D-6E8A-4147-A177-3AD203B41FA5}">
                      <a16:colId xmlns:a16="http://schemas.microsoft.com/office/drawing/2014/main" val="4168799485"/>
                    </a:ext>
                  </a:extLst>
                </a:gridCol>
                <a:gridCol w="1946163">
                  <a:extLst>
                    <a:ext uri="{9D8B030D-6E8A-4147-A177-3AD203B41FA5}">
                      <a16:colId xmlns:a16="http://schemas.microsoft.com/office/drawing/2014/main" val="113117105"/>
                    </a:ext>
                  </a:extLst>
                </a:gridCol>
                <a:gridCol w="1948114">
                  <a:extLst>
                    <a:ext uri="{9D8B030D-6E8A-4147-A177-3AD203B41FA5}">
                      <a16:colId xmlns:a16="http://schemas.microsoft.com/office/drawing/2014/main" val="2060245275"/>
                    </a:ext>
                  </a:extLst>
                </a:gridCol>
                <a:gridCol w="1948114">
                  <a:extLst>
                    <a:ext uri="{9D8B030D-6E8A-4147-A177-3AD203B41FA5}">
                      <a16:colId xmlns:a16="http://schemas.microsoft.com/office/drawing/2014/main" val="1423483098"/>
                    </a:ext>
                  </a:extLst>
                </a:gridCol>
                <a:gridCol w="1948114">
                  <a:extLst>
                    <a:ext uri="{9D8B030D-6E8A-4147-A177-3AD203B41FA5}">
                      <a16:colId xmlns:a16="http://schemas.microsoft.com/office/drawing/2014/main" val="106190783"/>
                    </a:ext>
                  </a:extLst>
                </a:gridCol>
              </a:tblGrid>
              <a:tr h="223613"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zh-CN" altLang="en-US" sz="1200" kern="100" dirty="0">
                          <a:effectLst/>
                        </a:rPr>
                        <a:t>变量</a:t>
                      </a:r>
                      <a:endParaRPr lang="zh-CN" altLang="en-US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回归系数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聚类稳健标准误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sz="1200" kern="0">
                          <a:effectLst/>
                        </a:rPr>
                        <a:t>t</a:t>
                      </a:r>
                      <a:r>
                        <a:rPr lang="zh-CN" altLang="en-US" sz="1200" kern="100">
                          <a:effectLst/>
                        </a:rPr>
                        <a:t>值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sz="1200" kern="100">
                          <a:effectLst/>
                        </a:rPr>
                        <a:t>P</a:t>
                      </a:r>
                      <a:r>
                        <a:rPr lang="zh-CN" altLang="en-US" sz="1200" kern="100">
                          <a:effectLst/>
                        </a:rPr>
                        <a:t>值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extLst>
                  <a:ext uri="{0D108BD9-81ED-4DB2-BD59-A6C34878D82A}">
                    <a16:rowId xmlns:a16="http://schemas.microsoft.com/office/drawing/2014/main" val="775184580"/>
                  </a:ext>
                </a:extLst>
              </a:tr>
              <a:tr h="223613"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zh-CN" altLang="en-US" sz="1200" kern="0">
                          <a:effectLst/>
                        </a:rPr>
                        <a:t>常数项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altLang="zh-CN" sz="1200" kern="0" dirty="0">
                          <a:effectLst/>
                        </a:rPr>
                        <a:t>-5.409</a:t>
                      </a:r>
                      <a:endParaRPr lang="zh-CN" altLang="en-US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altLang="zh-CN" sz="1200" kern="0">
                          <a:effectLst/>
                        </a:rPr>
                        <a:t>0.255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altLang="zh-CN" sz="1200" kern="0">
                          <a:effectLst/>
                        </a:rPr>
                        <a:t>-21.25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altLang="zh-CN" sz="1200" kern="0">
                          <a:effectLst/>
                        </a:rPr>
                        <a:t>0.000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extLst>
                  <a:ext uri="{0D108BD9-81ED-4DB2-BD59-A6C34878D82A}">
                    <a16:rowId xmlns:a16="http://schemas.microsoft.com/office/drawing/2014/main" val="1477751975"/>
                  </a:ext>
                </a:extLst>
              </a:tr>
              <a:tr h="223613"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sz="1200" kern="0">
                          <a:effectLst/>
                        </a:rPr>
                        <a:t>lnK</a:t>
                      </a:r>
                      <a:endParaRPr 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altLang="zh-CN" sz="1200" kern="0">
                          <a:effectLst/>
                        </a:rPr>
                        <a:t>0.906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altLang="zh-CN" sz="1200" kern="0">
                          <a:effectLst/>
                        </a:rPr>
                        <a:t>0.123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altLang="zh-CN" sz="1200" kern="0">
                          <a:effectLst/>
                        </a:rPr>
                        <a:t>7.36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altLang="zh-CN" sz="1200" kern="0">
                          <a:effectLst/>
                        </a:rPr>
                        <a:t>0.000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extLst>
                  <a:ext uri="{0D108BD9-81ED-4DB2-BD59-A6C34878D82A}">
                    <a16:rowId xmlns:a16="http://schemas.microsoft.com/office/drawing/2014/main" val="1867111358"/>
                  </a:ext>
                </a:extLst>
              </a:tr>
              <a:tr h="223613"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sz="1200" kern="0">
                          <a:effectLst/>
                        </a:rPr>
                        <a:t>lnL</a:t>
                      </a:r>
                      <a:endParaRPr 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altLang="zh-CN" sz="1200" kern="0">
                          <a:effectLst/>
                        </a:rPr>
                        <a:t>0.960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altLang="zh-CN" sz="1200" kern="0" dirty="0">
                          <a:effectLst/>
                        </a:rPr>
                        <a:t>0.111</a:t>
                      </a:r>
                      <a:endParaRPr lang="zh-CN" altLang="en-US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altLang="zh-CN" sz="1200" kern="0">
                          <a:effectLst/>
                        </a:rPr>
                        <a:t>8.65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altLang="zh-CN" sz="1200" kern="0">
                          <a:effectLst/>
                        </a:rPr>
                        <a:t>0.000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extLst>
                  <a:ext uri="{0D108BD9-81ED-4DB2-BD59-A6C34878D82A}">
                    <a16:rowId xmlns:a16="http://schemas.microsoft.com/office/drawing/2014/main" val="4105458166"/>
                  </a:ext>
                </a:extLst>
              </a:tr>
              <a:tr h="223613"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sz="1200" kern="0">
                          <a:effectLst/>
                        </a:rPr>
                        <a:t>lnH</a:t>
                      </a:r>
                      <a:endParaRPr 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altLang="zh-CN" sz="1200" kern="0">
                          <a:effectLst/>
                        </a:rPr>
                        <a:t>0.600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altLang="zh-CN" sz="1200" kern="0" dirty="0">
                          <a:effectLst/>
                        </a:rPr>
                        <a:t>0.159</a:t>
                      </a:r>
                      <a:endParaRPr lang="zh-CN" altLang="en-US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altLang="zh-CN" sz="1200" kern="0">
                          <a:effectLst/>
                        </a:rPr>
                        <a:t>3.78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altLang="zh-CN" sz="1200" kern="0">
                          <a:effectLst/>
                        </a:rPr>
                        <a:t>0.000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extLst>
                  <a:ext uri="{0D108BD9-81ED-4DB2-BD59-A6C34878D82A}">
                    <a16:rowId xmlns:a16="http://schemas.microsoft.com/office/drawing/2014/main" val="3942408383"/>
                  </a:ext>
                </a:extLst>
              </a:tr>
              <a:tr h="223613"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sz="1200" kern="0">
                          <a:effectLst/>
                        </a:rPr>
                        <a:t>lnN</a:t>
                      </a:r>
                      <a:endParaRPr 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altLang="zh-CN" sz="1200" kern="0">
                          <a:effectLst/>
                        </a:rPr>
                        <a:t>-0.204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altLang="zh-CN" sz="1200" kern="0">
                          <a:effectLst/>
                        </a:rPr>
                        <a:t>0.062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altLang="zh-CN" sz="1200" kern="0">
                          <a:effectLst/>
                        </a:rPr>
                        <a:t>-3.27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altLang="zh-CN" sz="1200" kern="0">
                          <a:effectLst/>
                        </a:rPr>
                        <a:t>0.001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extLst>
                  <a:ext uri="{0D108BD9-81ED-4DB2-BD59-A6C34878D82A}">
                    <a16:rowId xmlns:a16="http://schemas.microsoft.com/office/drawing/2014/main" val="1936205480"/>
                  </a:ext>
                </a:extLst>
              </a:tr>
              <a:tr h="223613"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sz="1200" kern="0">
                          <a:effectLst/>
                        </a:rPr>
                        <a:t>lnS</a:t>
                      </a:r>
                      <a:endParaRPr 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altLang="zh-CN" sz="1200" kern="0">
                          <a:effectLst/>
                        </a:rPr>
                        <a:t>-0.225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altLang="zh-CN" sz="1200" kern="0">
                          <a:effectLst/>
                        </a:rPr>
                        <a:t>0.071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altLang="zh-CN" sz="1200" kern="0" dirty="0">
                          <a:effectLst/>
                        </a:rPr>
                        <a:t>-3.16</a:t>
                      </a:r>
                      <a:endParaRPr lang="zh-CN" altLang="en-US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altLang="zh-CN" sz="1200" kern="0">
                          <a:effectLst/>
                        </a:rPr>
                        <a:t>0.002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extLst>
                  <a:ext uri="{0D108BD9-81ED-4DB2-BD59-A6C34878D82A}">
                    <a16:rowId xmlns:a16="http://schemas.microsoft.com/office/drawing/2014/main" val="2634783598"/>
                  </a:ext>
                </a:extLst>
              </a:tr>
              <a:tr h="223613"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sz="1200" kern="0">
                          <a:effectLst/>
                        </a:rPr>
                        <a:t>lnKK</a:t>
                      </a:r>
                      <a:endParaRPr 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altLang="zh-CN" sz="1200" kern="0">
                          <a:effectLst/>
                        </a:rPr>
                        <a:t>0.107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altLang="zh-CN" sz="1200" kern="0">
                          <a:effectLst/>
                        </a:rPr>
                        <a:t>0.028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altLang="zh-CN" sz="1200" kern="0">
                          <a:effectLst/>
                        </a:rPr>
                        <a:t>3.82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altLang="zh-CN" sz="1200" kern="0">
                          <a:effectLst/>
                        </a:rPr>
                        <a:t>0.000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extLst>
                  <a:ext uri="{0D108BD9-81ED-4DB2-BD59-A6C34878D82A}">
                    <a16:rowId xmlns:a16="http://schemas.microsoft.com/office/drawing/2014/main" val="2436135046"/>
                  </a:ext>
                </a:extLst>
              </a:tr>
              <a:tr h="223613"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sz="1200" kern="0">
                          <a:effectLst/>
                        </a:rPr>
                        <a:t>lnLL</a:t>
                      </a:r>
                      <a:endParaRPr 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altLang="zh-CN" sz="1200" kern="0">
                          <a:effectLst/>
                        </a:rPr>
                        <a:t>-0.224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altLang="zh-CN" sz="1200" kern="0">
                          <a:effectLst/>
                        </a:rPr>
                        <a:t>0.017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altLang="zh-CN" sz="1200" kern="0">
                          <a:effectLst/>
                        </a:rPr>
                        <a:t>-12.98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altLang="zh-CN" sz="1200" kern="0" dirty="0">
                          <a:effectLst/>
                        </a:rPr>
                        <a:t>0.000</a:t>
                      </a:r>
                      <a:endParaRPr lang="zh-CN" altLang="en-US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extLst>
                  <a:ext uri="{0D108BD9-81ED-4DB2-BD59-A6C34878D82A}">
                    <a16:rowId xmlns:a16="http://schemas.microsoft.com/office/drawing/2014/main" val="4021281086"/>
                  </a:ext>
                </a:extLst>
              </a:tr>
              <a:tr h="223613"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sz="1200" kern="0">
                          <a:effectLst/>
                        </a:rPr>
                        <a:t>lnHH</a:t>
                      </a:r>
                      <a:endParaRPr 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altLang="zh-CN" sz="1200" kern="0">
                          <a:effectLst/>
                        </a:rPr>
                        <a:t>-0.015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altLang="zh-CN" sz="1200" kern="0">
                          <a:effectLst/>
                        </a:rPr>
                        <a:t>0.072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altLang="zh-CN" sz="1200" kern="0" dirty="0">
                          <a:effectLst/>
                        </a:rPr>
                        <a:t>-0.20</a:t>
                      </a:r>
                      <a:endParaRPr lang="zh-CN" altLang="en-US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altLang="zh-CN" sz="1200" kern="0" dirty="0">
                          <a:effectLst/>
                        </a:rPr>
                        <a:t>0.840</a:t>
                      </a:r>
                      <a:endParaRPr lang="zh-CN" altLang="en-US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extLst>
                  <a:ext uri="{0D108BD9-81ED-4DB2-BD59-A6C34878D82A}">
                    <a16:rowId xmlns:a16="http://schemas.microsoft.com/office/drawing/2014/main" val="1111269609"/>
                  </a:ext>
                </a:extLst>
              </a:tr>
              <a:tr h="223613"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sz="1200" kern="0">
                          <a:effectLst/>
                        </a:rPr>
                        <a:t>lnNN</a:t>
                      </a:r>
                      <a:endParaRPr 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altLang="zh-CN" sz="1200" kern="0">
                          <a:effectLst/>
                        </a:rPr>
                        <a:t>0.021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altLang="zh-CN" sz="1200" kern="0">
                          <a:effectLst/>
                        </a:rPr>
                        <a:t>0.007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altLang="zh-CN" sz="1200" kern="0">
                          <a:effectLst/>
                        </a:rPr>
                        <a:t>3.10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altLang="zh-CN" sz="1200" kern="0" dirty="0">
                          <a:effectLst/>
                        </a:rPr>
                        <a:t>0.002</a:t>
                      </a:r>
                      <a:endParaRPr lang="zh-CN" altLang="en-US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extLst>
                  <a:ext uri="{0D108BD9-81ED-4DB2-BD59-A6C34878D82A}">
                    <a16:rowId xmlns:a16="http://schemas.microsoft.com/office/drawing/2014/main" val="1254032893"/>
                  </a:ext>
                </a:extLst>
              </a:tr>
              <a:tr h="223613"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sz="1200" kern="0">
                          <a:effectLst/>
                        </a:rPr>
                        <a:t>lnSS</a:t>
                      </a:r>
                      <a:endParaRPr 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altLang="zh-CN" sz="1200" kern="0">
                          <a:effectLst/>
                        </a:rPr>
                        <a:t>-0.004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altLang="zh-CN" sz="1200" kern="0">
                          <a:effectLst/>
                        </a:rPr>
                        <a:t>0.003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altLang="zh-CN" sz="1200" kern="0">
                          <a:effectLst/>
                        </a:rPr>
                        <a:t>-1.24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altLang="zh-CN" sz="1200" kern="0" dirty="0">
                          <a:effectLst/>
                        </a:rPr>
                        <a:t>0.216</a:t>
                      </a:r>
                      <a:endParaRPr lang="zh-CN" altLang="en-US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extLst>
                  <a:ext uri="{0D108BD9-81ED-4DB2-BD59-A6C34878D82A}">
                    <a16:rowId xmlns:a16="http://schemas.microsoft.com/office/drawing/2014/main" val="969448614"/>
                  </a:ext>
                </a:extLst>
              </a:tr>
              <a:tr h="223613"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sz="1200" kern="0">
                          <a:effectLst/>
                        </a:rPr>
                        <a:t>lnKL</a:t>
                      </a:r>
                      <a:endParaRPr 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altLang="zh-CN" sz="1200" kern="0">
                          <a:effectLst/>
                        </a:rPr>
                        <a:t>-0.039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altLang="zh-CN" sz="1200" kern="0">
                          <a:effectLst/>
                        </a:rPr>
                        <a:t>0.036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altLang="zh-CN" sz="1200" kern="0" dirty="0">
                          <a:effectLst/>
                        </a:rPr>
                        <a:t>-1.09</a:t>
                      </a:r>
                      <a:endParaRPr lang="zh-CN" altLang="en-US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altLang="zh-CN" sz="1200" kern="0" dirty="0">
                          <a:effectLst/>
                        </a:rPr>
                        <a:t>0.278</a:t>
                      </a:r>
                      <a:endParaRPr lang="zh-CN" altLang="en-US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extLst>
                  <a:ext uri="{0D108BD9-81ED-4DB2-BD59-A6C34878D82A}">
                    <a16:rowId xmlns:a16="http://schemas.microsoft.com/office/drawing/2014/main" val="1421998783"/>
                  </a:ext>
                </a:extLst>
              </a:tr>
              <a:tr h="223613"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sz="1200" kern="0">
                          <a:effectLst/>
                        </a:rPr>
                        <a:t>lnKH</a:t>
                      </a:r>
                      <a:endParaRPr 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altLang="zh-CN" sz="1200" kern="0">
                          <a:effectLst/>
                        </a:rPr>
                        <a:t>-0.182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altLang="zh-CN" sz="1200" kern="0">
                          <a:effectLst/>
                        </a:rPr>
                        <a:t>0.083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altLang="zh-CN" sz="1200" kern="0">
                          <a:effectLst/>
                        </a:rPr>
                        <a:t>-2.19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altLang="zh-CN" sz="1200" kern="0" dirty="0">
                          <a:effectLst/>
                        </a:rPr>
                        <a:t>0.029</a:t>
                      </a:r>
                      <a:endParaRPr lang="zh-CN" altLang="en-US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extLst>
                  <a:ext uri="{0D108BD9-81ED-4DB2-BD59-A6C34878D82A}">
                    <a16:rowId xmlns:a16="http://schemas.microsoft.com/office/drawing/2014/main" val="2232017120"/>
                  </a:ext>
                </a:extLst>
              </a:tr>
              <a:tr h="223613"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sz="1200" kern="0">
                          <a:effectLst/>
                        </a:rPr>
                        <a:t>lnKN</a:t>
                      </a:r>
                      <a:endParaRPr 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altLang="zh-CN" sz="1200" kern="0">
                          <a:effectLst/>
                        </a:rPr>
                        <a:t>0.025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altLang="zh-CN" sz="1200" kern="0">
                          <a:effectLst/>
                        </a:rPr>
                        <a:t>0.018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altLang="zh-CN" sz="1200" kern="0">
                          <a:effectLst/>
                        </a:rPr>
                        <a:t>1.41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altLang="zh-CN" sz="1200" kern="0" dirty="0">
                          <a:effectLst/>
                        </a:rPr>
                        <a:t>0.158</a:t>
                      </a:r>
                      <a:endParaRPr lang="zh-CN" altLang="en-US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extLst>
                  <a:ext uri="{0D108BD9-81ED-4DB2-BD59-A6C34878D82A}">
                    <a16:rowId xmlns:a16="http://schemas.microsoft.com/office/drawing/2014/main" val="1772546495"/>
                  </a:ext>
                </a:extLst>
              </a:tr>
              <a:tr h="223613"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sz="1200" kern="0">
                          <a:effectLst/>
                        </a:rPr>
                        <a:t>lnKS</a:t>
                      </a:r>
                      <a:endParaRPr 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altLang="zh-CN" sz="1200" kern="0">
                          <a:effectLst/>
                        </a:rPr>
                        <a:t>-0.051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altLang="zh-CN" sz="1200" kern="0">
                          <a:effectLst/>
                        </a:rPr>
                        <a:t>0.031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altLang="zh-CN" sz="1200" kern="0">
                          <a:effectLst/>
                        </a:rPr>
                        <a:t>-1.64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altLang="zh-CN" sz="1200" kern="0" dirty="0">
                          <a:effectLst/>
                        </a:rPr>
                        <a:t>0.101</a:t>
                      </a:r>
                      <a:endParaRPr lang="zh-CN" altLang="en-US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extLst>
                  <a:ext uri="{0D108BD9-81ED-4DB2-BD59-A6C34878D82A}">
                    <a16:rowId xmlns:a16="http://schemas.microsoft.com/office/drawing/2014/main" val="4069681917"/>
                  </a:ext>
                </a:extLst>
              </a:tr>
              <a:tr h="223613"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sz="1200" kern="0">
                          <a:effectLst/>
                        </a:rPr>
                        <a:t>lnLH</a:t>
                      </a:r>
                      <a:endParaRPr 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altLang="zh-CN" sz="1200" kern="0">
                          <a:effectLst/>
                        </a:rPr>
                        <a:t>0.192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altLang="zh-CN" sz="1200" kern="0">
                          <a:effectLst/>
                        </a:rPr>
                        <a:t>0.049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altLang="zh-CN" sz="1200" kern="0">
                          <a:effectLst/>
                        </a:rPr>
                        <a:t>3.89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altLang="zh-CN" sz="1200" kern="0" dirty="0">
                          <a:effectLst/>
                        </a:rPr>
                        <a:t>0.000</a:t>
                      </a:r>
                      <a:endParaRPr lang="zh-CN" altLang="en-US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extLst>
                  <a:ext uri="{0D108BD9-81ED-4DB2-BD59-A6C34878D82A}">
                    <a16:rowId xmlns:a16="http://schemas.microsoft.com/office/drawing/2014/main" val="2993639431"/>
                  </a:ext>
                </a:extLst>
              </a:tr>
              <a:tr h="223613"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sz="1200" kern="0">
                          <a:effectLst/>
                        </a:rPr>
                        <a:t>lnLN</a:t>
                      </a:r>
                      <a:endParaRPr 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altLang="zh-CN" sz="1200" kern="0">
                          <a:effectLst/>
                        </a:rPr>
                        <a:t>0.102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altLang="zh-CN" sz="1200" kern="0">
                          <a:effectLst/>
                        </a:rPr>
                        <a:t>0.014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altLang="zh-CN" sz="1200" kern="0">
                          <a:effectLst/>
                        </a:rPr>
                        <a:t>7.37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altLang="zh-CN" sz="1200" kern="0" dirty="0">
                          <a:effectLst/>
                        </a:rPr>
                        <a:t>0.000</a:t>
                      </a:r>
                      <a:endParaRPr lang="zh-CN" altLang="en-US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extLst>
                  <a:ext uri="{0D108BD9-81ED-4DB2-BD59-A6C34878D82A}">
                    <a16:rowId xmlns:a16="http://schemas.microsoft.com/office/drawing/2014/main" val="2410858080"/>
                  </a:ext>
                </a:extLst>
              </a:tr>
              <a:tr h="223613"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sz="1200" kern="0">
                          <a:effectLst/>
                        </a:rPr>
                        <a:t>lnLS</a:t>
                      </a:r>
                      <a:endParaRPr 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altLang="zh-CN" sz="1200" kern="0">
                          <a:effectLst/>
                        </a:rPr>
                        <a:t>0.014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altLang="zh-CN" sz="1200" kern="0">
                          <a:effectLst/>
                        </a:rPr>
                        <a:t>0.023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altLang="zh-CN" sz="1200" kern="0">
                          <a:effectLst/>
                        </a:rPr>
                        <a:t>0.61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altLang="zh-CN" sz="1200" kern="0">
                          <a:effectLst/>
                        </a:rPr>
                        <a:t>0.544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extLst>
                  <a:ext uri="{0D108BD9-81ED-4DB2-BD59-A6C34878D82A}">
                    <a16:rowId xmlns:a16="http://schemas.microsoft.com/office/drawing/2014/main" val="3987192980"/>
                  </a:ext>
                </a:extLst>
              </a:tr>
              <a:tr h="223613"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sz="1200" kern="0">
                          <a:effectLst/>
                        </a:rPr>
                        <a:t>lnHN</a:t>
                      </a:r>
                      <a:endParaRPr 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altLang="zh-CN" sz="1200" kern="0">
                          <a:effectLst/>
                        </a:rPr>
                        <a:t>-0.086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altLang="zh-CN" sz="1200" kern="0">
                          <a:effectLst/>
                        </a:rPr>
                        <a:t>0.027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altLang="zh-CN" sz="1200" kern="0">
                          <a:effectLst/>
                        </a:rPr>
                        <a:t>-3.15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altLang="zh-CN" sz="1200" kern="0" dirty="0">
                          <a:effectLst/>
                        </a:rPr>
                        <a:t>0.002</a:t>
                      </a:r>
                      <a:endParaRPr lang="zh-CN" altLang="en-US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extLst>
                  <a:ext uri="{0D108BD9-81ED-4DB2-BD59-A6C34878D82A}">
                    <a16:rowId xmlns:a16="http://schemas.microsoft.com/office/drawing/2014/main" val="3123202766"/>
                  </a:ext>
                </a:extLst>
              </a:tr>
              <a:tr h="223613"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sz="1200" kern="0">
                          <a:effectLst/>
                        </a:rPr>
                        <a:t>lnHS</a:t>
                      </a:r>
                      <a:endParaRPr 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altLang="zh-CN" sz="1200" kern="0">
                          <a:effectLst/>
                        </a:rPr>
                        <a:t>0.095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altLang="zh-CN" sz="1200" kern="0">
                          <a:effectLst/>
                        </a:rPr>
                        <a:t>0.047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altLang="zh-CN" sz="1200" kern="0">
                          <a:effectLst/>
                        </a:rPr>
                        <a:t>2.00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altLang="zh-CN" sz="1200" kern="0" dirty="0">
                          <a:effectLst/>
                        </a:rPr>
                        <a:t>0.045</a:t>
                      </a:r>
                      <a:endParaRPr lang="zh-CN" altLang="en-US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extLst>
                  <a:ext uri="{0D108BD9-81ED-4DB2-BD59-A6C34878D82A}">
                    <a16:rowId xmlns:a16="http://schemas.microsoft.com/office/drawing/2014/main" val="388643038"/>
                  </a:ext>
                </a:extLst>
              </a:tr>
              <a:tr h="223613"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sz="1200" kern="0">
                          <a:effectLst/>
                        </a:rPr>
                        <a:t>lnNS</a:t>
                      </a:r>
                      <a:endParaRPr 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altLang="zh-CN" sz="1200" kern="0">
                          <a:effectLst/>
                        </a:rPr>
                        <a:t>-0.023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altLang="zh-CN" sz="1200" kern="0">
                          <a:effectLst/>
                        </a:rPr>
                        <a:t>0.013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altLang="zh-CN" sz="1200" kern="0">
                          <a:effectLst/>
                        </a:rPr>
                        <a:t>-1.84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altLang="zh-CN" sz="1200" kern="0" dirty="0">
                          <a:effectLst/>
                        </a:rPr>
                        <a:t>0.066</a:t>
                      </a:r>
                      <a:endParaRPr lang="zh-CN" altLang="en-US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extLst>
                  <a:ext uri="{0D108BD9-81ED-4DB2-BD59-A6C34878D82A}">
                    <a16:rowId xmlns:a16="http://schemas.microsoft.com/office/drawing/2014/main" val="3728307735"/>
                  </a:ext>
                </a:extLst>
              </a:tr>
              <a:tr h="223613"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摘要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样本量</a:t>
                      </a:r>
                      <a:r>
                        <a:rPr lang="en-US" sz="1200" kern="100">
                          <a:effectLst/>
                        </a:rPr>
                        <a:t>n</a:t>
                      </a:r>
                      <a:endParaRPr 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altLang="zh-CN" sz="1200" kern="100" dirty="0">
                          <a:effectLst/>
                        </a:rPr>
                        <a:t>1240</a:t>
                      </a:r>
                      <a:endParaRPr lang="zh-CN" altLang="en-US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调整后</a:t>
                      </a:r>
                      <a:r>
                        <a:rPr lang="en-US" sz="1200" kern="100">
                          <a:effectLst/>
                        </a:rPr>
                        <a:t>R</a:t>
                      </a:r>
                      <a:r>
                        <a:rPr lang="en-US" sz="1200" kern="100" baseline="30000">
                          <a:effectLst/>
                        </a:rPr>
                        <a:t>2</a:t>
                      </a:r>
                      <a:endParaRPr 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altLang="zh-CN" sz="1200" kern="100" dirty="0">
                          <a:effectLst/>
                        </a:rPr>
                        <a:t>0.993</a:t>
                      </a:r>
                      <a:endParaRPr lang="zh-CN" altLang="en-US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extLst>
                  <a:ext uri="{0D108BD9-81ED-4DB2-BD59-A6C34878D82A}">
                    <a16:rowId xmlns:a16="http://schemas.microsoft.com/office/drawing/2014/main" val="2602233804"/>
                  </a:ext>
                </a:extLst>
              </a:tr>
              <a:tr h="223613"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zh-CN" altLang="en-US" sz="1200" kern="100">
                          <a:effectLst/>
                        </a:rPr>
                        <a:t>统计量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sz="1200" kern="100">
                          <a:effectLst/>
                        </a:rPr>
                        <a:t>F</a:t>
                      </a:r>
                      <a:r>
                        <a:rPr lang="zh-CN" altLang="en-US" sz="1200" kern="100">
                          <a:effectLst/>
                        </a:rPr>
                        <a:t>统计量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altLang="zh-CN" sz="1200" kern="100">
                          <a:effectLst/>
                        </a:rPr>
                        <a:t>9263</a:t>
                      </a:r>
                      <a:endParaRPr lang="zh-CN" altLang="en-US" sz="1200" kern="1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sz="1200" kern="100" dirty="0">
                          <a:effectLst/>
                        </a:rPr>
                        <a:t>F</a:t>
                      </a:r>
                      <a:r>
                        <a:rPr lang="zh-CN" altLang="en-US" sz="1200" kern="100" dirty="0">
                          <a:effectLst/>
                        </a:rPr>
                        <a:t>伴随</a:t>
                      </a:r>
                      <a:r>
                        <a:rPr lang="en-US" sz="1200" kern="100" dirty="0">
                          <a:effectLst/>
                        </a:rPr>
                        <a:t>P</a:t>
                      </a:r>
                      <a:r>
                        <a:rPr lang="zh-CN" altLang="en-US" sz="1200" kern="100" dirty="0">
                          <a:effectLst/>
                        </a:rPr>
                        <a:t>值</a:t>
                      </a:r>
                      <a:endParaRPr lang="zh-CN" altLang="en-US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tc>
                  <a:txBody>
                    <a:bodyPr/>
                    <a:lstStyle/>
                    <a:p>
                      <a:pPr marL="0" marR="0" algn="ctr" fontAlgn="ctr">
                        <a:buNone/>
                      </a:pPr>
                      <a:r>
                        <a:rPr lang="en-US" altLang="zh-CN" sz="1200" kern="100" dirty="0">
                          <a:effectLst/>
                        </a:rPr>
                        <a:t>0.000</a:t>
                      </a:r>
                      <a:endParaRPr lang="zh-CN" altLang="en-US" sz="1200" kern="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011" marR="8011" marT="8011" marB="38451" anchor="ctr"/>
                </a:tc>
                <a:extLst>
                  <a:ext uri="{0D108BD9-81ED-4DB2-BD59-A6C34878D82A}">
                    <a16:rowId xmlns:a16="http://schemas.microsoft.com/office/drawing/2014/main" val="3594398478"/>
                  </a:ext>
                </a:extLst>
              </a:tr>
            </a:tbl>
          </a:graphicData>
        </a:graphic>
      </p:graphicFrame>
      <p:sp>
        <p:nvSpPr>
          <p:cNvPr id="5" name="文本框 4">
            <a:extLst>
              <a:ext uri="{FF2B5EF4-FFF2-40B4-BE49-F238E27FC236}">
                <a16:creationId xmlns:a16="http://schemas.microsoft.com/office/drawing/2014/main" id="{9698E2BF-695D-E99B-97B5-08B8C5A8691D}"/>
              </a:ext>
            </a:extLst>
          </p:cNvPr>
          <p:cNvSpPr txBox="1"/>
          <p:nvPr/>
        </p:nvSpPr>
        <p:spPr>
          <a:xfrm>
            <a:off x="5533752" y="740382"/>
            <a:ext cx="37453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buNone/>
            </a:pPr>
            <a:r>
              <a:rPr lang="zh-CN" altLang="en-US" dirty="0">
                <a:latin typeface="华文楷体" panose="02010600040101010101" charset="-122"/>
                <a:ea typeface="华文楷体" panose="02010600040101010101" charset="-122"/>
              </a:rPr>
              <a:t>表</a:t>
            </a:r>
            <a:r>
              <a:rPr lang="en-US" altLang="zh-CN" dirty="0">
                <a:latin typeface="华文楷体" panose="02010600040101010101" charset="-122"/>
                <a:ea typeface="华文楷体" panose="02010600040101010101" charset="-122"/>
              </a:rPr>
              <a:t>4-10</a:t>
            </a:r>
            <a:r>
              <a:rPr lang="zh-CN" altLang="en-US" dirty="0">
                <a:latin typeface="华文楷体" panose="02010600040101010101" charset="-122"/>
                <a:ea typeface="华文楷体" panose="02010600040101010101" charset="-122"/>
              </a:rPr>
              <a:t>  </a:t>
            </a:r>
            <a:r>
              <a:rPr lang="en-US" altLang="zh-CN" dirty="0" err="1">
                <a:latin typeface="华文楷体" panose="02010600040101010101" charset="-122"/>
                <a:ea typeface="华文楷体" panose="02010600040101010101" charset="-122"/>
              </a:rPr>
              <a:t>Translog</a:t>
            </a:r>
            <a:r>
              <a:rPr lang="zh-CN" altLang="en-US" dirty="0">
                <a:latin typeface="华文楷体" panose="02010600040101010101" charset="-122"/>
                <a:ea typeface="华文楷体" panose="02010600040101010101" charset="-122"/>
              </a:rPr>
              <a:t>生产函数估计结果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94D785EC-7200-4E6E-7FA6-6417761A2968}"/>
              </a:ext>
            </a:extLst>
          </p:cNvPr>
          <p:cNvSpPr txBox="1"/>
          <p:nvPr/>
        </p:nvSpPr>
        <p:spPr>
          <a:xfrm>
            <a:off x="626957" y="2405380"/>
            <a:ext cx="1582843" cy="22874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indent="457200" algn="just">
              <a:lnSpc>
                <a:spcPct val="120000"/>
              </a:lnSpc>
              <a:buNone/>
            </a:pPr>
            <a:r>
              <a:rPr lang="zh-CN" altLang="en-US" sz="2000" dirty="0">
                <a:latin typeface="华文楷体" panose="02010600040101010101" charset="-122"/>
                <a:ea typeface="华文楷体" panose="02010600040101010101" charset="-122"/>
              </a:rPr>
              <a:t>尽管包含众多解释变量，但该模型并未遭多重共线性损害。</a:t>
            </a:r>
          </a:p>
        </p:txBody>
      </p:sp>
    </p:spTree>
    <p:extLst>
      <p:ext uri="{BB962C8B-B14F-4D97-AF65-F5344CB8AC3E}">
        <p14:creationId xmlns:p14="http://schemas.microsoft.com/office/powerpoint/2010/main" val="65097576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AB39EE-78B0-1B88-DEE6-3FBD22425C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灯片编号占位符 6">
            <a:extLst>
              <a:ext uri="{FF2B5EF4-FFF2-40B4-BE49-F238E27FC236}">
                <a16:creationId xmlns:a16="http://schemas.microsoft.com/office/drawing/2014/main" id="{E5DB074B-0F76-BD6B-5475-01146D67A1B6}"/>
              </a:ext>
            </a:extLst>
          </p:cNvPr>
          <p:cNvSpPr txBox="1"/>
          <p:nvPr/>
        </p:nvSpPr>
        <p:spPr>
          <a:xfrm>
            <a:off x="10888524" y="6619009"/>
            <a:ext cx="932884" cy="3117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A0DB2DC-4C9A-4742-B13C-FB6460FD3503}" type="slidenum">
              <a:rPr lang="zh-CN" altLang="en-US" sz="2000" smtClean="0">
                <a:solidFill>
                  <a:schemeClr val="tx1"/>
                </a:solidFill>
              </a:rPr>
              <a:t>51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9" name="Rectangle 4" descr="浅色上对角线">
            <a:extLst>
              <a:ext uri="{FF2B5EF4-FFF2-40B4-BE49-F238E27FC236}">
                <a16:creationId xmlns:a16="http://schemas.microsoft.com/office/drawing/2014/main" id="{158C20E5-2D86-7455-17E0-DA7C1F4FB5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591" y="107576"/>
            <a:ext cx="5234409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二、中国测算示例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表格 9">
                <a:extLst>
                  <a:ext uri="{FF2B5EF4-FFF2-40B4-BE49-F238E27FC236}">
                    <a16:creationId xmlns:a16="http://schemas.microsoft.com/office/drawing/2014/main" id="{881D704E-81F0-358C-1742-04AB4AB66BF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84207909"/>
                  </p:ext>
                </p:extLst>
              </p:nvPr>
            </p:nvGraphicFramePr>
            <p:xfrm>
              <a:off x="1106542" y="1351152"/>
              <a:ext cx="10404156" cy="4694300"/>
            </p:xfrm>
            <a:graphic>
              <a:graphicData uri="http://schemas.openxmlformats.org/drawingml/2006/table">
                <a:tbl>
                  <a:tblPr firstRow="1" bandRow="1">
                    <a:tableStyleId>{69CF1AB2-1976-4502-BF36-3FF5EA218861}</a:tableStyleId>
                  </a:tblPr>
                  <a:tblGrid>
                    <a:gridCol w="1082002">
                      <a:extLst>
                        <a:ext uri="{9D8B030D-6E8A-4147-A177-3AD203B41FA5}">
                          <a16:colId xmlns:a16="http://schemas.microsoft.com/office/drawing/2014/main" val="2335755273"/>
                        </a:ext>
                      </a:extLst>
                    </a:gridCol>
                    <a:gridCol w="1007901">
                      <a:extLst>
                        <a:ext uri="{9D8B030D-6E8A-4147-A177-3AD203B41FA5}">
                          <a16:colId xmlns:a16="http://schemas.microsoft.com/office/drawing/2014/main" val="2598467178"/>
                        </a:ext>
                      </a:extLst>
                    </a:gridCol>
                    <a:gridCol w="1029577">
                      <a:extLst>
                        <a:ext uri="{9D8B030D-6E8A-4147-A177-3AD203B41FA5}">
                          <a16:colId xmlns:a16="http://schemas.microsoft.com/office/drawing/2014/main" val="82720356"/>
                        </a:ext>
                      </a:extLst>
                    </a:gridCol>
                    <a:gridCol w="671935">
                      <a:extLst>
                        <a:ext uri="{9D8B030D-6E8A-4147-A177-3AD203B41FA5}">
                          <a16:colId xmlns:a16="http://schemas.microsoft.com/office/drawing/2014/main" val="2227050587"/>
                        </a:ext>
                      </a:extLst>
                    </a:gridCol>
                    <a:gridCol w="1072929">
                      <a:extLst>
                        <a:ext uri="{9D8B030D-6E8A-4147-A177-3AD203B41FA5}">
                          <a16:colId xmlns:a16="http://schemas.microsoft.com/office/drawing/2014/main" val="677393519"/>
                        </a:ext>
                      </a:extLst>
                    </a:gridCol>
                    <a:gridCol w="671934">
                      <a:extLst>
                        <a:ext uri="{9D8B030D-6E8A-4147-A177-3AD203B41FA5}">
                          <a16:colId xmlns:a16="http://schemas.microsoft.com/office/drawing/2014/main" val="1289442639"/>
                        </a:ext>
                      </a:extLst>
                    </a:gridCol>
                    <a:gridCol w="1018740">
                      <a:extLst>
                        <a:ext uri="{9D8B030D-6E8A-4147-A177-3AD203B41FA5}">
                          <a16:colId xmlns:a16="http://schemas.microsoft.com/office/drawing/2014/main" val="754846687"/>
                        </a:ext>
                      </a:extLst>
                    </a:gridCol>
                    <a:gridCol w="650259">
                      <a:extLst>
                        <a:ext uri="{9D8B030D-6E8A-4147-A177-3AD203B41FA5}">
                          <a16:colId xmlns:a16="http://schemas.microsoft.com/office/drawing/2014/main" val="1084890965"/>
                        </a:ext>
                      </a:extLst>
                    </a:gridCol>
                    <a:gridCol w="969417">
                      <a:extLst>
                        <a:ext uri="{9D8B030D-6E8A-4147-A177-3AD203B41FA5}">
                          <a16:colId xmlns:a16="http://schemas.microsoft.com/office/drawing/2014/main" val="2178508516"/>
                        </a:ext>
                      </a:extLst>
                    </a:gridCol>
                    <a:gridCol w="656232">
                      <a:extLst>
                        <a:ext uri="{9D8B030D-6E8A-4147-A177-3AD203B41FA5}">
                          <a16:colId xmlns:a16="http://schemas.microsoft.com/office/drawing/2014/main" val="685085756"/>
                        </a:ext>
                      </a:extLst>
                    </a:gridCol>
                    <a:gridCol w="830076">
                      <a:extLst>
                        <a:ext uri="{9D8B030D-6E8A-4147-A177-3AD203B41FA5}">
                          <a16:colId xmlns:a16="http://schemas.microsoft.com/office/drawing/2014/main" val="3228332601"/>
                        </a:ext>
                      </a:extLst>
                    </a:gridCol>
                    <a:gridCol w="743154">
                      <a:extLst>
                        <a:ext uri="{9D8B030D-6E8A-4147-A177-3AD203B41FA5}">
                          <a16:colId xmlns:a16="http://schemas.microsoft.com/office/drawing/2014/main" val="712237569"/>
                        </a:ext>
                      </a:extLst>
                    </a:gridCol>
                  </a:tblGrid>
                  <a:tr h="469430"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endParaRPr lang="zh-CN" altLang="en-US" sz="1400" dirty="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zh-CN" altLang="en-US" sz="1400" kern="10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</a:rPr>
                            <a:t>经济增长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 gridSpan="2"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zh-CN" altLang="en-US" sz="1400" kern="10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</a:rPr>
                            <a:t>物质资本</a:t>
                          </a:r>
                          <a:r>
                            <a:rPr lang="en-US" sz="1400" i="1" kern="1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K</a:t>
                          </a:r>
                          <a:endParaRPr 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36195" marR="36195" marT="9525" anchor="ctr"/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zh-CN" altLang="en-US" sz="1400" kern="10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</a:rPr>
                            <a:t>人力资本</a:t>
                          </a:r>
                          <a:r>
                            <a:rPr lang="en-US" sz="1400" i="1" kern="1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H</a:t>
                          </a:r>
                          <a:endParaRPr 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36195" marR="36195" marT="9525" anchor="ctr"/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zh-CN" altLang="en-US" sz="1400" kern="100" dirty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</a:rPr>
                            <a:t>自然资本</a:t>
                          </a:r>
                          <a:r>
                            <a:rPr lang="en-US" sz="1400" i="1" kern="1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N</a:t>
                          </a:r>
                          <a:endParaRPr lang="en-US" sz="1400" kern="100" dirty="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36195" marR="36195" marT="9525" anchor="ctr"/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zh-CN" altLang="en-US" sz="1400" kern="10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</a:rPr>
                            <a:t>社会资本</a:t>
                          </a:r>
                          <a:r>
                            <a:rPr lang="en-US" sz="1400" i="1" kern="1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S</a:t>
                          </a:r>
                          <a:endParaRPr 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36195" marR="36195" marT="9525" anchor="ctr"/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zh-CN" altLang="en-US" sz="1400" kern="100" dirty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</a:rPr>
                            <a:t>索洛余值</a:t>
                          </a:r>
                          <a:r>
                            <a:rPr lang="en-US" sz="1400" i="1" kern="1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A</a:t>
                          </a:r>
                          <a:endParaRPr lang="en-US" sz="1400" kern="100" dirty="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36195" marR="36195" marT="9525" anchor="ctr"/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42431757"/>
                      </a:ext>
                    </a:extLst>
                  </a:tr>
                  <a:tr h="469430"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zh-CN" altLang="en-US" sz="1400" kern="10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</a:rPr>
                            <a:t>时期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altLang="zh-CN" sz="1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altLang="zh-CN" sz="1400" i="1" smtClean="0">
                                        <a:latin typeface="Cambria Math" panose="02040503050406030204" pitchFamily="18" charset="0"/>
                                      </a:rPr>
                                      <m:t>g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zh-CN" altLang="en-US" sz="1400" dirty="0"/>
                                      <m:t> </m:t>
                                    </m:r>
                                  </m:e>
                                  <m:sub>
                                    <m:r>
                                      <a:rPr lang="en-US" altLang="zh-CN" sz="1400" b="0" i="1" smtClean="0"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zh-CN" altLang="en-US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altLang="zh-CN" sz="1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acc>
                                      <m:accPr>
                                        <m:chr m:val="̅"/>
                                        <m:ctrlPr>
                                          <a:rPr lang="en-US" altLang="zh-CN" sz="140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altLang="zh-CN" sz="1400" b="0" i="1" smtClean="0">
                                            <a:latin typeface="Cambria Math" panose="02040503050406030204" pitchFamily="18" charset="0"/>
                                          </a:rPr>
                                          <m:t>𝑤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a:rPr lang="en-US" altLang="zh-CN" sz="1400" b="0" i="1" smtClean="0">
                                        <a:latin typeface="Cambria Math" panose="02040503050406030204" pitchFamily="18" charset="0"/>
                                      </a:rPr>
                                      <m:t>𝐾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altLang="zh-CN" sz="1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altLang="zh-CN" sz="1400" i="1" smtClean="0">
                                        <a:latin typeface="Cambria Math" panose="02040503050406030204" pitchFamily="18" charset="0"/>
                                      </a:rPr>
                                      <m:t>g</m:t>
                                    </m:r>
                                  </m:e>
                                  <m:sub>
                                    <m:r>
                                      <a:rPr lang="en-US" altLang="zh-CN" sz="1400" b="0" i="1" smtClean="0">
                                        <a:latin typeface="Cambria Math" panose="02040503050406030204" pitchFamily="18" charset="0"/>
                                      </a:rPr>
                                      <m:t>𝐾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zh-CN" altLang="en-US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altLang="zh-CN" sz="1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400" b="0" i="1" smtClean="0">
                                        <a:latin typeface="Cambria Math" panose="02040503050406030204" pitchFamily="18" charset="0"/>
                                      </a:rPr>
                                      <m:t>𝐶</m:t>
                                    </m:r>
                                  </m:e>
                                  <m:sub>
                                    <m:r>
                                      <a:rPr lang="en-US" altLang="zh-CN" sz="1400" b="0" i="1" smtClean="0">
                                        <a:latin typeface="Cambria Math" panose="02040503050406030204" pitchFamily="18" charset="0"/>
                                      </a:rPr>
                                      <m:t>𝐾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zh-CN" altLang="en-US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altLang="zh-CN" sz="1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acc>
                                      <m:accPr>
                                        <m:chr m:val="̅"/>
                                        <m:ctrlPr>
                                          <a:rPr lang="en-US" altLang="zh-CN" sz="140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altLang="zh-CN" sz="1400" b="0" i="1" smtClean="0">
                                            <a:latin typeface="Cambria Math" panose="02040503050406030204" pitchFamily="18" charset="0"/>
                                          </a:rPr>
                                          <m:t>𝑤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a:rPr lang="en-US" altLang="zh-CN" sz="1400" b="0" i="1" smtClean="0">
                                        <a:latin typeface="Cambria Math" panose="02040503050406030204" pitchFamily="18" charset="0"/>
                                      </a:rPr>
                                      <m:t>𝐻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altLang="zh-CN" sz="1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altLang="zh-CN" sz="1400" i="1" smtClean="0">
                                        <a:latin typeface="Cambria Math" panose="02040503050406030204" pitchFamily="18" charset="0"/>
                                      </a:rPr>
                                      <m:t>g</m:t>
                                    </m:r>
                                  </m:e>
                                  <m:sub>
                                    <m:r>
                                      <a:rPr lang="en-US" altLang="zh-CN" sz="1400" b="0" i="1" smtClean="0">
                                        <a:latin typeface="Cambria Math" panose="02040503050406030204" pitchFamily="18" charset="0"/>
                                      </a:rPr>
                                      <m:t>𝐻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zh-CN" altLang="en-US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altLang="zh-CN" sz="1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400" b="0" i="1" smtClean="0">
                                        <a:latin typeface="Cambria Math" panose="02040503050406030204" pitchFamily="18" charset="0"/>
                                      </a:rPr>
                                      <m:t>𝐶</m:t>
                                    </m:r>
                                  </m:e>
                                  <m:sub>
                                    <m:r>
                                      <a:rPr lang="en-US" altLang="zh-CN" sz="1400" b="0" i="1" smtClean="0">
                                        <a:latin typeface="Cambria Math" panose="02040503050406030204" pitchFamily="18" charset="0"/>
                                      </a:rPr>
                                      <m:t>𝐻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zh-CN" altLang="en-US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altLang="zh-CN" sz="1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acc>
                                      <m:accPr>
                                        <m:chr m:val="̅"/>
                                        <m:ctrlPr>
                                          <a:rPr lang="en-US" altLang="zh-CN" sz="140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altLang="zh-CN" sz="1400" b="0" i="1" smtClean="0">
                                            <a:latin typeface="Cambria Math" panose="02040503050406030204" pitchFamily="18" charset="0"/>
                                          </a:rPr>
                                          <m:t>𝑤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a:rPr lang="en-US" altLang="zh-CN" sz="1400" b="0" i="1" smtClean="0"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altLang="zh-CN" sz="1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altLang="zh-CN" sz="1400" i="1" smtClean="0">
                                        <a:latin typeface="Cambria Math" panose="02040503050406030204" pitchFamily="18" charset="0"/>
                                      </a:rPr>
                                      <m:t>g</m:t>
                                    </m:r>
                                  </m:e>
                                  <m:sub>
                                    <m:r>
                                      <a:rPr lang="en-US" altLang="zh-CN" sz="1400" b="0" i="1" smtClean="0"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zh-CN" altLang="en-US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altLang="zh-CN" sz="1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400" b="0" i="1" smtClean="0">
                                        <a:latin typeface="Cambria Math" panose="02040503050406030204" pitchFamily="18" charset="0"/>
                                      </a:rPr>
                                      <m:t>𝐶</m:t>
                                    </m:r>
                                  </m:e>
                                  <m:sub>
                                    <m:r>
                                      <a:rPr lang="en-US" altLang="zh-CN" sz="1400" b="0" i="1" smtClean="0"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zh-CN" altLang="en-US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altLang="zh-CN" sz="1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acc>
                                      <m:accPr>
                                        <m:chr m:val="̅"/>
                                        <m:ctrlPr>
                                          <a:rPr lang="en-US" altLang="zh-CN" sz="140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altLang="zh-CN" sz="1400" b="0" i="1" smtClean="0">
                                            <a:latin typeface="Cambria Math" panose="02040503050406030204" pitchFamily="18" charset="0"/>
                                          </a:rPr>
                                          <m:t>𝑤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a:rPr lang="en-US" altLang="zh-CN" sz="1400" b="0" i="1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altLang="zh-CN" sz="1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altLang="zh-CN" sz="1400" i="1" smtClean="0">
                                        <a:latin typeface="Cambria Math" panose="02040503050406030204" pitchFamily="18" charset="0"/>
                                      </a:rPr>
                                      <m:t>g</m:t>
                                    </m:r>
                                  </m:e>
                                  <m:sub>
                                    <m:r>
                                      <a:rPr lang="en-US" altLang="zh-CN" sz="1400" b="0" i="1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zh-CN" altLang="en-US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altLang="zh-CN" sz="1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400" b="0" i="1" smtClean="0">
                                        <a:latin typeface="Cambria Math" panose="02040503050406030204" pitchFamily="18" charset="0"/>
                                      </a:rPr>
                                      <m:t>𝐶</m:t>
                                    </m:r>
                                  </m:e>
                                  <m:sub>
                                    <m:r>
                                      <a:rPr lang="en-US" altLang="zh-CN" sz="1400" b="0" i="1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zh-CN" altLang="en-US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altLang="zh-CN" sz="1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altLang="zh-CN" sz="1400" i="1" smtClean="0">
                                        <a:latin typeface="Cambria Math" panose="02040503050406030204" pitchFamily="18" charset="0"/>
                                      </a:rPr>
                                      <m:t>g</m:t>
                                    </m:r>
                                  </m:e>
                                  <m:sub>
                                    <m:r>
                                      <a:rPr lang="en-US" altLang="zh-CN" sz="1400" b="0" i="1" smtClean="0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zh-CN" altLang="en-US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altLang="zh-CN" sz="1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400" b="0" i="1" smtClean="0">
                                        <a:latin typeface="Cambria Math" panose="02040503050406030204" pitchFamily="18" charset="0"/>
                                      </a:rPr>
                                      <m:t>𝐶</m:t>
                                    </m:r>
                                  </m:e>
                                  <m:sub>
                                    <m:r>
                                      <a:rPr lang="en-US" altLang="zh-CN" sz="1400" b="0" i="1" smtClean="0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zh-CN" altLang="en-US" sz="14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800026529"/>
                      </a:ext>
                    </a:extLst>
                  </a:tr>
                  <a:tr h="469430"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</a:rPr>
                            <a:t>1978-1985</a:t>
                          </a: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9.8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2.2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22.0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4.3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44.1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 dirty="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2.3</a:t>
                          </a:r>
                          <a:endParaRPr lang="zh-CN" altLang="en-US" sz="1400" kern="100" dirty="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23.4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1.3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13.2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 dirty="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-0.3</a:t>
                          </a:r>
                          <a:endParaRPr lang="zh-CN" altLang="en-US" sz="1400" kern="100" dirty="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-2.6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extLst>
                      <a:ext uri="{0D108BD9-81ED-4DB2-BD59-A6C34878D82A}">
                        <a16:rowId xmlns:a16="http://schemas.microsoft.com/office/drawing/2014/main" val="2881602612"/>
                      </a:ext>
                    </a:extLst>
                  </a:tr>
                  <a:tr h="469430"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</a:rPr>
                            <a:t>1985-1993</a:t>
                          </a: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9.6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2.4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24.7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2.9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29.7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0.8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8.1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0.9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9.0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2.8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28.6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extLst>
                      <a:ext uri="{0D108BD9-81ED-4DB2-BD59-A6C34878D82A}">
                        <a16:rowId xmlns:a16="http://schemas.microsoft.com/office/drawing/2014/main" val="1390962010"/>
                      </a:ext>
                    </a:extLst>
                  </a:tr>
                  <a:tr h="469430"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</a:rPr>
                            <a:t>1993-2001</a:t>
                          </a: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9.4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3.2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34.0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3.1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33.5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1.6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17.5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2.1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22.4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-0.7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-7.4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extLst>
                      <a:ext uri="{0D108BD9-81ED-4DB2-BD59-A6C34878D82A}">
                        <a16:rowId xmlns:a16="http://schemas.microsoft.com/office/drawing/2014/main" val="1850086916"/>
                      </a:ext>
                    </a:extLst>
                  </a:tr>
                  <a:tr h="469430"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</a:rPr>
                            <a:t>2001-2008</a:t>
                          </a: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11.0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4.1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37.3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3.6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32.5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3.4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31.1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1.5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13.3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 dirty="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-1.6</a:t>
                          </a:r>
                          <a:endParaRPr lang="zh-CN" altLang="en-US" sz="1400" kern="100" dirty="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-14.1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extLst>
                      <a:ext uri="{0D108BD9-81ED-4DB2-BD59-A6C34878D82A}">
                        <a16:rowId xmlns:a16="http://schemas.microsoft.com/office/drawing/2014/main" val="3817213293"/>
                      </a:ext>
                    </a:extLst>
                  </a:tr>
                  <a:tr h="469430"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</a:rPr>
                            <a:t>2008-2017</a:t>
                          </a: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8.0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5.0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62.1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1.1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13.7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0.6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7.6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4.1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50.9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-2.8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-34.3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extLst>
                      <a:ext uri="{0D108BD9-81ED-4DB2-BD59-A6C34878D82A}">
                        <a16:rowId xmlns:a16="http://schemas.microsoft.com/office/drawing/2014/main" val="402427695"/>
                      </a:ext>
                    </a:extLst>
                  </a:tr>
                  <a:tr h="469430"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</a:rPr>
                            <a:t>1978-2001</a:t>
                          </a: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9.6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2.6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27.0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3.4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35.2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1.5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16.0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1.4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14.6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 dirty="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0.7</a:t>
                          </a:r>
                          <a:endParaRPr lang="zh-CN" altLang="en-US" sz="1400" kern="100" dirty="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7.2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extLst>
                      <a:ext uri="{0D108BD9-81ED-4DB2-BD59-A6C34878D82A}">
                        <a16:rowId xmlns:a16="http://schemas.microsoft.com/office/drawing/2014/main" val="2117066188"/>
                      </a:ext>
                    </a:extLst>
                  </a:tr>
                  <a:tr h="469430"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</a:rPr>
                            <a:t>2001-2017</a:t>
                          </a: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9.3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4.6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49.2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2.1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22.1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1.8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19.1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2.8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29.8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 dirty="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-1.9</a:t>
                          </a:r>
                          <a:endParaRPr lang="zh-CN" altLang="en-US" sz="1400" kern="100" dirty="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 dirty="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-20.3</a:t>
                          </a:r>
                          <a:endParaRPr lang="zh-CN" altLang="en-US" sz="1400" kern="100" dirty="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extLst>
                      <a:ext uri="{0D108BD9-81ED-4DB2-BD59-A6C34878D82A}">
                        <a16:rowId xmlns:a16="http://schemas.microsoft.com/office/drawing/2014/main" val="1765114490"/>
                      </a:ext>
                    </a:extLst>
                  </a:tr>
                  <a:tr h="469430"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b="1" kern="100" dirty="0">
                              <a:effectLst/>
                              <a:latin typeface="Times New Roman" panose="02020603050405020304" pitchFamily="18" charset="0"/>
                            </a:rPr>
                            <a:t>1978-2017</a:t>
                          </a:r>
                          <a:endParaRPr lang="zh-CN" altLang="en-US" sz="1400" kern="100" dirty="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b="1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9.5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b="1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3.4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b="1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35.3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b="1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3.0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b="1" kern="100" dirty="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31.1</a:t>
                          </a:r>
                          <a:endParaRPr lang="zh-CN" altLang="en-US" sz="1400" kern="100" dirty="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b="1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1.6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b="1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17.2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b="1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1.9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b="1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20.4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b="1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-0.4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b="1" kern="100" dirty="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-4.0</a:t>
                          </a:r>
                          <a:endParaRPr lang="zh-CN" altLang="en-US" sz="1400" kern="100" dirty="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extLst>
                      <a:ext uri="{0D108BD9-81ED-4DB2-BD59-A6C34878D82A}">
                        <a16:rowId xmlns:a16="http://schemas.microsoft.com/office/drawing/2014/main" val="197219787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表格 9">
                <a:extLst>
                  <a:ext uri="{FF2B5EF4-FFF2-40B4-BE49-F238E27FC236}">
                    <a16:creationId xmlns:a16="http://schemas.microsoft.com/office/drawing/2014/main" id="{881D704E-81F0-358C-1742-04AB4AB66BF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84207909"/>
                  </p:ext>
                </p:extLst>
              </p:nvPr>
            </p:nvGraphicFramePr>
            <p:xfrm>
              <a:off x="1106542" y="1351152"/>
              <a:ext cx="10404156" cy="4694300"/>
            </p:xfrm>
            <a:graphic>
              <a:graphicData uri="http://schemas.openxmlformats.org/drawingml/2006/table">
                <a:tbl>
                  <a:tblPr firstRow="1" bandRow="1">
                    <a:tableStyleId>{69CF1AB2-1976-4502-BF36-3FF5EA218861}</a:tableStyleId>
                  </a:tblPr>
                  <a:tblGrid>
                    <a:gridCol w="1082002">
                      <a:extLst>
                        <a:ext uri="{9D8B030D-6E8A-4147-A177-3AD203B41FA5}">
                          <a16:colId xmlns:a16="http://schemas.microsoft.com/office/drawing/2014/main" val="2335755273"/>
                        </a:ext>
                      </a:extLst>
                    </a:gridCol>
                    <a:gridCol w="1007901">
                      <a:extLst>
                        <a:ext uri="{9D8B030D-6E8A-4147-A177-3AD203B41FA5}">
                          <a16:colId xmlns:a16="http://schemas.microsoft.com/office/drawing/2014/main" val="2598467178"/>
                        </a:ext>
                      </a:extLst>
                    </a:gridCol>
                    <a:gridCol w="1029577">
                      <a:extLst>
                        <a:ext uri="{9D8B030D-6E8A-4147-A177-3AD203B41FA5}">
                          <a16:colId xmlns:a16="http://schemas.microsoft.com/office/drawing/2014/main" val="82720356"/>
                        </a:ext>
                      </a:extLst>
                    </a:gridCol>
                    <a:gridCol w="671935">
                      <a:extLst>
                        <a:ext uri="{9D8B030D-6E8A-4147-A177-3AD203B41FA5}">
                          <a16:colId xmlns:a16="http://schemas.microsoft.com/office/drawing/2014/main" val="2227050587"/>
                        </a:ext>
                      </a:extLst>
                    </a:gridCol>
                    <a:gridCol w="1072929">
                      <a:extLst>
                        <a:ext uri="{9D8B030D-6E8A-4147-A177-3AD203B41FA5}">
                          <a16:colId xmlns:a16="http://schemas.microsoft.com/office/drawing/2014/main" val="677393519"/>
                        </a:ext>
                      </a:extLst>
                    </a:gridCol>
                    <a:gridCol w="671934">
                      <a:extLst>
                        <a:ext uri="{9D8B030D-6E8A-4147-A177-3AD203B41FA5}">
                          <a16:colId xmlns:a16="http://schemas.microsoft.com/office/drawing/2014/main" val="1289442639"/>
                        </a:ext>
                      </a:extLst>
                    </a:gridCol>
                    <a:gridCol w="1018740">
                      <a:extLst>
                        <a:ext uri="{9D8B030D-6E8A-4147-A177-3AD203B41FA5}">
                          <a16:colId xmlns:a16="http://schemas.microsoft.com/office/drawing/2014/main" val="754846687"/>
                        </a:ext>
                      </a:extLst>
                    </a:gridCol>
                    <a:gridCol w="650259">
                      <a:extLst>
                        <a:ext uri="{9D8B030D-6E8A-4147-A177-3AD203B41FA5}">
                          <a16:colId xmlns:a16="http://schemas.microsoft.com/office/drawing/2014/main" val="1084890965"/>
                        </a:ext>
                      </a:extLst>
                    </a:gridCol>
                    <a:gridCol w="969417">
                      <a:extLst>
                        <a:ext uri="{9D8B030D-6E8A-4147-A177-3AD203B41FA5}">
                          <a16:colId xmlns:a16="http://schemas.microsoft.com/office/drawing/2014/main" val="2178508516"/>
                        </a:ext>
                      </a:extLst>
                    </a:gridCol>
                    <a:gridCol w="656232">
                      <a:extLst>
                        <a:ext uri="{9D8B030D-6E8A-4147-A177-3AD203B41FA5}">
                          <a16:colId xmlns:a16="http://schemas.microsoft.com/office/drawing/2014/main" val="685085756"/>
                        </a:ext>
                      </a:extLst>
                    </a:gridCol>
                    <a:gridCol w="830076">
                      <a:extLst>
                        <a:ext uri="{9D8B030D-6E8A-4147-A177-3AD203B41FA5}">
                          <a16:colId xmlns:a16="http://schemas.microsoft.com/office/drawing/2014/main" val="3228332601"/>
                        </a:ext>
                      </a:extLst>
                    </a:gridCol>
                    <a:gridCol w="743154">
                      <a:extLst>
                        <a:ext uri="{9D8B030D-6E8A-4147-A177-3AD203B41FA5}">
                          <a16:colId xmlns:a16="http://schemas.microsoft.com/office/drawing/2014/main" val="712237569"/>
                        </a:ext>
                      </a:extLst>
                    </a:gridCol>
                  </a:tblGrid>
                  <a:tr h="469430"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endParaRPr lang="zh-CN" altLang="en-US" sz="1400" dirty="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zh-CN" altLang="en-US" sz="1400" kern="10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</a:rPr>
                            <a:t>经济增长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 gridSpan="2"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zh-CN" altLang="en-US" sz="1400" kern="10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</a:rPr>
                            <a:t>物质资本</a:t>
                          </a:r>
                          <a:r>
                            <a:rPr lang="en-US" sz="1400" i="1" kern="1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K</a:t>
                          </a:r>
                          <a:endParaRPr 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36195" marR="36195" marT="9525" anchor="ctr"/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zh-CN" altLang="en-US" sz="1400" kern="10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</a:rPr>
                            <a:t>人力资本</a:t>
                          </a:r>
                          <a:r>
                            <a:rPr lang="en-US" sz="1400" i="1" kern="1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H</a:t>
                          </a:r>
                          <a:endParaRPr 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36195" marR="36195" marT="9525" anchor="ctr"/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zh-CN" altLang="en-US" sz="1400" kern="100" dirty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</a:rPr>
                            <a:t>自然资本</a:t>
                          </a:r>
                          <a:r>
                            <a:rPr lang="en-US" sz="1400" i="1" kern="1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N</a:t>
                          </a:r>
                          <a:endParaRPr lang="en-US" sz="1400" kern="100" dirty="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36195" marR="36195" marT="9525" anchor="ctr"/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zh-CN" altLang="en-US" sz="1400" kern="10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</a:rPr>
                            <a:t>社会资本</a:t>
                          </a:r>
                          <a:r>
                            <a:rPr lang="en-US" sz="1400" i="1" kern="1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S</a:t>
                          </a:r>
                          <a:endParaRPr 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36195" marR="36195" marT="9525" anchor="ctr"/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zh-CN" altLang="en-US" sz="1400" kern="100" dirty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</a:rPr>
                            <a:t>索洛余值</a:t>
                          </a:r>
                          <a:r>
                            <a:rPr lang="en-US" sz="1400" i="1" kern="1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A</a:t>
                          </a:r>
                          <a:endParaRPr lang="en-US" sz="1400" kern="100" dirty="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36195" marR="36195" marT="9525" anchor="ctr"/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42431757"/>
                      </a:ext>
                    </a:extLst>
                  </a:tr>
                  <a:tr h="469430"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zh-CN" altLang="en-US" sz="1400" kern="10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</a:rPr>
                            <a:t>时期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108485" t="-101299" r="-828485" b="-80389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203550" t="-101299" r="-708876" b="-80389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466364" t="-101299" r="-989091" b="-80389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351977" t="-101299" r="-514689" b="-80389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727273" t="-101299" r="-728182" b="-80389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544910" t="-101299" r="-379641" b="-80389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1006542" t="-101299" r="-492523" b="-80389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744654" t="-101299" r="-231447" b="-80389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1243519" t="-101299" r="-240741" b="-80389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1066912" t="-101299" r="-91176" b="-80389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1300820" t="-101299" r="-1639" b="-80389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800026529"/>
                      </a:ext>
                    </a:extLst>
                  </a:tr>
                  <a:tr h="469430"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</a:rPr>
                            <a:t>1978-1985</a:t>
                          </a: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9.8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2.2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22.0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4.3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44.1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 dirty="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2.3</a:t>
                          </a:r>
                          <a:endParaRPr lang="zh-CN" altLang="en-US" sz="1400" kern="100" dirty="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23.4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1.3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13.2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 dirty="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-0.3</a:t>
                          </a:r>
                          <a:endParaRPr lang="zh-CN" altLang="en-US" sz="1400" kern="100" dirty="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-2.6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extLst>
                      <a:ext uri="{0D108BD9-81ED-4DB2-BD59-A6C34878D82A}">
                        <a16:rowId xmlns:a16="http://schemas.microsoft.com/office/drawing/2014/main" val="2881602612"/>
                      </a:ext>
                    </a:extLst>
                  </a:tr>
                  <a:tr h="469430"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</a:rPr>
                            <a:t>1985-1993</a:t>
                          </a: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9.6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2.4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24.7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2.9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29.7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0.8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8.1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0.9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9.0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2.8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28.6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extLst>
                      <a:ext uri="{0D108BD9-81ED-4DB2-BD59-A6C34878D82A}">
                        <a16:rowId xmlns:a16="http://schemas.microsoft.com/office/drawing/2014/main" val="1390962010"/>
                      </a:ext>
                    </a:extLst>
                  </a:tr>
                  <a:tr h="469430"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</a:rPr>
                            <a:t>1993-2001</a:t>
                          </a: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9.4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3.2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34.0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3.1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33.5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1.6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17.5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2.1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22.4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-0.7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-7.4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extLst>
                      <a:ext uri="{0D108BD9-81ED-4DB2-BD59-A6C34878D82A}">
                        <a16:rowId xmlns:a16="http://schemas.microsoft.com/office/drawing/2014/main" val="1850086916"/>
                      </a:ext>
                    </a:extLst>
                  </a:tr>
                  <a:tr h="469430"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</a:rPr>
                            <a:t>2001-2008</a:t>
                          </a: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11.0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4.1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37.3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3.6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32.5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3.4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31.1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1.5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13.3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 dirty="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-1.6</a:t>
                          </a:r>
                          <a:endParaRPr lang="zh-CN" altLang="en-US" sz="1400" kern="100" dirty="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-14.1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extLst>
                      <a:ext uri="{0D108BD9-81ED-4DB2-BD59-A6C34878D82A}">
                        <a16:rowId xmlns:a16="http://schemas.microsoft.com/office/drawing/2014/main" val="3817213293"/>
                      </a:ext>
                    </a:extLst>
                  </a:tr>
                  <a:tr h="469430"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</a:rPr>
                            <a:t>2008-2017</a:t>
                          </a: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8.0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5.0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62.1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1.1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13.7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0.6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7.6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4.1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50.9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-2.8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-34.3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extLst>
                      <a:ext uri="{0D108BD9-81ED-4DB2-BD59-A6C34878D82A}">
                        <a16:rowId xmlns:a16="http://schemas.microsoft.com/office/drawing/2014/main" val="402427695"/>
                      </a:ext>
                    </a:extLst>
                  </a:tr>
                  <a:tr h="469430"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</a:rPr>
                            <a:t>1978-2001</a:t>
                          </a: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9.6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2.6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27.0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3.4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35.2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1.5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16.0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1.4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14.6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 dirty="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0.7</a:t>
                          </a:r>
                          <a:endParaRPr lang="zh-CN" altLang="en-US" sz="1400" kern="100" dirty="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7.2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extLst>
                      <a:ext uri="{0D108BD9-81ED-4DB2-BD59-A6C34878D82A}">
                        <a16:rowId xmlns:a16="http://schemas.microsoft.com/office/drawing/2014/main" val="2117066188"/>
                      </a:ext>
                    </a:extLst>
                  </a:tr>
                  <a:tr h="469430"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</a:rPr>
                            <a:t>2001-2017</a:t>
                          </a: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9.3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4.6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49.2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2.1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22.1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1.8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19.1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2.8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29.8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 dirty="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-1.9</a:t>
                          </a:r>
                          <a:endParaRPr lang="zh-CN" altLang="en-US" sz="1400" kern="100" dirty="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kern="100" dirty="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-20.3</a:t>
                          </a:r>
                          <a:endParaRPr lang="zh-CN" altLang="en-US" sz="1400" kern="100" dirty="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extLst>
                      <a:ext uri="{0D108BD9-81ED-4DB2-BD59-A6C34878D82A}">
                        <a16:rowId xmlns:a16="http://schemas.microsoft.com/office/drawing/2014/main" val="1765114490"/>
                      </a:ext>
                    </a:extLst>
                  </a:tr>
                  <a:tr h="469430"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b="1" kern="100" dirty="0">
                              <a:effectLst/>
                              <a:latin typeface="Times New Roman" panose="02020603050405020304" pitchFamily="18" charset="0"/>
                            </a:rPr>
                            <a:t>1978-2017</a:t>
                          </a:r>
                          <a:endParaRPr lang="zh-CN" altLang="en-US" sz="1400" kern="100" dirty="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b="1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9.5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b="1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3.4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b="1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35.3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b="1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3.0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b="1" kern="100" dirty="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31.1</a:t>
                          </a:r>
                          <a:endParaRPr lang="zh-CN" altLang="en-US" sz="1400" kern="100" dirty="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b="1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1.6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b="1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17.2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b="1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1.9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b="1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20.4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b="1" kern="10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-0.4</a:t>
                          </a:r>
                          <a:endParaRPr lang="zh-CN" altLang="en-US" sz="1400" kern="10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buNone/>
                          </a:pPr>
                          <a:r>
                            <a:rPr lang="en-US" altLang="zh-CN" sz="1400" b="1" kern="100" dirty="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</a:rPr>
                            <a:t>-4.0</a:t>
                          </a:r>
                          <a:endParaRPr lang="zh-CN" altLang="en-US" sz="1400" kern="100" dirty="0">
                            <a:effectLst/>
                            <a:latin typeface="Times New Roman" panose="02020603050405020304" pitchFamily="18" charset="0"/>
                          </a:endParaRPr>
                        </a:p>
                      </a:txBody>
                      <a:tcPr marL="9525" marR="9525" marT="9525" anchor="ctr"/>
                    </a:tc>
                    <a:extLst>
                      <a:ext uri="{0D108BD9-81ED-4DB2-BD59-A6C34878D82A}">
                        <a16:rowId xmlns:a16="http://schemas.microsoft.com/office/drawing/2014/main" val="1972197872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3" name="文本框 12">
            <a:extLst>
              <a:ext uri="{FF2B5EF4-FFF2-40B4-BE49-F238E27FC236}">
                <a16:creationId xmlns:a16="http://schemas.microsoft.com/office/drawing/2014/main" id="{E0FD5A96-3266-3B0E-99A7-F85438A08771}"/>
              </a:ext>
            </a:extLst>
          </p:cNvPr>
          <p:cNvSpPr txBox="1"/>
          <p:nvPr/>
        </p:nvSpPr>
        <p:spPr>
          <a:xfrm>
            <a:off x="3338937" y="897182"/>
            <a:ext cx="593936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buNone/>
            </a:pPr>
            <a:r>
              <a:rPr lang="zh-CN" altLang="en-US" dirty="0">
                <a:latin typeface="华文楷体" panose="02010600040101010101" charset="-122"/>
                <a:ea typeface="华文楷体" panose="02010600040101010101" charset="-122"/>
              </a:rPr>
              <a:t>表</a:t>
            </a:r>
            <a:r>
              <a:rPr lang="en-US" altLang="zh-CN" dirty="0">
                <a:latin typeface="华文楷体" panose="02010600040101010101" charset="-122"/>
                <a:ea typeface="华文楷体" panose="02010600040101010101" charset="-122"/>
              </a:rPr>
              <a:t>4-11</a:t>
            </a:r>
            <a:r>
              <a:rPr lang="zh-CN" altLang="en-US" dirty="0">
                <a:latin typeface="华文楷体" panose="02010600040101010101" charset="-122"/>
                <a:ea typeface="华文楷体" panose="02010600040101010101" charset="-122"/>
              </a:rPr>
              <a:t>  中国经济增长贡献来源及其时期变化（单位：</a:t>
            </a:r>
            <a:r>
              <a:rPr lang="en-US" altLang="zh-CN" dirty="0">
                <a:latin typeface="华文楷体" panose="02010600040101010101" charset="-122"/>
                <a:ea typeface="华文楷体" panose="02010600040101010101" charset="-122"/>
              </a:rPr>
              <a:t>%</a:t>
            </a:r>
            <a:r>
              <a:rPr lang="zh-CN" altLang="en-US" dirty="0">
                <a:latin typeface="华文楷体" panose="02010600040101010101" charset="-122"/>
                <a:ea typeface="华文楷体" panose="02010600040101010101" charset="-122"/>
              </a:rPr>
              <a:t>）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950E071D-42FA-140B-53E0-2D383CF69FBD}"/>
              </a:ext>
            </a:extLst>
          </p:cNvPr>
          <p:cNvSpPr txBox="1"/>
          <p:nvPr/>
        </p:nvSpPr>
        <p:spPr>
          <a:xfrm>
            <a:off x="2908299" y="6130091"/>
            <a:ext cx="659976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buNone/>
            </a:pPr>
            <a:r>
              <a:rPr lang="zh-CN" altLang="en-US" sz="2000" dirty="0">
                <a:latin typeface="华文楷体" panose="02010600040101010101" charset="-122"/>
                <a:ea typeface="华文楷体" panose="02010600040101010101" charset="-122"/>
              </a:rPr>
              <a:t>一旦将各类资本投入均考虑在内，即可充分解释经济增长。</a:t>
            </a:r>
          </a:p>
        </p:txBody>
      </p:sp>
      <p:pic>
        <p:nvPicPr>
          <p:cNvPr id="2049" name="Picture 1">
            <a:extLst>
              <a:ext uri="{FF2B5EF4-FFF2-40B4-BE49-F238E27FC236}">
                <a16:creationId xmlns:a16="http://schemas.microsoft.com/office/drawing/2014/main" id="{B7B16801-3426-A806-79B2-BEFC3E86C3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0975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371C7B34-74EE-3F0D-EBE8-1454BE54DA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33375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>
            <a:extLst>
              <a:ext uri="{FF2B5EF4-FFF2-40B4-BE49-F238E27FC236}">
                <a16:creationId xmlns:a16="http://schemas.microsoft.com/office/drawing/2014/main" id="{FA5BDE1F-0C9D-8AB7-1F10-3D0A75C12A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9050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9BE2E73B-EF9C-867F-FE02-077C9F985D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4290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>
            <a:extLst>
              <a:ext uri="{FF2B5EF4-FFF2-40B4-BE49-F238E27FC236}">
                <a16:creationId xmlns:a16="http://schemas.microsoft.com/office/drawing/2014/main" id="{433C0DCB-286C-8BD4-9C48-384C4C9578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0955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2D55258C-1A18-91E9-E9AF-6BE4B8813E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4290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>
            <a:extLst>
              <a:ext uri="{FF2B5EF4-FFF2-40B4-BE49-F238E27FC236}">
                <a16:creationId xmlns:a16="http://schemas.microsoft.com/office/drawing/2014/main" id="{1E5BB2D2-090E-5D20-197C-2143B87CA2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9050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>
            <a:extLst>
              <a:ext uri="{FF2B5EF4-FFF2-40B4-BE49-F238E27FC236}">
                <a16:creationId xmlns:a16="http://schemas.microsoft.com/office/drawing/2014/main" id="{E623EC63-EA4B-1CE2-8ACD-6F0A7F7E8D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0480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>
            <a:extLst>
              <a:ext uri="{FF2B5EF4-FFF2-40B4-BE49-F238E27FC236}">
                <a16:creationId xmlns:a16="http://schemas.microsoft.com/office/drawing/2014/main" id="{03C0388B-5AA0-4A76-4FC3-B199377146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0975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>
            <a:extLst>
              <a:ext uri="{FF2B5EF4-FFF2-40B4-BE49-F238E27FC236}">
                <a16:creationId xmlns:a16="http://schemas.microsoft.com/office/drawing/2014/main" id="{EEE222FA-C3DB-07F3-DE8D-30361E1E36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0975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9" name="Picture 11">
            <a:extLst>
              <a:ext uri="{FF2B5EF4-FFF2-40B4-BE49-F238E27FC236}">
                <a16:creationId xmlns:a16="http://schemas.microsoft.com/office/drawing/2014/main" id="{E15AB212-F2E1-AC1E-57ED-E140BA17AD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0975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216708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B5DDD2-A605-FE9F-7D07-5186C2DF93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灯片编号占位符 6">
            <a:extLst>
              <a:ext uri="{FF2B5EF4-FFF2-40B4-BE49-F238E27FC236}">
                <a16:creationId xmlns:a16="http://schemas.microsoft.com/office/drawing/2014/main" id="{CBDE4408-5146-7300-04D6-CD7C44CDE368}"/>
              </a:ext>
            </a:extLst>
          </p:cNvPr>
          <p:cNvSpPr txBox="1"/>
          <p:nvPr/>
        </p:nvSpPr>
        <p:spPr>
          <a:xfrm>
            <a:off x="10888524" y="6619009"/>
            <a:ext cx="932884" cy="3117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A0DB2DC-4C9A-4742-B13C-FB6460FD3503}" type="slidenum">
              <a:rPr lang="zh-CN" altLang="en-US" sz="2000" smtClean="0">
                <a:solidFill>
                  <a:schemeClr val="tx1"/>
                </a:solidFill>
              </a:rPr>
              <a:t>52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9" name="Rectangle 4" descr="浅色上对角线">
            <a:extLst>
              <a:ext uri="{FF2B5EF4-FFF2-40B4-BE49-F238E27FC236}">
                <a16:creationId xmlns:a16="http://schemas.microsoft.com/office/drawing/2014/main" id="{9D78BB5D-0A95-1F36-8B00-8105DE26E1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591" y="107576"/>
            <a:ext cx="5234409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二、中国测算示例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4B7D8239-7DFA-D0FC-7613-C1BB48E361B1}"/>
              </a:ext>
            </a:extLst>
          </p:cNvPr>
          <p:cNvSpPr txBox="1"/>
          <p:nvPr/>
        </p:nvSpPr>
        <p:spPr>
          <a:xfrm>
            <a:off x="1214966" y="1277893"/>
            <a:ext cx="10265834" cy="40006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indent="457200" algn="just">
              <a:lnSpc>
                <a:spcPct val="180000"/>
              </a:lnSpc>
              <a:buNone/>
            </a:pP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总之，近期人力资本对经济增长的贡献有所下降、物质资本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K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成为主导决定因素，但其主要受全球金融危机这一外部负向冲击所致。</a:t>
            </a:r>
            <a:endParaRPr lang="en-US" altLang="zh-CN" sz="2400" dirty="0">
              <a:latin typeface="华文楷体" panose="02010600040101010101" charset="-122"/>
              <a:ea typeface="华文楷体" panose="02010600040101010101" charset="-122"/>
            </a:endParaRPr>
          </a:p>
          <a:p>
            <a:pPr marL="0" marR="0" indent="457200" algn="just">
              <a:lnSpc>
                <a:spcPct val="180000"/>
              </a:lnSpc>
              <a:buNone/>
            </a:pP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长期而言，物质资本对经济增长的贡献将回落到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40%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以下，人力资本对经济增长的贡献将稳定在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30%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上下；自然资本贡献波动较大，且整体呈下降趋势；社会资本对经济增长的贡献整体呈上升趋势。以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(</a:t>
            </a:r>
            <a:r>
              <a:rPr lang="en-US" altLang="zh-CN" sz="2400" dirty="0" err="1">
                <a:latin typeface="华文楷体" panose="02010600040101010101" charset="-122"/>
                <a:ea typeface="华文楷体" panose="02010600040101010101" charset="-122"/>
              </a:rPr>
              <a:t>CA+CS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)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之和刻画的</a:t>
            </a:r>
            <a:r>
              <a:rPr lang="en-US" altLang="zh-CN" sz="2400" dirty="0" err="1">
                <a:latin typeface="华文楷体" panose="02010600040101010101" charset="-122"/>
                <a:ea typeface="华文楷体" panose="02010600040101010101" charset="-122"/>
              </a:rPr>
              <a:t>TFP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影响，明显低于传统增长核算的结果，但绝大多数时期仍在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10%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以上。</a:t>
            </a:r>
          </a:p>
        </p:txBody>
      </p:sp>
    </p:spTree>
    <p:extLst>
      <p:ext uri="{BB962C8B-B14F-4D97-AF65-F5344CB8AC3E}">
        <p14:creationId xmlns:p14="http://schemas.microsoft.com/office/powerpoint/2010/main" val="210897261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微信图片_2025-08-21_135334_84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438" y="-72736"/>
            <a:ext cx="11691562" cy="6681355"/>
          </a:xfrm>
          <a:prstGeom prst="rect">
            <a:avLst/>
          </a:prstGeom>
        </p:spPr>
      </p:pic>
      <p:sp>
        <p:nvSpPr>
          <p:cNvPr id="52" name="圆角矩形 51"/>
          <p:cNvSpPr/>
          <p:nvPr/>
        </p:nvSpPr>
        <p:spPr>
          <a:xfrm>
            <a:off x="1817489" y="856749"/>
            <a:ext cx="8222187" cy="2405890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10888524" y="6619009"/>
            <a:ext cx="932884" cy="311727"/>
          </a:xfrm>
        </p:spPr>
        <p:txBody>
          <a:bodyPr/>
          <a:lstStyle/>
          <a:p>
            <a:fld id="{9A0DB2DC-4C9A-4742-B13C-FB6460FD3503}" type="slidenum">
              <a:rPr lang="zh-CN" altLang="en-US" sz="2000">
                <a:solidFill>
                  <a:schemeClr val="tx1"/>
                </a:solidFill>
              </a:rPr>
              <a:t>53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/>
        </p:nvSpPr>
        <p:spPr>
          <a:xfrm>
            <a:off x="1575949" y="846359"/>
            <a:ext cx="10825227" cy="111125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br>
              <a:rPr lang="zh-CN" altLang="en-US" sz="1900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44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第</a:t>
            </a:r>
            <a:r>
              <a:rPr lang="zh-CN" altLang="en-US" sz="44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四节 增长质量内涵与测度方法</a:t>
            </a:r>
            <a:endParaRPr lang="en-US" altLang="zh-CN" sz="36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7" name="Rectangle 9"/>
          <p:cNvSpPr txBox="1">
            <a:spLocks noChangeArrowheads="1"/>
          </p:cNvSpPr>
          <p:nvPr/>
        </p:nvSpPr>
        <p:spPr>
          <a:xfrm>
            <a:off x="1992769" y="2451975"/>
            <a:ext cx="8735060" cy="2387600"/>
          </a:xfrm>
          <a:prstGeom prst="rect">
            <a:avLst/>
          </a:prstGeom>
          <a:ln w="25400">
            <a:noFill/>
          </a:ln>
          <a:effectLst>
            <a:outerShdw blurRad="50800" dist="50800" dir="5400000" algn="ctr" rotWithShape="0">
              <a:schemeClr val="accent5">
                <a:lumMod val="20000"/>
                <a:lumOff val="80000"/>
              </a:schemeClr>
            </a:outerShdw>
          </a:effectLst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一、增长质量内涵</a:t>
            </a:r>
            <a:br>
              <a:rPr lang="zh-CN" altLang="en-US" sz="3600" b="1" dirty="0">
                <a:solidFill>
                  <a:srgbClr val="0070C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  <a:sym typeface="+mn-ea"/>
              </a:rPr>
            </a:br>
            <a:r>
              <a:rPr lang="zh-CN" altLang="en-US" sz="3600" b="1" dirty="0">
                <a:solidFill>
                  <a:srgbClr val="0070C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二、增长质量测度</a:t>
            </a:r>
            <a:br>
              <a:rPr lang="zh-CN" altLang="en-US" sz="3600" b="1" dirty="0">
                <a:solidFill>
                  <a:srgbClr val="0070C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  <a:sym typeface="+mn-ea"/>
              </a:rPr>
            </a:br>
            <a:r>
              <a:rPr lang="zh-CN" altLang="en-US" sz="3600" b="1" dirty="0">
                <a:solidFill>
                  <a:srgbClr val="0070C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三、中国经济增长质量分析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5"/>
          <p:cNvSpPr>
            <a:spLocks noChangeArrowheads="1"/>
          </p:cNvSpPr>
          <p:nvPr/>
        </p:nvSpPr>
        <p:spPr bwMode="auto">
          <a:xfrm>
            <a:off x="1092096" y="1456690"/>
            <a:ext cx="10142220" cy="478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1237511" y="4452620"/>
            <a:ext cx="10142220" cy="179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kumimoji="1"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37695" y="713105"/>
            <a:ext cx="11268037" cy="5905904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indent="252095" algn="just" defTabSz="266700">
              <a:lnSpc>
                <a:spcPct val="150000"/>
              </a:lnSpc>
              <a:spcBef>
                <a:spcPts val="700"/>
              </a:spcBef>
              <a:spcAft>
                <a:spcPct val="0"/>
              </a:spcAft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5B9BD5"/>
                </a:solidFill>
                <a:effectLst/>
                <a:uLnTx/>
                <a:uFillTx/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 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（一）狭义视角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Times New Roman" panose="02020603050405020304" pitchFamily="18" charset="0"/>
              <a:ea typeface="华文楷体" panose="02010600040101010101" charset="-122"/>
              <a:cs typeface="Times New Roman" panose="02020603050405020304" pitchFamily="18" charset="0"/>
            </a:endParaRPr>
          </a:p>
          <a:p>
            <a:pPr indent="457200" algn="just" defTabSz="266700">
              <a:lnSpc>
                <a:spcPct val="160000"/>
              </a:lnSpc>
              <a:spcBef>
                <a:spcPts val="700"/>
              </a:spcBef>
              <a:spcAft>
                <a:spcPct val="0"/>
              </a:spcAft>
            </a:pPr>
            <a:r>
              <a:rPr lang="zh-CN" altLang="en-US" sz="20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狭义视角之下，将经济增长质量视为经济增长的效率。其主要关注要素投入比例和经济增长效果，并以经济增长的主要驱动力和经济增长方式转变为考察重点。</a:t>
            </a:r>
          </a:p>
          <a:p>
            <a:pPr indent="457200" algn="just" defTabSz="266700">
              <a:lnSpc>
                <a:spcPct val="160000"/>
              </a:lnSpc>
              <a:spcBef>
                <a:spcPts val="700"/>
              </a:spcBef>
              <a:spcAft>
                <a:spcPct val="0"/>
              </a:spcAft>
            </a:pPr>
            <a:r>
              <a:rPr lang="zh-CN" altLang="en-US" sz="20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从产出角度看，等量投入之下的产出增加，则经济增长质量提高；反之，亦反。</a:t>
            </a:r>
          </a:p>
          <a:p>
            <a:pPr indent="457200" algn="just" defTabSz="266700">
              <a:lnSpc>
                <a:spcPct val="160000"/>
              </a:lnSpc>
              <a:spcBef>
                <a:spcPts val="700"/>
              </a:spcBef>
              <a:spcAft>
                <a:spcPct val="0"/>
              </a:spcAft>
            </a:pPr>
            <a:r>
              <a:rPr lang="zh-CN" altLang="en-US" sz="20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从投入角度看，经济增长质量可以由单位产出所需的各种资源消耗的变化衡量。</a:t>
            </a:r>
          </a:p>
          <a:p>
            <a:pPr indent="457200" algn="just" defTabSz="266700">
              <a:lnSpc>
                <a:spcPct val="160000"/>
              </a:lnSpc>
              <a:spcBef>
                <a:spcPts val="700"/>
              </a:spcBef>
              <a:spcAft>
                <a:spcPct val="0"/>
              </a:spcAft>
            </a:pPr>
            <a:r>
              <a:rPr lang="zh-CN" altLang="en-US" sz="20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根据投入产出效率界定经济增长质量，其重心是反映经济增长方式差异。根据投入产出效率特征，经济增长方式可以划分为粗放型经济增长和集约型经济增长。粗放型经济增长是指依靠对资金、劳动力和各种资源的大量投入获得快速增长，其特点是高投入、高消耗、低效益，因而其增长质量低。集约型经济增长，主要依靠技术进步和优化资源配置实现经济增长，其特点为低消耗、高效益。经济增长质量高低，归根结底要看其驱动力量是否符合新质生产力要求。</a:t>
            </a:r>
            <a:endParaRPr lang="zh-CN" altLang="en-US" sz="2400" b="1" dirty="0">
              <a:solidFill>
                <a:schemeClr val="accent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9" name="灯片编号占位符 6"/>
          <p:cNvSpPr txBox="1"/>
          <p:nvPr/>
        </p:nvSpPr>
        <p:spPr>
          <a:xfrm>
            <a:off x="10888524" y="6619009"/>
            <a:ext cx="932884" cy="3117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A0DB2DC-4C9A-4742-B13C-FB6460FD3503}" type="slidenum">
              <a:rPr lang="zh-CN" altLang="en-US" sz="2000" smtClean="0">
                <a:solidFill>
                  <a:schemeClr val="tx1"/>
                </a:solidFill>
              </a:rPr>
              <a:t>54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11" name="Rectangle 4" descr="浅色上对角线"/>
          <p:cNvSpPr>
            <a:spLocks noChangeArrowheads="1"/>
          </p:cNvSpPr>
          <p:nvPr/>
        </p:nvSpPr>
        <p:spPr bwMode="auto">
          <a:xfrm>
            <a:off x="861591" y="107576"/>
            <a:ext cx="5234409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一、增长质量内涵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BC2D16-51D7-8B65-3150-DE80BBD7E7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5">
            <a:extLst>
              <a:ext uri="{FF2B5EF4-FFF2-40B4-BE49-F238E27FC236}">
                <a16:creationId xmlns:a16="http://schemas.microsoft.com/office/drawing/2014/main" id="{7FC6C55E-520E-07D6-E87A-84D5AE4109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2096" y="1456690"/>
            <a:ext cx="10142220" cy="478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7F86315B-5CC3-8EAA-D133-45B2370FEC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7511" y="4452620"/>
            <a:ext cx="10142220" cy="179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kumimoji="1"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6AECE1F0-DD98-6169-827D-651FDE226544}"/>
              </a:ext>
            </a:extLst>
          </p:cNvPr>
          <p:cNvSpPr txBox="1"/>
          <p:nvPr/>
        </p:nvSpPr>
        <p:spPr>
          <a:xfrm>
            <a:off x="737695" y="713105"/>
            <a:ext cx="11268037" cy="5905904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indent="252095" algn="just" defTabSz="266700">
              <a:lnSpc>
                <a:spcPct val="150000"/>
              </a:lnSpc>
              <a:spcBef>
                <a:spcPts val="700"/>
              </a:spcBef>
              <a:spcAft>
                <a:spcPct val="0"/>
              </a:spcAft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5B9BD5"/>
                </a:solidFill>
                <a:effectLst/>
                <a:uLnTx/>
                <a:uFillTx/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 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（</a:t>
            </a:r>
            <a:r>
              <a:rPr lang="zh-CN" altLang="en-US" sz="2800" b="1" dirty="0">
                <a:solidFill>
                  <a:srgbClr val="ED7D31"/>
                </a:solidFill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二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）广义视角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Times New Roman" panose="02020603050405020304" pitchFamily="18" charset="0"/>
              <a:ea typeface="华文楷体" panose="02010600040101010101" charset="-122"/>
              <a:cs typeface="Times New Roman" panose="02020603050405020304" pitchFamily="18" charset="0"/>
            </a:endParaRPr>
          </a:p>
          <a:p>
            <a:pPr indent="457200" algn="just" defTabSz="266700">
              <a:lnSpc>
                <a:spcPct val="150000"/>
              </a:lnSpc>
              <a:spcBef>
                <a:spcPts val="700"/>
              </a:spcBef>
              <a:spcAft>
                <a:spcPct val="0"/>
              </a:spcAft>
            </a:pPr>
            <a:r>
              <a:rPr lang="zh-CN" altLang="en-US" sz="20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广义视角之下，经济增长质量涵盖增长数量和速度之外的所有侧面。此时，经济增长质量的关注点不再局限于经济系统，而是进一步扩展到生态系统和社会系统，应兼顾三大系统进行界定。</a:t>
            </a:r>
          </a:p>
          <a:p>
            <a:pPr indent="457200" algn="just" defTabSz="266700">
              <a:lnSpc>
                <a:spcPct val="150000"/>
              </a:lnSpc>
              <a:spcBef>
                <a:spcPts val="700"/>
              </a:spcBef>
              <a:spcAft>
                <a:spcPct val="0"/>
              </a:spcAft>
            </a:pPr>
            <a:r>
              <a:rPr lang="zh-CN" altLang="en-US" sz="20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从经济系统看，经济增长质量不仅包括增长效率的提高，还包括经济效益的改善、经济结构的优化、经济运行稳定性的加强。</a:t>
            </a:r>
            <a:endParaRPr lang="en-US" altLang="zh-CN" sz="2000" dirty="0">
              <a:latin typeface="Times New Roman" panose="02020603050405020304" pitchFamily="18" charset="0"/>
              <a:ea typeface="华文楷体" panose="02010600040101010101" charset="-122"/>
              <a:cs typeface="Times New Roman" panose="02020603050405020304" pitchFamily="18" charset="0"/>
            </a:endParaRPr>
          </a:p>
          <a:p>
            <a:pPr indent="457200" algn="just" defTabSz="266700">
              <a:lnSpc>
                <a:spcPct val="150000"/>
              </a:lnSpc>
              <a:spcBef>
                <a:spcPts val="700"/>
              </a:spcBef>
              <a:spcAft>
                <a:spcPct val="0"/>
              </a:spcAft>
            </a:pPr>
            <a:r>
              <a:rPr lang="zh-CN" altLang="en-US" sz="20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从生态系统看，经济增长质量的提升，应该是在经济快速发展的同时促进自然自然资源的合理开发利用，并保持自然环境和生态系统的稳定与安全，将资源与环境压力控制在合理限度之内，实现人与自然的和谐发展。</a:t>
            </a:r>
          </a:p>
          <a:p>
            <a:pPr indent="457200" algn="just" defTabSz="266700">
              <a:lnSpc>
                <a:spcPct val="150000"/>
              </a:lnSpc>
              <a:spcBef>
                <a:spcPts val="700"/>
              </a:spcBef>
              <a:spcAft>
                <a:spcPct val="0"/>
              </a:spcAft>
            </a:pPr>
            <a:r>
              <a:rPr lang="zh-CN" altLang="en-US" sz="20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从社会系统看，应该将保障人的生存与发展作为评判经济增长质量的最终标准。</a:t>
            </a:r>
            <a:endParaRPr lang="en-US" altLang="zh-CN" sz="2000" dirty="0">
              <a:latin typeface="Times New Roman" panose="02020603050405020304" pitchFamily="18" charset="0"/>
              <a:ea typeface="华文楷体" panose="02010600040101010101" charset="-122"/>
              <a:cs typeface="Times New Roman" panose="02020603050405020304" pitchFamily="18" charset="0"/>
            </a:endParaRPr>
          </a:p>
          <a:p>
            <a:pPr indent="457200" algn="just" defTabSz="266700">
              <a:lnSpc>
                <a:spcPct val="150000"/>
              </a:lnSpc>
              <a:spcBef>
                <a:spcPts val="700"/>
              </a:spcBef>
              <a:spcAft>
                <a:spcPct val="0"/>
              </a:spcAft>
            </a:pPr>
            <a:r>
              <a:rPr lang="zh-CN" altLang="en-US" sz="20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总之，广义视角之下的经济增长质量涵盖经济社会发展的众多方面，远远超越经济增长本身。就此而言，高质量的经济增长实质上等价于高质量发展。</a:t>
            </a:r>
            <a:endParaRPr lang="zh-CN" altLang="en-US" sz="2400" b="1" dirty="0">
              <a:solidFill>
                <a:schemeClr val="accent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9" name="灯片编号占位符 6">
            <a:extLst>
              <a:ext uri="{FF2B5EF4-FFF2-40B4-BE49-F238E27FC236}">
                <a16:creationId xmlns:a16="http://schemas.microsoft.com/office/drawing/2014/main" id="{6DAB97AC-5F9F-C074-F8CB-04D9CF0EEBD7}"/>
              </a:ext>
            </a:extLst>
          </p:cNvPr>
          <p:cNvSpPr txBox="1"/>
          <p:nvPr/>
        </p:nvSpPr>
        <p:spPr>
          <a:xfrm>
            <a:off x="10888524" y="6619009"/>
            <a:ext cx="932884" cy="3117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A0DB2DC-4C9A-4742-B13C-FB6460FD3503}" type="slidenum">
              <a:rPr lang="zh-CN" altLang="en-US" sz="2000" smtClean="0">
                <a:solidFill>
                  <a:schemeClr val="tx1"/>
                </a:solidFill>
              </a:rPr>
              <a:t>55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11" name="Rectangle 4" descr="浅色上对角线">
            <a:extLst>
              <a:ext uri="{FF2B5EF4-FFF2-40B4-BE49-F238E27FC236}">
                <a16:creationId xmlns:a16="http://schemas.microsoft.com/office/drawing/2014/main" id="{5FC93750-E3DF-2C5C-2432-71835478C2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591" y="107576"/>
            <a:ext cx="5234409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一、增长质量内涵</a:t>
            </a:r>
          </a:p>
        </p:txBody>
      </p:sp>
    </p:spTree>
    <p:extLst>
      <p:ext uri="{BB962C8B-B14F-4D97-AF65-F5344CB8AC3E}">
        <p14:creationId xmlns:p14="http://schemas.microsoft.com/office/powerpoint/2010/main" val="224874496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5"/>
          <p:cNvSpPr>
            <a:spLocks noChangeArrowheads="1"/>
          </p:cNvSpPr>
          <p:nvPr/>
        </p:nvSpPr>
        <p:spPr bwMode="auto">
          <a:xfrm>
            <a:off x="1092096" y="1456690"/>
            <a:ext cx="10142220" cy="478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1237511" y="4452620"/>
            <a:ext cx="10142220" cy="179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kumimoji="1"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69464" y="771525"/>
            <a:ext cx="11078314" cy="562673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indent="252095" algn="just" defTabSz="266700">
              <a:lnSpc>
                <a:spcPct val="150000"/>
              </a:lnSpc>
              <a:spcBef>
                <a:spcPts val="700"/>
              </a:spcBef>
              <a:spcAft>
                <a:spcPct val="0"/>
              </a:spcAft>
            </a:pPr>
            <a:r>
              <a:rPr lang="en-US" altLang="zh-CN" sz="2400" b="1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  </a:t>
            </a:r>
            <a:r>
              <a:rPr lang="en-US" altLang="zh-CN" sz="2400" b="1" dirty="0">
                <a:solidFill>
                  <a:schemeClr val="accent1"/>
                </a:solidFill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 </a:t>
            </a:r>
            <a:r>
              <a:rPr lang="zh-CN" altLang="en-US" sz="2800" b="1" dirty="0">
                <a:solidFill>
                  <a:schemeClr val="accent2"/>
                </a:solidFill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（一）狭义视角测度</a:t>
            </a:r>
            <a:endParaRPr lang="zh-CN" altLang="en-US" sz="2400" b="1" dirty="0">
              <a:solidFill>
                <a:schemeClr val="accent2"/>
              </a:solidFill>
              <a:latin typeface="Times New Roman" panose="02020603050405020304" pitchFamily="18" charset="0"/>
              <a:ea typeface="华文楷体" panose="02010600040101010101" charset="-122"/>
              <a:cs typeface="Times New Roman" panose="02020603050405020304" pitchFamily="18" charset="0"/>
            </a:endParaRPr>
          </a:p>
          <a:p>
            <a:pPr indent="457200" algn="just" defTabSz="266700">
              <a:lnSpc>
                <a:spcPct val="150000"/>
              </a:lnSpc>
              <a:spcBef>
                <a:spcPts val="700"/>
              </a:spcBef>
              <a:spcAft>
                <a:spcPct val="0"/>
              </a:spcAft>
            </a:pPr>
            <a:r>
              <a:rPr lang="zh-CN" altLang="en-US" sz="24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根据狭义内涵，经济增长质量的测度方式主要为要素生产率，包括单要素生产率和全要素生产率，尤其以全要素生产率更为流行。</a:t>
            </a:r>
            <a:endParaRPr lang="en-US" altLang="zh-CN" sz="2400" dirty="0">
              <a:latin typeface="Times New Roman" panose="02020603050405020304" pitchFamily="18" charset="0"/>
              <a:ea typeface="华文楷体" panose="02010600040101010101" charset="-122"/>
              <a:cs typeface="Times New Roman" panose="02020603050405020304" pitchFamily="18" charset="0"/>
            </a:endParaRPr>
          </a:p>
          <a:p>
            <a:pPr indent="457200" algn="just" defTabSz="266700">
              <a:lnSpc>
                <a:spcPct val="150000"/>
              </a:lnSpc>
              <a:spcBef>
                <a:spcPts val="700"/>
              </a:spcBef>
              <a:spcAft>
                <a:spcPct val="0"/>
              </a:spcAft>
            </a:pPr>
            <a:r>
              <a:rPr lang="zh-CN" altLang="en-US" sz="24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  <a:sym typeface="+mn-ea"/>
              </a:rPr>
              <a:t>单要素生产率中，最常用的指标是劳动生产率。其优势在于，基础数据易得且计算简便，不同研究之间的可比性强，易于进行长期历史趋势分析、地区比较和国际比较。其劣势在于，涵盖范围过窄，且难以区分造成劳动生产率提高的不同因素。</a:t>
            </a:r>
            <a:endParaRPr lang="en-US" altLang="zh-CN" sz="2400" dirty="0">
              <a:latin typeface="Times New Roman" panose="02020603050405020304" pitchFamily="18" charset="0"/>
              <a:ea typeface="华文楷体" panose="02010600040101010101" charset="-122"/>
              <a:cs typeface="Times New Roman" panose="02020603050405020304" pitchFamily="18" charset="0"/>
              <a:sym typeface="+mn-ea"/>
            </a:endParaRPr>
          </a:p>
          <a:p>
            <a:pPr indent="457200" algn="just" defTabSz="266700">
              <a:lnSpc>
                <a:spcPct val="150000"/>
              </a:lnSpc>
              <a:spcBef>
                <a:spcPts val="700"/>
              </a:spcBef>
              <a:spcAft>
                <a:spcPct val="0"/>
              </a:spcAft>
            </a:pPr>
            <a:r>
              <a:rPr lang="zh-CN" altLang="en-US" sz="24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  <a:sym typeface="+mn-ea"/>
              </a:rPr>
              <a:t>一个粗略的补救方式是结合投入与产出两个角度，同时采用多种指标共同反映经济增长质量。然而，如果几个指标指示的方向不一，则难以据此判断经济增长的质量是否改善。</a:t>
            </a:r>
          </a:p>
          <a:p>
            <a:pPr indent="252095" algn="just" defTabSz="266700">
              <a:lnSpc>
                <a:spcPct val="150000"/>
              </a:lnSpc>
              <a:spcBef>
                <a:spcPts val="700"/>
              </a:spcBef>
              <a:spcAft>
                <a:spcPct val="0"/>
              </a:spcAft>
            </a:pPr>
            <a:endParaRPr lang="zh-CN" altLang="en-US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5" name="Rectangle 4" descr="浅色上对角线"/>
          <p:cNvSpPr>
            <a:spLocks noChangeArrowheads="1"/>
          </p:cNvSpPr>
          <p:nvPr/>
        </p:nvSpPr>
        <p:spPr bwMode="auto">
          <a:xfrm>
            <a:off x="861591" y="107576"/>
            <a:ext cx="5234409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二、增长质量测度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001C3C-7A74-5C73-A5B8-130A4A9772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5">
            <a:extLst>
              <a:ext uri="{FF2B5EF4-FFF2-40B4-BE49-F238E27FC236}">
                <a16:creationId xmlns:a16="http://schemas.microsoft.com/office/drawing/2014/main" id="{3A12A90A-CAA8-C4EE-C86B-8DE255A81A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2096" y="1456690"/>
            <a:ext cx="10142220" cy="478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8989F68C-E1C1-035D-DC36-A13F0E98EF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7511" y="4452620"/>
            <a:ext cx="10142220" cy="179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kumimoji="1"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713DA2BC-C2CF-816C-E046-885DD3CA056B}"/>
              </a:ext>
            </a:extLst>
          </p:cNvPr>
          <p:cNvSpPr txBox="1"/>
          <p:nvPr/>
        </p:nvSpPr>
        <p:spPr>
          <a:xfrm>
            <a:off x="812268" y="949325"/>
            <a:ext cx="11100331" cy="562673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indent="252095" algn="just" defTabSz="266700">
              <a:lnSpc>
                <a:spcPct val="150000"/>
              </a:lnSpc>
              <a:spcBef>
                <a:spcPts val="700"/>
              </a:spcBef>
              <a:spcAft>
                <a:spcPct val="0"/>
              </a:spcAft>
            </a:pPr>
            <a:r>
              <a:rPr lang="en-US" altLang="zh-CN" sz="2400" b="1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  </a:t>
            </a:r>
            <a:r>
              <a:rPr lang="en-US" altLang="zh-CN" sz="2400" b="1" dirty="0">
                <a:solidFill>
                  <a:schemeClr val="accent1"/>
                </a:solidFill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 </a:t>
            </a:r>
            <a:r>
              <a:rPr lang="zh-CN" altLang="en-US" sz="24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  <a:sym typeface="+mn-ea"/>
              </a:rPr>
              <a:t>针对单要素生产率的上述局限，众多研究者推荐使用全要素生产率，甚至绿色全要素生产率（见第十五章）。其优势在于涵盖范围广泛，可以综合反映投入要素数量变化之外的各类影响，对于揭示经济增长质量变化更为适宜。但受数据和方法限制，全要素生产率测算比单要素生产率复杂得多；更重要地是，有多类方法可供选择，每类方法之下都可采用不同设定，导致不同研究之间的可比性难以保证。</a:t>
            </a:r>
          </a:p>
          <a:p>
            <a:pPr indent="457200" algn="just" defTabSz="266700">
              <a:lnSpc>
                <a:spcPct val="150000"/>
              </a:lnSpc>
              <a:spcBef>
                <a:spcPts val="700"/>
              </a:spcBef>
              <a:spcAft>
                <a:spcPct val="0"/>
              </a:spcAft>
            </a:pPr>
            <a:r>
              <a:rPr lang="zh-CN" altLang="en-US" sz="24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  <a:sym typeface="+mn-ea"/>
              </a:rPr>
              <a:t>通常在测算全要素生产率之后，还需进一步分析经济增长的驱动方式，以判断经济增长质量的变化方向。就此而言，增长核算法可用作评判经济增长质量变化的有用手段。</a:t>
            </a:r>
          </a:p>
          <a:p>
            <a:pPr indent="252095" algn="just" defTabSz="266700">
              <a:lnSpc>
                <a:spcPct val="150000"/>
              </a:lnSpc>
              <a:spcBef>
                <a:spcPts val="700"/>
              </a:spcBef>
              <a:spcAft>
                <a:spcPct val="0"/>
              </a:spcAft>
            </a:pPr>
            <a:endParaRPr lang="zh-CN" altLang="en-US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indent="252095" algn="just" defTabSz="266700">
              <a:lnSpc>
                <a:spcPct val="150000"/>
              </a:lnSpc>
              <a:spcBef>
                <a:spcPts val="700"/>
              </a:spcBef>
              <a:spcAft>
                <a:spcPct val="0"/>
              </a:spcAft>
            </a:pPr>
            <a:endParaRPr lang="zh-CN" altLang="en-US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indent="252095" algn="just" defTabSz="266700">
              <a:lnSpc>
                <a:spcPct val="150000"/>
              </a:lnSpc>
              <a:spcBef>
                <a:spcPts val="700"/>
              </a:spcBef>
              <a:spcAft>
                <a:spcPct val="0"/>
              </a:spcAft>
            </a:pPr>
            <a:endParaRPr lang="zh-CN" altLang="en-US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indent="252095" algn="just" defTabSz="266700">
              <a:lnSpc>
                <a:spcPct val="150000"/>
              </a:lnSpc>
              <a:spcBef>
                <a:spcPts val="700"/>
              </a:spcBef>
              <a:spcAft>
                <a:spcPct val="0"/>
              </a:spcAft>
            </a:pPr>
            <a:endParaRPr lang="zh-CN" altLang="en-US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indent="252095" algn="just" defTabSz="266700">
              <a:lnSpc>
                <a:spcPct val="150000"/>
              </a:lnSpc>
              <a:spcBef>
                <a:spcPts val="700"/>
              </a:spcBef>
              <a:spcAft>
                <a:spcPct val="0"/>
              </a:spcAft>
            </a:pPr>
            <a:endParaRPr lang="zh-CN" altLang="en-US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5" name="Rectangle 4" descr="浅色上对角线">
            <a:extLst>
              <a:ext uri="{FF2B5EF4-FFF2-40B4-BE49-F238E27FC236}">
                <a16:creationId xmlns:a16="http://schemas.microsoft.com/office/drawing/2014/main" id="{EE3546DE-0ED6-A17F-6AC8-040C22B80D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591" y="107576"/>
            <a:ext cx="5234409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二、增长质量测度</a:t>
            </a:r>
          </a:p>
        </p:txBody>
      </p:sp>
    </p:spTree>
    <p:extLst>
      <p:ext uri="{BB962C8B-B14F-4D97-AF65-F5344CB8AC3E}">
        <p14:creationId xmlns:p14="http://schemas.microsoft.com/office/powerpoint/2010/main" val="689230422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9B6DEA-1698-719F-FE62-6DD300B685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5">
            <a:extLst>
              <a:ext uri="{FF2B5EF4-FFF2-40B4-BE49-F238E27FC236}">
                <a16:creationId xmlns:a16="http://schemas.microsoft.com/office/drawing/2014/main" id="{B52095A6-8B9D-0091-C092-F36CE624CD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2096" y="1456690"/>
            <a:ext cx="10142220" cy="478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1A764E7D-9E1E-0840-BA49-B67808B99C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7511" y="4452620"/>
            <a:ext cx="10142220" cy="179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kumimoji="1"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5AA8101D-C85E-DF08-36AB-02DF072CD21E}"/>
              </a:ext>
            </a:extLst>
          </p:cNvPr>
          <p:cNvSpPr txBox="1"/>
          <p:nvPr/>
        </p:nvSpPr>
        <p:spPr>
          <a:xfrm>
            <a:off x="724353" y="755650"/>
            <a:ext cx="11168536" cy="590020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indent="252095" algn="just" defTabSz="266700">
              <a:lnSpc>
                <a:spcPct val="150000"/>
              </a:lnSpc>
              <a:spcBef>
                <a:spcPts val="700"/>
              </a:spcBef>
              <a:spcAft>
                <a:spcPct val="0"/>
              </a:spcAft>
            </a:pPr>
            <a:r>
              <a:rPr lang="en-US" altLang="zh-CN" sz="2400" b="1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  </a:t>
            </a:r>
            <a:r>
              <a:rPr lang="en-US" altLang="zh-CN" sz="2400" b="1" dirty="0">
                <a:solidFill>
                  <a:schemeClr val="accent1"/>
                </a:solidFill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 </a:t>
            </a:r>
            <a:r>
              <a:rPr lang="zh-CN" altLang="en-US" sz="2800" b="1" dirty="0">
                <a:solidFill>
                  <a:schemeClr val="accent2"/>
                </a:solidFill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（二）广义视角测度</a:t>
            </a:r>
            <a:endParaRPr lang="zh-CN" altLang="en-US" sz="2400" b="1" dirty="0">
              <a:solidFill>
                <a:schemeClr val="accent2"/>
              </a:solidFill>
              <a:latin typeface="Times New Roman" panose="02020603050405020304" pitchFamily="18" charset="0"/>
              <a:ea typeface="华文楷体" panose="02010600040101010101" charset="-122"/>
              <a:cs typeface="Times New Roman" panose="02020603050405020304" pitchFamily="18" charset="0"/>
            </a:endParaRPr>
          </a:p>
          <a:p>
            <a:pPr indent="457200" algn="just" defTabSz="266700">
              <a:lnSpc>
                <a:spcPct val="140000"/>
              </a:lnSpc>
              <a:spcBef>
                <a:spcPts val="700"/>
              </a:spcBef>
              <a:spcAft>
                <a:spcPct val="0"/>
              </a:spcAft>
            </a:pPr>
            <a:r>
              <a:rPr lang="zh-CN" altLang="en-US" sz="22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根据广义内涵，经济增长质量的测度方式主要为综合评价指标体系。</a:t>
            </a:r>
          </a:p>
          <a:p>
            <a:pPr indent="457200" algn="just" defTabSz="266700">
              <a:lnSpc>
                <a:spcPct val="140000"/>
              </a:lnSpc>
              <a:spcBef>
                <a:spcPts val="700"/>
              </a:spcBef>
              <a:spcAft>
                <a:spcPct val="0"/>
              </a:spcAft>
            </a:pPr>
            <a:r>
              <a:rPr lang="zh-CN" altLang="en-US" sz="22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基于广义内涵测度经济增长质量，核心工具是综合评价方法。下面简要介绍其基本步骤：</a:t>
            </a:r>
            <a:endParaRPr lang="en-US" altLang="zh-CN" sz="2200" dirty="0">
              <a:latin typeface="Times New Roman" panose="02020603050405020304" pitchFamily="18" charset="0"/>
              <a:ea typeface="华文楷体" panose="02010600040101010101" charset="-122"/>
              <a:cs typeface="Times New Roman" panose="02020603050405020304" pitchFamily="18" charset="0"/>
            </a:endParaRPr>
          </a:p>
          <a:p>
            <a:pPr indent="457200" algn="just" defTabSz="266700">
              <a:lnSpc>
                <a:spcPct val="140000"/>
              </a:lnSpc>
              <a:spcBef>
                <a:spcPts val="70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srgbClr val="5B9BD5"/>
                </a:solidFill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1.</a:t>
            </a:r>
            <a:r>
              <a:rPr lang="zh-CN" altLang="en-US" sz="2400" b="1" dirty="0">
                <a:solidFill>
                  <a:srgbClr val="5B9BD5"/>
                </a:solidFill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构建综合评价指标体系</a:t>
            </a:r>
            <a:endParaRPr lang="en-US" altLang="zh-CN" sz="2400" b="1" dirty="0">
              <a:solidFill>
                <a:srgbClr val="5B9BD5"/>
              </a:solidFill>
              <a:latin typeface="Times New Roman" panose="02020603050405020304" pitchFamily="18" charset="0"/>
              <a:ea typeface="华文楷体" panose="02010600040101010101" charset="-122"/>
              <a:cs typeface="Times New Roman" panose="02020603050405020304" pitchFamily="18" charset="0"/>
            </a:endParaRPr>
          </a:p>
          <a:p>
            <a:pPr indent="457200" algn="just" defTabSz="266700">
              <a:lnSpc>
                <a:spcPct val="140000"/>
              </a:lnSpc>
              <a:spcBef>
                <a:spcPts val="700"/>
              </a:spcBef>
              <a:spcAft>
                <a:spcPct val="0"/>
              </a:spcAft>
            </a:pPr>
            <a:r>
              <a:rPr lang="zh-CN" altLang="en-US" sz="22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根据研究对象和研究目标，构建综合评价指标体系。体系构建和指标选取是否合理，直接关乎评价结果的可靠性与准确性。</a:t>
            </a:r>
            <a:endParaRPr lang="en-US" altLang="zh-CN" sz="2200" dirty="0">
              <a:latin typeface="Times New Roman" panose="02020603050405020304" pitchFamily="18" charset="0"/>
              <a:ea typeface="华文楷体" panose="02010600040101010101" charset="-122"/>
              <a:cs typeface="Times New Roman" panose="02020603050405020304" pitchFamily="18" charset="0"/>
            </a:endParaRPr>
          </a:p>
          <a:p>
            <a:pPr indent="457200" algn="just" defTabSz="266700">
              <a:lnSpc>
                <a:spcPct val="140000"/>
              </a:lnSpc>
              <a:spcBef>
                <a:spcPts val="700"/>
              </a:spcBef>
              <a:spcAft>
                <a:spcPct val="0"/>
              </a:spcAft>
            </a:pPr>
            <a:r>
              <a:rPr lang="zh-CN" altLang="en-US" sz="22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首先，应根据相关理论对所研究问题进行深入分析，从定性研究角度设计体系结构并选择合理的代表指标。其次，如果初步考虑的同类指标过多，还可借助统计方法（如相关系数法、系统聚类法）筛选与取舍。最后，应以相对指标和平均指标为主，尽量避免采用总量指标；要保证指标体系中每个指标不仅体现其核心内涵，还要真正满足“横向可比”。</a:t>
            </a:r>
          </a:p>
          <a:p>
            <a:pPr indent="457200" algn="just" defTabSz="266700">
              <a:lnSpc>
                <a:spcPct val="140000"/>
              </a:lnSpc>
              <a:spcBef>
                <a:spcPts val="700"/>
              </a:spcBef>
              <a:spcAft>
                <a:spcPct val="0"/>
              </a:spcAft>
            </a:pPr>
            <a:endParaRPr lang="zh-CN" altLang="en-US" sz="2400" b="1" dirty="0">
              <a:solidFill>
                <a:srgbClr val="5B9BD5"/>
              </a:solidFill>
              <a:latin typeface="Times New Roman" panose="02020603050405020304" pitchFamily="18" charset="0"/>
              <a:ea typeface="华文楷体" panose="02010600040101010101" charset="-122"/>
              <a:cs typeface="Times New Roman" panose="02020603050405020304" pitchFamily="18" charset="0"/>
            </a:endParaRPr>
          </a:p>
          <a:p>
            <a:pPr indent="457200" algn="just" defTabSz="266700">
              <a:lnSpc>
                <a:spcPct val="150000"/>
              </a:lnSpc>
              <a:spcBef>
                <a:spcPts val="700"/>
              </a:spcBef>
              <a:spcAft>
                <a:spcPct val="0"/>
              </a:spcAft>
            </a:pPr>
            <a:endParaRPr lang="zh-CN" altLang="en-US" sz="2400" dirty="0">
              <a:latin typeface="Times New Roman" panose="02020603050405020304" pitchFamily="18" charset="0"/>
              <a:ea typeface="华文楷体" panose="02010600040101010101" charset="-122"/>
              <a:cs typeface="Times New Roman" panose="02020603050405020304" pitchFamily="18" charset="0"/>
            </a:endParaRPr>
          </a:p>
        </p:txBody>
      </p:sp>
      <p:sp>
        <p:nvSpPr>
          <p:cNvPr id="5" name="Rectangle 4" descr="浅色上对角线">
            <a:extLst>
              <a:ext uri="{FF2B5EF4-FFF2-40B4-BE49-F238E27FC236}">
                <a16:creationId xmlns:a16="http://schemas.microsoft.com/office/drawing/2014/main" id="{934BCB28-85D7-1F55-BE5A-13B31D637B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591" y="107576"/>
            <a:ext cx="5234409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二、增长质量测度</a:t>
            </a:r>
          </a:p>
        </p:txBody>
      </p:sp>
    </p:spTree>
    <p:extLst>
      <p:ext uri="{BB962C8B-B14F-4D97-AF65-F5344CB8AC3E}">
        <p14:creationId xmlns:p14="http://schemas.microsoft.com/office/powerpoint/2010/main" val="22329420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1D3B75-F79D-EAFF-F0B0-9F02BFD5B2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6">
            <a:extLst>
              <a:ext uri="{FF2B5EF4-FFF2-40B4-BE49-F238E27FC236}">
                <a16:creationId xmlns:a16="http://schemas.microsoft.com/office/drawing/2014/main" id="{30015A48-CF72-A494-1E02-DD381B4778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88524" y="6619009"/>
            <a:ext cx="932884" cy="311727"/>
          </a:xfrm>
        </p:spPr>
        <p:txBody>
          <a:bodyPr/>
          <a:lstStyle/>
          <a:p>
            <a:fld id="{9A0DB2DC-4C9A-4742-B13C-FB6460FD3503}" type="slidenum">
              <a:rPr lang="zh-CN" altLang="en-US" sz="2000">
                <a:solidFill>
                  <a:schemeClr val="tx1"/>
                </a:solidFill>
              </a:rPr>
              <a:t>5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7" name="Rectangle 4" descr="浅色上对角线">
            <a:extLst>
              <a:ext uri="{FF2B5EF4-FFF2-40B4-BE49-F238E27FC236}">
                <a16:creationId xmlns:a16="http://schemas.microsoft.com/office/drawing/2014/main" id="{55BB22A8-5EDC-01F2-5013-16C6DA3AF7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591" y="107576"/>
            <a:ext cx="5234409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一、经济增长概念与特征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934F8581-50C7-BCF5-57EF-57868BAC5F91}"/>
              </a:ext>
            </a:extLst>
          </p:cNvPr>
          <p:cNvSpPr txBox="1"/>
          <p:nvPr/>
        </p:nvSpPr>
        <p:spPr>
          <a:xfrm>
            <a:off x="759992" y="1083732"/>
            <a:ext cx="10959816" cy="49750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30000"/>
              </a:lnSpc>
            </a:pPr>
            <a:r>
              <a:rPr lang="en-US" altLang="zh-CN" sz="2500" b="1" dirty="0">
                <a:solidFill>
                  <a:schemeClr val="accent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3</a:t>
            </a:r>
            <a:r>
              <a:rPr lang="zh-CN" altLang="en-US" sz="2500" b="1" dirty="0">
                <a:solidFill>
                  <a:schemeClr val="accent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．琼斯</a:t>
            </a:r>
            <a:r>
              <a:rPr lang="en-US" altLang="zh-CN" sz="2500" b="1" dirty="0">
                <a:solidFill>
                  <a:schemeClr val="accent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-</a:t>
            </a:r>
            <a:r>
              <a:rPr lang="zh-CN" altLang="en-US" sz="2500" b="1" dirty="0">
                <a:solidFill>
                  <a:schemeClr val="accent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罗默典型事实</a:t>
            </a:r>
          </a:p>
          <a:p>
            <a:pPr indent="457200">
              <a:lnSpc>
                <a:spcPct val="180000"/>
              </a:lnSpc>
            </a:pPr>
            <a:r>
              <a:rPr lang="zh-CN" altLang="en-US" sz="2300" dirty="0">
                <a:latin typeface="华文楷体" panose="02010600040101010101" charset="-122"/>
                <a:ea typeface="华文楷体" panose="02010600040101010101" charset="-122"/>
              </a:rPr>
              <a:t>琼斯和罗默审视</a:t>
            </a:r>
            <a:r>
              <a:rPr lang="en-US" altLang="zh-CN" sz="2300" dirty="0">
                <a:latin typeface="华文楷体" panose="02010600040101010101" charset="-122"/>
                <a:ea typeface="华文楷体" panose="02010600040101010101" charset="-122"/>
              </a:rPr>
              <a:t>21</a:t>
            </a:r>
            <a:r>
              <a:rPr lang="zh-CN" altLang="en-US" sz="2300" dirty="0">
                <a:latin typeface="华文楷体" panose="02010600040101010101" charset="-122"/>
                <a:ea typeface="华文楷体" panose="02010600040101010101" charset="-122"/>
              </a:rPr>
              <a:t>世纪经济增长的新变化，对卡尔多典型事实做出补充与修正：（</a:t>
            </a:r>
            <a:r>
              <a:rPr lang="en-US" altLang="zh-CN" sz="2300" dirty="0">
                <a:latin typeface="华文楷体" panose="02010600040101010101" charset="-122"/>
                <a:ea typeface="华文楷体" panose="02010600040101010101" charset="-122"/>
              </a:rPr>
              <a:t>1</a:t>
            </a:r>
            <a:r>
              <a:rPr lang="zh-CN" altLang="en-US" sz="2300" dirty="0">
                <a:latin typeface="华文楷体" panose="02010600040101010101" charset="-122"/>
                <a:ea typeface="华文楷体" panose="02010600040101010101" charset="-122"/>
              </a:rPr>
              <a:t>）全球化和城市化，推动市场范围与程度扩大；（</a:t>
            </a:r>
            <a:r>
              <a:rPr lang="en-US" altLang="zh-CN" sz="2300" dirty="0">
                <a:latin typeface="华文楷体" panose="02010600040101010101" charset="-122"/>
                <a:ea typeface="华文楷体" panose="02010600040101010101" charset="-122"/>
              </a:rPr>
              <a:t>2</a:t>
            </a:r>
            <a:r>
              <a:rPr lang="zh-CN" altLang="en-US" sz="2300" dirty="0">
                <a:latin typeface="华文楷体" panose="02010600040101010101" charset="-122"/>
                <a:ea typeface="华文楷体" panose="02010600040101010101" charset="-122"/>
              </a:rPr>
              <a:t>）人口数量和人均</a:t>
            </a:r>
            <a:r>
              <a:rPr lang="en-US" altLang="zh-CN" sz="2300" dirty="0">
                <a:latin typeface="华文楷体" panose="02010600040101010101" charset="-122"/>
                <a:ea typeface="华文楷体" panose="02010600040101010101" charset="-122"/>
              </a:rPr>
              <a:t>GDP</a:t>
            </a:r>
            <a:r>
              <a:rPr lang="zh-CN" altLang="en-US" sz="2300" dirty="0">
                <a:latin typeface="华文楷体" panose="02010600040101010101" charset="-122"/>
                <a:ea typeface="华文楷体" panose="02010600040101010101" charset="-122"/>
              </a:rPr>
              <a:t>均加速增长；（</a:t>
            </a:r>
            <a:r>
              <a:rPr lang="en-US" altLang="zh-CN" sz="2300" dirty="0">
                <a:latin typeface="华文楷体" panose="02010600040101010101" charset="-122"/>
                <a:ea typeface="华文楷体" panose="02010600040101010101" charset="-122"/>
              </a:rPr>
              <a:t>3</a:t>
            </a:r>
            <a:r>
              <a:rPr lang="zh-CN" altLang="en-US" sz="2300" dirty="0">
                <a:latin typeface="华文楷体" panose="02010600040101010101" charset="-122"/>
                <a:ea typeface="华文楷体" panose="02010600040101010101" charset="-122"/>
              </a:rPr>
              <a:t>）各国人均</a:t>
            </a:r>
            <a:r>
              <a:rPr lang="en-US" altLang="zh-CN" sz="2300" dirty="0">
                <a:latin typeface="华文楷体" panose="02010600040101010101" charset="-122"/>
                <a:ea typeface="华文楷体" panose="02010600040101010101" charset="-122"/>
              </a:rPr>
              <a:t>GDP</a:t>
            </a:r>
            <a:r>
              <a:rPr lang="zh-CN" altLang="en-US" sz="2300" dirty="0">
                <a:latin typeface="华文楷体" panose="02010600040101010101" charset="-122"/>
                <a:ea typeface="华文楷体" panose="02010600040101010101" charset="-122"/>
              </a:rPr>
              <a:t>增长率变异性很大；（</a:t>
            </a:r>
            <a:r>
              <a:rPr lang="en-US" altLang="zh-CN" sz="2300" dirty="0">
                <a:latin typeface="华文楷体" panose="02010600040101010101" charset="-122"/>
                <a:ea typeface="华文楷体" panose="02010600040101010101" charset="-122"/>
              </a:rPr>
              <a:t>4</a:t>
            </a:r>
            <a:r>
              <a:rPr lang="zh-CN" altLang="en-US" sz="2300" dirty="0">
                <a:latin typeface="华文楷体" panose="02010600040101010101" charset="-122"/>
                <a:ea typeface="华文楷体" panose="02010600040101010101" charset="-122"/>
              </a:rPr>
              <a:t>）各国收入差距和</a:t>
            </a:r>
            <a:r>
              <a:rPr lang="en-US" altLang="zh-CN" sz="2300" dirty="0" err="1">
                <a:latin typeface="华文楷体" panose="02010600040101010101" charset="-122"/>
                <a:ea typeface="华文楷体" panose="02010600040101010101" charset="-122"/>
              </a:rPr>
              <a:t>TFP</a:t>
            </a:r>
            <a:r>
              <a:rPr lang="zh-CN" altLang="en-US" sz="2300" dirty="0">
                <a:latin typeface="华文楷体" panose="02010600040101010101" charset="-122"/>
                <a:ea typeface="华文楷体" panose="02010600040101010101" charset="-122"/>
              </a:rPr>
              <a:t>差异巨大；（</a:t>
            </a:r>
            <a:r>
              <a:rPr lang="en-US" altLang="zh-CN" sz="2300" dirty="0">
                <a:latin typeface="华文楷体" panose="02010600040101010101" charset="-122"/>
                <a:ea typeface="华文楷体" panose="02010600040101010101" charset="-122"/>
              </a:rPr>
              <a:t>5</a:t>
            </a:r>
            <a:r>
              <a:rPr lang="zh-CN" altLang="en-US" sz="2300" dirty="0">
                <a:latin typeface="华文楷体" panose="02010600040101010101" charset="-122"/>
                <a:ea typeface="华文楷体" panose="02010600040101010101" charset="-122"/>
              </a:rPr>
              <a:t>）全球范围内，人均人力资本显著上升；（</a:t>
            </a:r>
            <a:r>
              <a:rPr lang="en-US" altLang="zh-CN" sz="2300" dirty="0">
                <a:latin typeface="华文楷体" panose="02010600040101010101" charset="-122"/>
                <a:ea typeface="华文楷体" panose="02010600040101010101" charset="-122"/>
              </a:rPr>
              <a:t>6</a:t>
            </a:r>
            <a:r>
              <a:rPr lang="zh-CN" altLang="en-US" sz="2300" dirty="0">
                <a:latin typeface="华文楷体" panose="02010600040101010101" charset="-122"/>
                <a:ea typeface="华文楷体" panose="02010600040101010101" charset="-122"/>
              </a:rPr>
              <a:t>）人力资本与非技能劳动的相对工资率长期稳定。</a:t>
            </a:r>
            <a:endParaRPr lang="en-US" altLang="zh-CN" sz="2300" dirty="0">
              <a:latin typeface="华文楷体" panose="02010600040101010101" charset="-122"/>
              <a:ea typeface="华文楷体" panose="02010600040101010101" charset="-122"/>
            </a:endParaRPr>
          </a:p>
          <a:p>
            <a:pPr indent="457200">
              <a:lnSpc>
                <a:spcPct val="180000"/>
              </a:lnSpc>
              <a:buNone/>
            </a:pPr>
            <a:r>
              <a:rPr lang="zh-CN" altLang="en-US" sz="2300" dirty="0">
                <a:latin typeface="华文楷体" panose="02010600040101010101" charset="-122"/>
                <a:ea typeface="华文楷体" panose="02010600040101010101" charset="-122"/>
              </a:rPr>
              <a:t>经济增长典型事实源于对各国增长历史的观察与总结，其独立于经济增长理论的特定流派，可作为检验增长理论是否适用的经验标尺。</a:t>
            </a:r>
            <a:r>
              <a:rPr lang="en-US" altLang="zh-CN" sz="2300" dirty="0">
                <a:latin typeface="华文楷体" panose="02010600040101010101" charset="-122"/>
                <a:ea typeface="华文楷体" panose="02010600040101010101" charset="-122"/>
              </a:rPr>
              <a:t>        </a:t>
            </a:r>
          </a:p>
        </p:txBody>
      </p:sp>
    </p:spTree>
    <p:extLst>
      <p:ext uri="{BB962C8B-B14F-4D97-AF65-F5344CB8AC3E}">
        <p14:creationId xmlns:p14="http://schemas.microsoft.com/office/powerpoint/2010/main" val="4102937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39B27B-3CF5-2480-A4B2-881B0DE177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5">
            <a:extLst>
              <a:ext uri="{FF2B5EF4-FFF2-40B4-BE49-F238E27FC236}">
                <a16:creationId xmlns:a16="http://schemas.microsoft.com/office/drawing/2014/main" id="{E832316E-FEAC-DC6E-97FD-20AB07222E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2096" y="1456690"/>
            <a:ext cx="10591904" cy="478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2DF18F59-F322-9C7A-4855-235706562B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7511" y="4452620"/>
            <a:ext cx="10142220" cy="179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kumimoji="1"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E9FFD35F-7698-E06D-A01D-B5C04C27CFFB}"/>
                  </a:ext>
                </a:extLst>
              </p:cNvPr>
              <p:cNvSpPr txBox="1"/>
              <p:nvPr/>
            </p:nvSpPr>
            <p:spPr>
              <a:xfrm>
                <a:off x="724353" y="900536"/>
                <a:ext cx="11168536" cy="5900208"/>
              </a:xfrm>
              <a:prstGeom prst="rect">
                <a:avLst/>
              </a:prstGeom>
            </p:spPr>
            <p:txBody>
              <a:bodyPr wrap="square">
                <a:noAutofit/>
              </a:bodyPr>
              <a:lstStyle/>
              <a:p>
                <a:pPr indent="457200" algn="just" defTabSz="266700">
                  <a:lnSpc>
                    <a:spcPct val="140000"/>
                  </a:lnSpc>
                  <a:spcBef>
                    <a:spcPts val="700"/>
                  </a:spcBef>
                  <a:spcAft>
                    <a:spcPct val="0"/>
                  </a:spcAft>
                </a:pPr>
                <a:r>
                  <a:rPr lang="en-US" altLang="zh-CN" sz="2500" b="1" dirty="0">
                    <a:solidFill>
                      <a:srgbClr val="5B9BD5"/>
                    </a:solidFill>
                    <a:latin typeface="Times New Roman" panose="02020603050405020304" pitchFamily="18" charset="0"/>
                    <a:ea typeface="华文楷体" panose="02010600040101010101" charset="-122"/>
                    <a:cs typeface="Times New Roman" panose="02020603050405020304" pitchFamily="18" charset="0"/>
                  </a:rPr>
                  <a:t>2.</a:t>
                </a:r>
                <a:r>
                  <a:rPr lang="zh-CN" altLang="en-US" sz="2500" b="1" dirty="0">
                    <a:solidFill>
                      <a:srgbClr val="5B9BD5"/>
                    </a:solidFill>
                    <a:latin typeface="Times New Roman" panose="02020603050405020304" pitchFamily="18" charset="0"/>
                    <a:ea typeface="华文楷体" panose="02010600040101010101" charset="-122"/>
                    <a:cs typeface="Times New Roman" panose="02020603050405020304" pitchFamily="18" charset="0"/>
                  </a:rPr>
                  <a:t>评价指标的无量纲化处理</a:t>
                </a:r>
                <a:endParaRPr lang="en-US" altLang="zh-CN" sz="2500" b="1" dirty="0">
                  <a:solidFill>
                    <a:srgbClr val="5B9BD5"/>
                  </a:solidFill>
                  <a:latin typeface="Times New Roman" panose="02020603050405020304" pitchFamily="18" charset="0"/>
                  <a:ea typeface="华文楷体" panose="02010600040101010101" charset="-122"/>
                  <a:cs typeface="Times New Roman" panose="02020603050405020304" pitchFamily="18" charset="0"/>
                </a:endParaRPr>
              </a:p>
              <a:p>
                <a:pPr indent="457200" algn="just" defTabSz="266700">
                  <a:lnSpc>
                    <a:spcPct val="150000"/>
                  </a:lnSpc>
                  <a:spcBef>
                    <a:spcPts val="700"/>
                  </a:spcBef>
                  <a:spcAft>
                    <a:spcPct val="0"/>
                  </a:spcAft>
                </a:pPr>
                <a:r>
                  <a:rPr lang="zh-CN" altLang="en-US" sz="2300" dirty="0">
                    <a:latin typeface="Times New Roman" panose="02020603050405020304" pitchFamily="18" charset="0"/>
                    <a:ea typeface="华文楷体" panose="02010600040101010101" charset="-122"/>
                    <a:cs typeface="Times New Roman" panose="02020603050405020304" pitchFamily="18" charset="0"/>
                  </a:rPr>
                  <a:t>指标无量纲化处理的方法众多，最常用的方法为标准化法、功效系数法等。</a:t>
                </a:r>
              </a:p>
              <a:p>
                <a:pPr indent="457200" algn="just" defTabSz="266700">
                  <a:lnSpc>
                    <a:spcPct val="150000"/>
                  </a:lnSpc>
                  <a:spcBef>
                    <a:spcPts val="700"/>
                  </a:spcBef>
                  <a:spcAft>
                    <a:spcPct val="0"/>
                  </a:spcAft>
                </a:pPr>
                <a:r>
                  <a:rPr lang="zh-CN" altLang="en-US" sz="2300" dirty="0">
                    <a:latin typeface="Times New Roman" panose="02020603050405020304" pitchFamily="18" charset="0"/>
                    <a:ea typeface="华文楷体" panose="02010600040101010101" charset="-122"/>
                    <a:cs typeface="Times New Roman" panose="02020603050405020304" pitchFamily="18" charset="0"/>
                  </a:rPr>
                  <a:t>标准化法的公式为：</a:t>
                </a:r>
                <a:endParaRPr lang="en-US" altLang="zh-CN" sz="2300" dirty="0">
                  <a:latin typeface="Times New Roman" panose="02020603050405020304" pitchFamily="18" charset="0"/>
                  <a:ea typeface="华文楷体" panose="02010600040101010101" charset="-122"/>
                  <a:cs typeface="Times New Roman" panose="02020603050405020304" pitchFamily="18" charset="0"/>
                </a:endParaRPr>
              </a:p>
              <a:p>
                <a:pPr indent="457200" algn="ctr" defTabSz="266700">
                  <a:lnSpc>
                    <a:spcPct val="150000"/>
                  </a:lnSpc>
                  <a:spcBef>
                    <a:spcPts val="700"/>
                  </a:spcBef>
                  <a:spcAft>
                    <a:spcPct val="0"/>
                  </a:spcAft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3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30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altLang="zh-CN" sz="2300"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  <m:sup>
                        <m:r>
                          <a:rPr lang="en-US" altLang="zh-CN" sz="230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US" altLang="zh-CN" sz="230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zh-CN" sz="23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3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30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2300">
                                <a:latin typeface="Cambria Math" panose="02040503050406030204" pitchFamily="18" charset="0"/>
                              </a:rPr>
                              <m:t>𝑖𝑗</m:t>
                            </m:r>
                          </m:sub>
                        </m:sSub>
                        <m:r>
                          <a:rPr lang="en-US" altLang="zh-CN" sz="230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23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en-US" altLang="zh-CN" sz="2300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altLang="zh-CN" sz="230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zh-CN" sz="230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3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30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altLang="zh-CN" sz="230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en-US" sz="2300" dirty="0">
                    <a:latin typeface="Times New Roman" panose="02020603050405020304" pitchFamily="18" charset="0"/>
                    <a:ea typeface="华文楷体" panose="02010600040101010101" charset="-122"/>
                    <a:cs typeface="Times New Roman" panose="02020603050405020304" pitchFamily="18" charset="0"/>
                  </a:rPr>
                  <a:t>               </a:t>
                </a:r>
                <a:r>
                  <a:rPr lang="en-US" altLang="zh-CN" sz="2300" dirty="0">
                    <a:latin typeface="Times New Roman" panose="02020603050405020304" pitchFamily="18" charset="0"/>
                    <a:ea typeface="华文楷体" panose="02010600040101010101" charset="-122"/>
                    <a:cs typeface="Times New Roman" panose="02020603050405020304" pitchFamily="18" charset="0"/>
                  </a:rPr>
                  <a:t>(4.18)</a:t>
                </a:r>
              </a:p>
              <a:p>
                <a:pPr indent="457200" algn="just" defTabSz="266700">
                  <a:lnSpc>
                    <a:spcPct val="150000"/>
                  </a:lnSpc>
                  <a:spcBef>
                    <a:spcPts val="700"/>
                  </a:spcBef>
                  <a:spcAft>
                    <a:spcPct val="0"/>
                  </a:spcAft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3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30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altLang="zh-CN" sz="2300"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  <m:sup>
                        <m:r>
                          <a:rPr lang="en-US" altLang="zh-CN" sz="230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zh-CN" altLang="en-US" sz="2300" dirty="0">
                    <a:latin typeface="Times New Roman" panose="02020603050405020304" pitchFamily="18" charset="0"/>
                    <a:ea typeface="华文楷体" panose="02010600040101010101" charset="-122"/>
                    <a:cs typeface="Times New Roman" panose="02020603050405020304" pitchFamily="18" charset="0"/>
                  </a:rPr>
                  <a:t>表示第</a:t>
                </a:r>
                <a:r>
                  <a:rPr lang="en-US" altLang="zh-CN" sz="2300" dirty="0">
                    <a:latin typeface="Times New Roman" panose="02020603050405020304" pitchFamily="18" charset="0"/>
                    <a:ea typeface="华文楷体" panose="02010600040101010101" charset="-122"/>
                    <a:cs typeface="Times New Roman" panose="02020603050405020304" pitchFamily="18" charset="0"/>
                  </a:rPr>
                  <a:t>j</a:t>
                </a:r>
                <a:r>
                  <a:rPr lang="zh-CN" altLang="en-US" sz="2300" dirty="0">
                    <a:latin typeface="Times New Roman" panose="02020603050405020304" pitchFamily="18" charset="0"/>
                    <a:ea typeface="华文楷体" panose="02010600040101010101" charset="-122"/>
                    <a:cs typeface="Times New Roman" panose="02020603050405020304" pitchFamily="18" charset="0"/>
                  </a:rPr>
                  <a:t>个评价对象第</a:t>
                </a:r>
                <a:r>
                  <a:rPr lang="en-US" altLang="zh-CN" sz="2300" dirty="0" err="1">
                    <a:latin typeface="Times New Roman" panose="02020603050405020304" pitchFamily="18" charset="0"/>
                    <a:ea typeface="华文楷体" panose="02010600040101010101" charset="-122"/>
                    <a:cs typeface="Times New Roman" panose="02020603050405020304" pitchFamily="18" charset="0"/>
                  </a:rPr>
                  <a:t>i</a:t>
                </a:r>
                <a:r>
                  <a:rPr lang="zh-CN" altLang="en-US" sz="2300" dirty="0">
                    <a:latin typeface="Times New Roman" panose="02020603050405020304" pitchFamily="18" charset="0"/>
                    <a:ea typeface="华文楷体" panose="02010600040101010101" charset="-122"/>
                    <a:cs typeface="Times New Roman" panose="02020603050405020304" pitchFamily="18" charset="0"/>
                  </a:rPr>
                  <a:t>个评价指标值的无量纲指标值，</a:t>
                </a:r>
                <a:r>
                  <a:rPr lang="en-US" altLang="zh-CN" sz="2300" dirty="0">
                    <a:latin typeface="Times New Roman" panose="02020603050405020304" pitchFamily="18" charset="0"/>
                    <a:ea typeface="华文楷体" panose="02010600040101010101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3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30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altLang="zh-CN" sz="2300"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</m:sSub>
                  </m:oMath>
                </a14:m>
                <a:r>
                  <a:rPr lang="zh-CN" altLang="en-US" sz="2300" dirty="0">
                    <a:latin typeface="Times New Roman" panose="02020603050405020304" pitchFamily="18" charset="0"/>
                    <a:ea typeface="华文楷体" panose="02010600040101010101" charset="-122"/>
                    <a:cs typeface="Times New Roman" panose="02020603050405020304" pitchFamily="18" charset="0"/>
                  </a:rPr>
                  <a:t>为第</a:t>
                </a:r>
                <a:r>
                  <a:rPr lang="en-US" altLang="zh-CN" sz="2300" dirty="0">
                    <a:latin typeface="Times New Roman" panose="02020603050405020304" pitchFamily="18" charset="0"/>
                    <a:ea typeface="华文楷体" panose="02010600040101010101" charset="-122"/>
                    <a:cs typeface="Times New Roman" panose="02020603050405020304" pitchFamily="18" charset="0"/>
                  </a:rPr>
                  <a:t>j</a:t>
                </a:r>
                <a:r>
                  <a:rPr lang="zh-CN" altLang="en-US" sz="2300" dirty="0">
                    <a:latin typeface="Times New Roman" panose="02020603050405020304" pitchFamily="18" charset="0"/>
                    <a:ea typeface="华文楷体" panose="02010600040101010101" charset="-122"/>
                    <a:cs typeface="Times New Roman" panose="02020603050405020304" pitchFamily="18" charset="0"/>
                  </a:rPr>
                  <a:t>个评价对象第</a:t>
                </a:r>
                <a:r>
                  <a:rPr lang="en-US" altLang="zh-CN" sz="2300" dirty="0" err="1">
                    <a:latin typeface="Times New Roman" panose="02020603050405020304" pitchFamily="18" charset="0"/>
                    <a:ea typeface="华文楷体" panose="02010600040101010101" charset="-122"/>
                    <a:cs typeface="Times New Roman" panose="02020603050405020304" pitchFamily="18" charset="0"/>
                  </a:rPr>
                  <a:t>i</a:t>
                </a:r>
                <a:r>
                  <a:rPr lang="zh-CN" altLang="en-US" sz="2300" dirty="0">
                    <a:latin typeface="Times New Roman" panose="02020603050405020304" pitchFamily="18" charset="0"/>
                    <a:ea typeface="华文楷体" panose="02010600040101010101" charset="-122"/>
                    <a:cs typeface="Times New Roman" panose="02020603050405020304" pitchFamily="18" charset="0"/>
                  </a:rPr>
                  <a:t>个评价指标值，</a:t>
                </a:r>
                <a:r>
                  <a:rPr lang="en-US" altLang="zh-CN" sz="2300" dirty="0">
                    <a:latin typeface="Times New Roman" panose="02020603050405020304" pitchFamily="18" charset="0"/>
                    <a:ea typeface="华文楷体" panose="02010600040101010101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3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sz="23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zh-CN" sz="230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</m:e>
                      <m:sub>
                        <m:r>
                          <a:rPr lang="en-US" altLang="zh-CN" sz="230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en-US" sz="2300" dirty="0">
                    <a:latin typeface="Times New Roman" panose="02020603050405020304" pitchFamily="18" charset="0"/>
                    <a:ea typeface="华文楷体" panose="02010600040101010101" charset="-122"/>
                    <a:cs typeface="Times New Roman" panose="02020603050405020304" pitchFamily="18" charset="0"/>
                  </a:rPr>
                  <a:t>为第</a:t>
                </a:r>
                <a:r>
                  <a:rPr lang="en-US" altLang="zh-CN" sz="2300" dirty="0" err="1">
                    <a:latin typeface="Times New Roman" panose="02020603050405020304" pitchFamily="18" charset="0"/>
                    <a:ea typeface="华文楷体" panose="02010600040101010101" charset="-122"/>
                    <a:cs typeface="Times New Roman" panose="02020603050405020304" pitchFamily="18" charset="0"/>
                  </a:rPr>
                  <a:t>i</a:t>
                </a:r>
                <a:r>
                  <a:rPr lang="zh-CN" altLang="en-US" sz="2300" dirty="0">
                    <a:latin typeface="Times New Roman" panose="02020603050405020304" pitchFamily="18" charset="0"/>
                    <a:ea typeface="华文楷体" panose="02010600040101010101" charset="-122"/>
                    <a:cs typeface="Times New Roman" panose="02020603050405020304" pitchFamily="18" charset="0"/>
                  </a:rPr>
                  <a:t>个评价指标的均值，</a:t>
                </a:r>
                <a:r>
                  <a:rPr lang="en-US" altLang="zh-CN" sz="2300" dirty="0">
                    <a:latin typeface="Times New Roman" panose="02020603050405020304" pitchFamily="18" charset="0"/>
                    <a:ea typeface="华文楷体" panose="02010600040101010101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3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30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en-US" altLang="zh-CN" sz="230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en-US" sz="2300" dirty="0">
                    <a:latin typeface="Times New Roman" panose="02020603050405020304" pitchFamily="18" charset="0"/>
                    <a:ea typeface="华文楷体" panose="02010600040101010101" charset="-122"/>
                    <a:cs typeface="Times New Roman" panose="02020603050405020304" pitchFamily="18" charset="0"/>
                  </a:rPr>
                  <a:t>为第</a:t>
                </a:r>
                <a:r>
                  <a:rPr lang="en-US" altLang="zh-CN" sz="2300" dirty="0" err="1">
                    <a:latin typeface="Times New Roman" panose="02020603050405020304" pitchFamily="18" charset="0"/>
                    <a:ea typeface="华文楷体" panose="02010600040101010101" charset="-122"/>
                    <a:cs typeface="Times New Roman" panose="02020603050405020304" pitchFamily="18" charset="0"/>
                  </a:rPr>
                  <a:t>i</a:t>
                </a:r>
                <a:r>
                  <a:rPr lang="zh-CN" altLang="en-US" sz="2300" dirty="0">
                    <a:latin typeface="Times New Roman" panose="02020603050405020304" pitchFamily="18" charset="0"/>
                    <a:ea typeface="华文楷体" panose="02010600040101010101" charset="-122"/>
                    <a:cs typeface="Times New Roman" panose="02020603050405020304" pitchFamily="18" charset="0"/>
                  </a:rPr>
                  <a:t>个评价指标的标准差。</a:t>
                </a:r>
              </a:p>
              <a:p>
                <a:pPr indent="457200" algn="just" defTabSz="266700">
                  <a:lnSpc>
                    <a:spcPct val="150000"/>
                  </a:lnSpc>
                  <a:spcBef>
                    <a:spcPts val="700"/>
                  </a:spcBef>
                  <a:spcAft>
                    <a:spcPct val="0"/>
                  </a:spcAft>
                </a:pPr>
                <a:r>
                  <a:rPr lang="zh-CN" altLang="en-US" sz="2300" dirty="0">
                    <a:latin typeface="Times New Roman" panose="02020603050405020304" pitchFamily="18" charset="0"/>
                    <a:ea typeface="华文楷体" panose="02010600040101010101" charset="-122"/>
                    <a:cs typeface="Times New Roman" panose="02020603050405020304" pitchFamily="18" charset="0"/>
                  </a:rPr>
                  <a:t>该方法简便易行，其无量纲指标值的均值为</a:t>
                </a:r>
                <a:r>
                  <a:rPr lang="en-US" altLang="zh-CN" sz="2300" dirty="0">
                    <a:latin typeface="Times New Roman" panose="02020603050405020304" pitchFamily="18" charset="0"/>
                    <a:ea typeface="华文楷体" panose="02010600040101010101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en-US" sz="2300" dirty="0">
                    <a:latin typeface="Times New Roman" panose="02020603050405020304" pitchFamily="18" charset="0"/>
                    <a:ea typeface="华文楷体" panose="02010600040101010101" charset="-122"/>
                    <a:cs typeface="Times New Roman" panose="02020603050405020304" pitchFamily="18" charset="0"/>
                  </a:rPr>
                  <a:t>，方差为</a:t>
                </a:r>
                <a:r>
                  <a:rPr lang="en-US" altLang="zh-CN" sz="2300" dirty="0">
                    <a:latin typeface="Times New Roman" panose="02020603050405020304" pitchFamily="18" charset="0"/>
                    <a:ea typeface="华文楷体" panose="02010600040101010101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en-US" sz="2300" dirty="0">
                    <a:latin typeface="Times New Roman" panose="02020603050405020304" pitchFamily="18" charset="0"/>
                    <a:ea typeface="华文楷体" panose="02010600040101010101" charset="-122"/>
                    <a:cs typeface="Times New Roman" panose="02020603050405020304" pitchFamily="18" charset="0"/>
                  </a:rPr>
                  <a:t>。但标准化后的指标值可以取负数，因此其对要求指标值大于</a:t>
                </a:r>
                <a:r>
                  <a:rPr lang="en-US" altLang="zh-CN" sz="2300" dirty="0">
                    <a:latin typeface="Times New Roman" panose="02020603050405020304" pitchFamily="18" charset="0"/>
                    <a:ea typeface="华文楷体" panose="02010600040101010101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en-US" sz="2300" dirty="0">
                    <a:latin typeface="Times New Roman" panose="02020603050405020304" pitchFamily="18" charset="0"/>
                    <a:ea typeface="华文楷体" panose="02010600040101010101" charset="-122"/>
                    <a:cs typeface="Times New Roman" panose="02020603050405020304" pitchFamily="18" charset="0"/>
                  </a:rPr>
                  <a:t>的评价方法（如几何平均法和熵值法）并不适用。</a:t>
                </a:r>
              </a:p>
              <a:p>
                <a:pPr indent="457200" algn="just" defTabSz="266700">
                  <a:lnSpc>
                    <a:spcPct val="140000"/>
                  </a:lnSpc>
                  <a:spcBef>
                    <a:spcPts val="700"/>
                  </a:spcBef>
                  <a:spcAft>
                    <a:spcPct val="0"/>
                  </a:spcAft>
                </a:pPr>
                <a:endParaRPr lang="zh-CN" altLang="en-US" dirty="0"/>
              </a:p>
              <a:p>
                <a:pPr indent="457200" algn="just" defTabSz="266700">
                  <a:lnSpc>
                    <a:spcPct val="140000"/>
                  </a:lnSpc>
                  <a:spcBef>
                    <a:spcPts val="700"/>
                  </a:spcBef>
                  <a:spcAft>
                    <a:spcPct val="0"/>
                  </a:spcAft>
                </a:pPr>
                <a:endParaRPr lang="zh-CN" altLang="en-US" dirty="0"/>
              </a:p>
              <a:p>
                <a:pPr indent="457200" algn="just" defTabSz="266700">
                  <a:lnSpc>
                    <a:spcPct val="140000"/>
                  </a:lnSpc>
                  <a:spcBef>
                    <a:spcPts val="700"/>
                  </a:spcBef>
                  <a:spcAft>
                    <a:spcPct val="0"/>
                  </a:spcAft>
                </a:pPr>
                <a:endParaRPr lang="zh-CN" altLang="en-US" dirty="0"/>
              </a:p>
              <a:p>
                <a:pPr indent="457200" algn="just" defTabSz="266700">
                  <a:lnSpc>
                    <a:spcPct val="140000"/>
                  </a:lnSpc>
                  <a:spcBef>
                    <a:spcPts val="700"/>
                  </a:spcBef>
                  <a:spcAft>
                    <a:spcPct val="0"/>
                  </a:spcAft>
                </a:pPr>
                <a:endParaRPr lang="zh-CN" altLang="en-US" sz="2400" dirty="0">
                  <a:latin typeface="Times New Roman" panose="02020603050405020304" pitchFamily="18" charset="0"/>
                  <a:ea typeface="华文楷体" panose="02010600040101010101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E9FFD35F-7698-E06D-A01D-B5C04C27CF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353" y="900536"/>
                <a:ext cx="11168536" cy="5900208"/>
              </a:xfrm>
              <a:prstGeom prst="rect">
                <a:avLst/>
              </a:prstGeom>
              <a:blipFill>
                <a:blip r:embed="rId2"/>
                <a:stretch>
                  <a:fillRect l="-819" r="-76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 descr="浅色上对角线">
            <a:extLst>
              <a:ext uri="{FF2B5EF4-FFF2-40B4-BE49-F238E27FC236}">
                <a16:creationId xmlns:a16="http://schemas.microsoft.com/office/drawing/2014/main" id="{37C314A7-6CDA-847F-040B-F781C78BA9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591" y="107576"/>
            <a:ext cx="5234409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二、增长质量测度</a:t>
            </a:r>
          </a:p>
        </p:txBody>
      </p:sp>
    </p:spTree>
    <p:extLst>
      <p:ext uri="{BB962C8B-B14F-4D97-AF65-F5344CB8AC3E}">
        <p14:creationId xmlns:p14="http://schemas.microsoft.com/office/powerpoint/2010/main" val="3804959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D3A3D1-4920-9354-F356-6D7E770641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5">
            <a:extLst>
              <a:ext uri="{FF2B5EF4-FFF2-40B4-BE49-F238E27FC236}">
                <a16:creationId xmlns:a16="http://schemas.microsoft.com/office/drawing/2014/main" id="{3A0484A3-8CE1-1DF0-D8DD-4ECBD71261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2096" y="1456690"/>
            <a:ext cx="10591904" cy="478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39C0A9DC-CDEA-8C91-E603-49D0C1900B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7511" y="4452620"/>
            <a:ext cx="10142220" cy="179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kumimoji="1"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1899E0D8-E7F6-1A0E-9137-4CF9AFD054E9}"/>
                  </a:ext>
                </a:extLst>
              </p:cNvPr>
              <p:cNvSpPr txBox="1"/>
              <p:nvPr/>
            </p:nvSpPr>
            <p:spPr>
              <a:xfrm>
                <a:off x="639686" y="1111250"/>
                <a:ext cx="11168536" cy="5900208"/>
              </a:xfrm>
              <a:prstGeom prst="rect">
                <a:avLst/>
              </a:prstGeom>
            </p:spPr>
            <p:txBody>
              <a:bodyPr wrap="square">
                <a:noAutofit/>
              </a:bodyPr>
              <a:lstStyle/>
              <a:p>
                <a:pPr indent="457200" algn="just" defTabSz="266700">
                  <a:lnSpc>
                    <a:spcPct val="150000"/>
                  </a:lnSpc>
                  <a:spcBef>
                    <a:spcPts val="700"/>
                  </a:spcBef>
                  <a:spcAft>
                    <a:spcPct val="0"/>
                  </a:spcAft>
                </a:pPr>
                <a:r>
                  <a:rPr lang="zh-CN" altLang="en-US" sz="2300" dirty="0">
                    <a:latin typeface="Times New Roman" panose="02020603050405020304" pitchFamily="18" charset="0"/>
                    <a:ea typeface="华文楷体" panose="02010600040101010101" charset="-122"/>
                    <a:cs typeface="Times New Roman" panose="02020603050405020304" pitchFamily="18" charset="0"/>
                  </a:rPr>
                  <a:t>功效系数法的计算公式为：</a:t>
                </a:r>
                <a:endParaRPr lang="en-US" altLang="zh-CN" sz="2300" dirty="0">
                  <a:latin typeface="Times New Roman" panose="02020603050405020304" pitchFamily="18" charset="0"/>
                  <a:ea typeface="华文楷体" panose="02010600040101010101" charset="-122"/>
                  <a:cs typeface="Times New Roman" panose="02020603050405020304" pitchFamily="18" charset="0"/>
                </a:endParaRPr>
              </a:p>
              <a:p>
                <a:pPr indent="457200" algn="ctr" defTabSz="266700">
                  <a:lnSpc>
                    <a:spcPct val="150000"/>
                  </a:lnSpc>
                  <a:spcBef>
                    <a:spcPts val="700"/>
                  </a:spcBef>
                  <a:spcAft>
                    <a:spcPct val="0"/>
                  </a:spcAft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3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30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altLang="zh-CN" sz="2300"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  <m:sup>
                        <m:r>
                          <a:rPr lang="en-US" altLang="zh-CN" sz="230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US" altLang="zh-CN" sz="230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2300" b="0" i="0" smtClean="0">
                        <a:latin typeface="Cambria Math" panose="02040503050406030204" pitchFamily="18" charset="0"/>
                      </a:rPr>
                      <m:t>c</m:t>
                    </m:r>
                    <m:r>
                      <a:rPr lang="en-US" altLang="zh-CN" sz="2300" b="0" i="0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altLang="zh-CN" sz="23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3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3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2300" b="0" i="1" smtClean="0">
                                <a:latin typeface="Cambria Math" panose="02040503050406030204" pitchFamily="18" charset="0"/>
                              </a:rPr>
                              <m:t>𝑖𝑗</m:t>
                            </m:r>
                          </m:sub>
                        </m:sSub>
                        <m:r>
                          <a:rPr lang="en-US" altLang="zh-CN" sz="23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Sup>
                          <m:sSubSupPr>
                            <m:ctrlPr>
                              <a:rPr lang="en-US" altLang="zh-CN" sz="23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23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23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  <m:sup>
                            <m:r>
                              <a:rPr lang="en-US" altLang="zh-CN" sz="2300" b="0" i="1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23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2300" b="0" i="1" smtClean="0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US" altLang="zh-CN" sz="23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  <m:sup>
                            <m:r>
                              <a:rPr lang="en-US" altLang="zh-CN" sz="2300" b="0" i="1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bSup>
                        <m:r>
                          <a:rPr lang="en-US" altLang="zh-CN" sz="23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Sup>
                          <m:sSubSupPr>
                            <m:ctrlPr>
                              <a:rPr lang="en-US" altLang="zh-CN" sz="23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23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23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  <m:sup>
                            <m:r>
                              <a:rPr lang="en-US" altLang="zh-CN" sz="2300" b="0" i="1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bSup>
                      </m:den>
                    </m:f>
                    <m:r>
                      <a:rPr lang="en-US" altLang="zh-CN" sz="23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US" altLang="zh-CN" sz="23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𝑑</m:t>
                    </m:r>
                  </m:oMath>
                </a14:m>
                <a:r>
                  <a:rPr lang="zh-CN" altLang="en-US" sz="2300" dirty="0">
                    <a:latin typeface="Times New Roman" panose="02020603050405020304" pitchFamily="18" charset="0"/>
                    <a:ea typeface="华文楷体" panose="02010600040101010101" charset="-122"/>
                    <a:cs typeface="Times New Roman" panose="02020603050405020304" pitchFamily="18" charset="0"/>
                  </a:rPr>
                  <a:t>               </a:t>
                </a:r>
                <a:r>
                  <a:rPr lang="en-US" altLang="zh-CN" sz="2300" dirty="0">
                    <a:latin typeface="Times New Roman" panose="02020603050405020304" pitchFamily="18" charset="0"/>
                    <a:ea typeface="华文楷体" panose="02010600040101010101" charset="-122"/>
                    <a:cs typeface="Times New Roman" panose="02020603050405020304" pitchFamily="18" charset="0"/>
                  </a:rPr>
                  <a:t>(4.19)</a:t>
                </a:r>
                <a:endParaRPr lang="zh-CN" altLang="en-US" sz="2300" dirty="0"/>
              </a:p>
              <a:p>
                <a:pPr indent="457200" algn="just" defTabSz="266700">
                  <a:lnSpc>
                    <a:spcPct val="150000"/>
                  </a:lnSpc>
                  <a:spcBef>
                    <a:spcPts val="700"/>
                  </a:spcBef>
                  <a:spcAft>
                    <a:spcPct val="0"/>
                  </a:spcAft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300" i="1">
                            <a:latin typeface="Cambria Math" panose="02040503050406030204" pitchFamily="18" charset="0"/>
                            <a:ea typeface="华文楷体" panose="02010600040101010101" charset="-122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sz="2300">
                            <a:latin typeface="Cambria Math" panose="02040503050406030204" pitchFamily="18" charset="0"/>
                            <a:ea typeface="华文楷体" panose="02010600040101010101" charset="-122"/>
                            <a:cs typeface="Times New Roman" panose="02020603050405020304" pitchFamily="18" charset="0"/>
                          </a:rPr>
                          <m:t>𝑀</m:t>
                        </m:r>
                      </m:e>
                      <m:sub>
                        <m:r>
                          <a:rPr lang="en-US" altLang="zh-CN" sz="2300">
                            <a:latin typeface="Cambria Math" panose="02040503050406030204" pitchFamily="18" charset="0"/>
                            <a:ea typeface="华文楷体" panose="02010600040101010101" charset="-122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altLang="zh-CN" sz="2300">
                            <a:latin typeface="Cambria Math" panose="02040503050406030204" pitchFamily="18" charset="0"/>
                            <a:ea typeface="华文楷体" panose="02010600040101010101" charset="-122"/>
                            <a:cs typeface="Times New Roman" panose="02020603050405020304" pitchFamily="18" charset="0"/>
                          </a:rPr>
                          <m:t>′</m:t>
                        </m:r>
                      </m:sup>
                    </m:sSubSup>
                  </m:oMath>
                </a14:m>
                <a:r>
                  <a:rPr lang="zh-CN" altLang="en-US" sz="2300" dirty="0">
                    <a:latin typeface="Times New Roman" panose="02020603050405020304" pitchFamily="18" charset="0"/>
                    <a:ea typeface="华文楷体" panose="02010600040101010101" charset="-122"/>
                    <a:cs typeface="Times New Roman" panose="02020603050405020304" pitchFamily="18" charset="0"/>
                  </a:rPr>
                  <a:t>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300" i="1">
                            <a:latin typeface="Cambria Math" panose="02040503050406030204" pitchFamily="18" charset="0"/>
                            <a:ea typeface="华文楷体" panose="02010600040101010101" charset="-122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sz="2300">
                            <a:latin typeface="Cambria Math" panose="02040503050406030204" pitchFamily="18" charset="0"/>
                            <a:ea typeface="华文楷体" panose="02010600040101010101" charset="-122"/>
                            <a:cs typeface="Times New Roman" panose="02020603050405020304" pitchFamily="18" charset="0"/>
                          </a:rPr>
                          <m:t>𝑚</m:t>
                        </m:r>
                      </m:e>
                      <m:sub>
                        <m:r>
                          <a:rPr lang="en-US" altLang="zh-CN" sz="2300">
                            <a:latin typeface="Cambria Math" panose="02040503050406030204" pitchFamily="18" charset="0"/>
                            <a:ea typeface="华文楷体" panose="02010600040101010101" charset="-122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altLang="zh-CN" sz="2300">
                            <a:latin typeface="Cambria Math" panose="02040503050406030204" pitchFamily="18" charset="0"/>
                            <a:ea typeface="华文楷体" panose="02010600040101010101" charset="-122"/>
                            <a:cs typeface="Times New Roman" panose="02020603050405020304" pitchFamily="18" charset="0"/>
                          </a:rPr>
                          <m:t>′</m:t>
                        </m:r>
                      </m:sup>
                    </m:sSubSup>
                  </m:oMath>
                </a14:m>
                <a:r>
                  <a:rPr lang="zh-CN" altLang="en-US" sz="2300" dirty="0">
                    <a:latin typeface="Times New Roman" panose="02020603050405020304" pitchFamily="18" charset="0"/>
                    <a:ea typeface="华文楷体" panose="02010600040101010101" charset="-122"/>
                    <a:cs typeface="Times New Roman" panose="02020603050405020304" pitchFamily="18" charset="0"/>
                  </a:rPr>
                  <a:t>分别表示指标</a:t>
                </a:r>
                <a:r>
                  <a:rPr lang="en-US" altLang="zh-CN" sz="2300" dirty="0" err="1">
                    <a:latin typeface="Times New Roman" panose="02020603050405020304" pitchFamily="18" charset="0"/>
                    <a:ea typeface="华文楷体" panose="02010600040101010101" charset="-122"/>
                    <a:cs typeface="Times New Roman" panose="02020603050405020304" pitchFamily="18" charset="0"/>
                  </a:rPr>
                  <a:t>i</a:t>
                </a:r>
                <a:r>
                  <a:rPr lang="zh-CN" altLang="en-US" sz="2300" dirty="0">
                    <a:latin typeface="Times New Roman" panose="02020603050405020304" pitchFamily="18" charset="0"/>
                    <a:ea typeface="华文楷体" panose="02010600040101010101" charset="-122"/>
                    <a:cs typeface="Times New Roman" panose="02020603050405020304" pitchFamily="18" charset="0"/>
                  </a:rPr>
                  <a:t>的满意值和不容许值，</a:t>
                </a:r>
                <a:r>
                  <a:rPr lang="en-US" altLang="zh-CN" sz="2300" dirty="0">
                    <a:latin typeface="Times New Roman" panose="02020603050405020304" pitchFamily="18" charset="0"/>
                    <a:ea typeface="华文楷体" panose="02010600040101010101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en-US" sz="2300" dirty="0">
                    <a:latin typeface="Times New Roman" panose="02020603050405020304" pitchFamily="18" charset="0"/>
                    <a:ea typeface="华文楷体" panose="02010600040101010101" charset="-122"/>
                    <a:cs typeface="Times New Roman" panose="02020603050405020304" pitchFamily="18" charset="0"/>
                  </a:rPr>
                  <a:t>的作用是对变换后的值进行“平移”，</a:t>
                </a:r>
                <a:r>
                  <a:rPr lang="en-US" altLang="zh-CN" sz="2300" dirty="0">
                    <a:latin typeface="Times New Roman" panose="02020603050405020304" pitchFamily="18" charset="0"/>
                    <a:ea typeface="华文楷体" panose="02010600040101010101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en-US" sz="2300" dirty="0">
                    <a:latin typeface="Times New Roman" panose="02020603050405020304" pitchFamily="18" charset="0"/>
                    <a:ea typeface="华文楷体" panose="02010600040101010101" charset="-122"/>
                    <a:cs typeface="Times New Roman" panose="02020603050405020304" pitchFamily="18" charset="0"/>
                  </a:rPr>
                  <a:t>的作用是对变换后的值进行“放大”或“缩小”。该方法将无量纲指标值压缩到特定区间之内，其最大值为</a:t>
                </a:r>
                <a:r>
                  <a:rPr lang="en-US" altLang="zh-CN" sz="2300" dirty="0" err="1">
                    <a:latin typeface="Times New Roman" panose="02020603050405020304" pitchFamily="18" charset="0"/>
                    <a:ea typeface="华文楷体" panose="02010600040101010101" charset="-122"/>
                    <a:cs typeface="Times New Roman" panose="02020603050405020304" pitchFamily="18" charset="0"/>
                  </a:rPr>
                  <a:t>c+d</a:t>
                </a:r>
                <a:r>
                  <a:rPr lang="zh-CN" altLang="en-US" sz="2300" dirty="0">
                    <a:latin typeface="Times New Roman" panose="02020603050405020304" pitchFamily="18" charset="0"/>
                    <a:ea typeface="华文楷体" panose="02010600040101010101" charset="-122"/>
                    <a:cs typeface="Times New Roman" panose="02020603050405020304" pitchFamily="18" charset="0"/>
                  </a:rPr>
                  <a:t>，最小值为</a:t>
                </a:r>
                <a:r>
                  <a:rPr lang="en-US" altLang="zh-CN" sz="2300" dirty="0">
                    <a:latin typeface="Times New Roman" panose="02020603050405020304" pitchFamily="18" charset="0"/>
                    <a:ea typeface="华文楷体" panose="02010600040101010101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en-US" sz="2300" dirty="0">
                    <a:latin typeface="Times New Roman" panose="02020603050405020304" pitchFamily="18" charset="0"/>
                    <a:ea typeface="华文楷体" panose="02010600040101010101" charset="-122"/>
                    <a:cs typeface="Times New Roman" panose="02020603050405020304" pitchFamily="18" charset="0"/>
                  </a:rPr>
                  <a:t>，一般情况下可取</a:t>
                </a:r>
                <a:r>
                  <a:rPr lang="en-US" altLang="zh-CN" sz="2300" dirty="0">
                    <a:latin typeface="Times New Roman" panose="02020603050405020304" pitchFamily="18" charset="0"/>
                    <a:ea typeface="华文楷体" panose="02010600040101010101" charset="-122"/>
                    <a:cs typeface="Times New Roman" panose="02020603050405020304" pitchFamily="18" charset="0"/>
                  </a:rPr>
                  <a:t>c=60</a:t>
                </a:r>
                <a:r>
                  <a:rPr lang="zh-CN" altLang="en-US" sz="2300" dirty="0">
                    <a:latin typeface="Times New Roman" panose="02020603050405020304" pitchFamily="18" charset="0"/>
                    <a:ea typeface="华文楷体" panose="02010600040101010101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300" dirty="0">
                    <a:latin typeface="Times New Roman" panose="02020603050405020304" pitchFamily="18" charset="0"/>
                    <a:ea typeface="华文楷体" panose="02010600040101010101" charset="-122"/>
                    <a:cs typeface="Times New Roman" panose="02020603050405020304" pitchFamily="18" charset="0"/>
                  </a:rPr>
                  <a:t>d=40</a:t>
                </a:r>
                <a:r>
                  <a:rPr lang="zh-CN" altLang="en-US" sz="2300" dirty="0">
                    <a:latin typeface="Times New Roman" panose="02020603050405020304" pitchFamily="18" charset="0"/>
                    <a:ea typeface="华文楷体" panose="02010600040101010101" charset="-122"/>
                    <a:cs typeface="Times New Roman" panose="02020603050405020304" pitchFamily="18" charset="0"/>
                  </a:rPr>
                  <a:t>。</a:t>
                </a:r>
              </a:p>
              <a:p>
                <a:pPr indent="457200" algn="just" defTabSz="266700">
                  <a:lnSpc>
                    <a:spcPct val="150000"/>
                  </a:lnSpc>
                  <a:spcBef>
                    <a:spcPts val="700"/>
                  </a:spcBef>
                  <a:spcAft>
                    <a:spcPct val="0"/>
                  </a:spcAft>
                </a:pPr>
                <a:r>
                  <a:rPr lang="zh-CN" altLang="en-US" sz="2300" dirty="0">
                    <a:latin typeface="Times New Roman" panose="02020603050405020304" pitchFamily="18" charset="0"/>
                    <a:ea typeface="华文楷体" panose="02010600040101010101" charset="-122"/>
                    <a:cs typeface="Times New Roman" panose="02020603050405020304" pitchFamily="18" charset="0"/>
                  </a:rPr>
                  <a:t>需要指出，上述方法适用于截面数据，但未考虑无量纲化结果在不同时间的可比性。对于面板数据，可改用“定基极差法”扩展功效系数法，以兼顾横向可比与纵向可比。</a:t>
                </a:r>
              </a:p>
              <a:p>
                <a:pPr indent="457200" algn="just" defTabSz="266700">
                  <a:lnSpc>
                    <a:spcPct val="150000"/>
                  </a:lnSpc>
                  <a:spcBef>
                    <a:spcPts val="700"/>
                  </a:spcBef>
                  <a:spcAft>
                    <a:spcPct val="0"/>
                  </a:spcAft>
                </a:pPr>
                <a:endParaRPr lang="zh-CN" altLang="en-US" sz="2300" dirty="0">
                  <a:latin typeface="Times New Roman" panose="02020603050405020304" pitchFamily="18" charset="0"/>
                  <a:ea typeface="华文楷体" panose="02010600040101010101" charset="-122"/>
                  <a:cs typeface="Times New Roman" panose="02020603050405020304" pitchFamily="18" charset="0"/>
                </a:endParaRPr>
              </a:p>
              <a:p>
                <a:pPr indent="457200" algn="just" defTabSz="266700">
                  <a:lnSpc>
                    <a:spcPct val="140000"/>
                  </a:lnSpc>
                  <a:spcBef>
                    <a:spcPts val="700"/>
                  </a:spcBef>
                  <a:spcAft>
                    <a:spcPct val="0"/>
                  </a:spcAft>
                </a:pPr>
                <a:endParaRPr lang="zh-CN" altLang="en-US" sz="2400" dirty="0">
                  <a:latin typeface="Times New Roman" panose="02020603050405020304" pitchFamily="18" charset="0"/>
                  <a:ea typeface="华文楷体" panose="02010600040101010101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1899E0D8-E7F6-1A0E-9137-4CF9AFD054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9686" y="1111250"/>
                <a:ext cx="11168536" cy="5900208"/>
              </a:xfrm>
              <a:prstGeom prst="rect">
                <a:avLst/>
              </a:prstGeom>
              <a:blipFill>
                <a:blip r:embed="rId2"/>
                <a:stretch>
                  <a:fillRect l="-819" r="-333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 descr="浅色上对角线">
            <a:extLst>
              <a:ext uri="{FF2B5EF4-FFF2-40B4-BE49-F238E27FC236}">
                <a16:creationId xmlns:a16="http://schemas.microsoft.com/office/drawing/2014/main" id="{A68D7C06-1887-2EE9-E712-26744C60E0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591" y="107576"/>
            <a:ext cx="5234409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二、增长质量测度</a:t>
            </a:r>
          </a:p>
        </p:txBody>
      </p:sp>
    </p:spTree>
    <p:extLst>
      <p:ext uri="{BB962C8B-B14F-4D97-AF65-F5344CB8AC3E}">
        <p14:creationId xmlns:p14="http://schemas.microsoft.com/office/powerpoint/2010/main" val="2460431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2F9475-2DD7-DB2D-DB8D-87C99A065A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5">
            <a:extLst>
              <a:ext uri="{FF2B5EF4-FFF2-40B4-BE49-F238E27FC236}">
                <a16:creationId xmlns:a16="http://schemas.microsoft.com/office/drawing/2014/main" id="{6D56DEA3-137F-054A-E2D3-F52A5A6580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2096" y="1456690"/>
            <a:ext cx="10591904" cy="478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9AB1FFE8-3CA0-3B2F-D3D4-96ACE60643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7511" y="4452620"/>
            <a:ext cx="10142220" cy="179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kumimoji="1"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3183EE07-85DC-8374-0362-C7EF023361DD}"/>
              </a:ext>
            </a:extLst>
          </p:cNvPr>
          <p:cNvSpPr txBox="1"/>
          <p:nvPr/>
        </p:nvSpPr>
        <p:spPr>
          <a:xfrm>
            <a:off x="724353" y="755650"/>
            <a:ext cx="11168536" cy="590020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indent="457200" algn="just" defTabSz="266700">
              <a:lnSpc>
                <a:spcPct val="140000"/>
              </a:lnSpc>
              <a:spcBef>
                <a:spcPts val="700"/>
              </a:spcBef>
              <a:spcAft>
                <a:spcPct val="0"/>
              </a:spcAft>
            </a:pPr>
            <a:r>
              <a:rPr lang="en-US" altLang="zh-CN" sz="2500" b="1" dirty="0">
                <a:solidFill>
                  <a:srgbClr val="5B9BD5"/>
                </a:solidFill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3.</a:t>
            </a:r>
            <a:r>
              <a:rPr lang="zh-CN" altLang="en-US" sz="2500" b="1" dirty="0">
                <a:solidFill>
                  <a:srgbClr val="5B9BD5"/>
                </a:solidFill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确定各项评价指标的权重</a:t>
            </a:r>
            <a:endParaRPr lang="en-US" altLang="zh-CN" sz="2500" b="1" dirty="0">
              <a:solidFill>
                <a:srgbClr val="5B9BD5"/>
              </a:solidFill>
              <a:latin typeface="Times New Roman" panose="02020603050405020304" pitchFamily="18" charset="0"/>
              <a:ea typeface="华文楷体" panose="02010600040101010101" charset="-122"/>
              <a:cs typeface="Times New Roman" panose="02020603050405020304" pitchFamily="18" charset="0"/>
            </a:endParaRPr>
          </a:p>
          <a:p>
            <a:pPr indent="457200" algn="just" defTabSz="266700">
              <a:lnSpc>
                <a:spcPct val="140000"/>
              </a:lnSpc>
              <a:spcBef>
                <a:spcPts val="700"/>
              </a:spcBef>
              <a:spcAft>
                <a:spcPct val="0"/>
              </a:spcAft>
            </a:pPr>
            <a:r>
              <a:rPr lang="zh-CN" altLang="en-US" sz="23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指标体系中各个指标对评价对象所起的作用不同，评价时需要对各个指标赋予相应的权重，以区分其重要程度。已有文献发展出众多赋权方法，可将其划分为三大类。</a:t>
            </a:r>
          </a:p>
          <a:p>
            <a:pPr indent="457200" algn="just" defTabSz="266700">
              <a:lnSpc>
                <a:spcPct val="140000"/>
              </a:lnSpc>
              <a:spcBef>
                <a:spcPts val="700"/>
              </a:spcBef>
              <a:spcAft>
                <a:spcPct val="0"/>
              </a:spcAft>
            </a:pPr>
            <a:r>
              <a:rPr lang="zh-CN" altLang="en-US" sz="23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一是主观赋权法。其基本特征是，由研究者或该领域专家根据经验确定权重。具体方法有德尔菲法（</a:t>
            </a:r>
            <a:r>
              <a:rPr lang="en-US" altLang="zh-CN" sz="23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Delphi</a:t>
            </a:r>
            <a:r>
              <a:rPr lang="zh-CN" altLang="en-US" sz="23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）、层次分析法（</a:t>
            </a:r>
            <a:r>
              <a:rPr lang="en-US" altLang="zh-CN" sz="2300" dirty="0" err="1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AHP</a:t>
            </a:r>
            <a:r>
              <a:rPr lang="zh-CN" altLang="en-US" sz="23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）、特征值法等，尤以</a:t>
            </a:r>
            <a:r>
              <a:rPr lang="en-US" altLang="zh-CN" sz="2300" dirty="0" err="1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AHP</a:t>
            </a:r>
            <a:r>
              <a:rPr lang="zh-CN" altLang="en-US" sz="23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的应用较为广泛。</a:t>
            </a:r>
          </a:p>
          <a:p>
            <a:pPr indent="457200" algn="just" defTabSz="266700">
              <a:lnSpc>
                <a:spcPct val="140000"/>
              </a:lnSpc>
              <a:spcBef>
                <a:spcPts val="700"/>
              </a:spcBef>
              <a:spcAft>
                <a:spcPct val="0"/>
              </a:spcAft>
            </a:pPr>
            <a:r>
              <a:rPr lang="zh-CN" altLang="en-US" sz="23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二是客观赋权法。其基本特征是，权重根据实际数据确定，排除专家主观意见的影响。包括变异系数法、熵权法、主成分分析法等。</a:t>
            </a:r>
          </a:p>
          <a:p>
            <a:pPr indent="457200" algn="just" defTabSz="266700">
              <a:lnSpc>
                <a:spcPct val="140000"/>
              </a:lnSpc>
              <a:spcBef>
                <a:spcPts val="700"/>
              </a:spcBef>
              <a:spcAft>
                <a:spcPct val="0"/>
              </a:spcAft>
            </a:pPr>
            <a:r>
              <a:rPr lang="zh-CN" altLang="en-US" sz="23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三是组合赋权法。其将主观赋权和客观赋权结合起来。具体包括加法合成法、乘法合成法、级差最大化组合赋权法。</a:t>
            </a:r>
          </a:p>
          <a:p>
            <a:pPr indent="457200" algn="just" defTabSz="266700">
              <a:lnSpc>
                <a:spcPct val="140000"/>
              </a:lnSpc>
              <a:spcBef>
                <a:spcPts val="700"/>
              </a:spcBef>
              <a:spcAft>
                <a:spcPct val="0"/>
              </a:spcAft>
            </a:pPr>
            <a:endParaRPr lang="zh-CN" altLang="en-US" dirty="0"/>
          </a:p>
          <a:p>
            <a:pPr indent="457200" algn="just" defTabSz="266700">
              <a:lnSpc>
                <a:spcPct val="140000"/>
              </a:lnSpc>
              <a:spcBef>
                <a:spcPts val="700"/>
              </a:spcBef>
              <a:spcAft>
                <a:spcPct val="0"/>
              </a:spcAft>
            </a:pPr>
            <a:endParaRPr lang="zh-CN" altLang="en-US" dirty="0"/>
          </a:p>
          <a:p>
            <a:pPr indent="457200" algn="just" defTabSz="266700">
              <a:lnSpc>
                <a:spcPct val="140000"/>
              </a:lnSpc>
              <a:spcBef>
                <a:spcPts val="700"/>
              </a:spcBef>
              <a:spcAft>
                <a:spcPct val="0"/>
              </a:spcAft>
            </a:pPr>
            <a:endParaRPr lang="zh-CN" altLang="en-US" dirty="0"/>
          </a:p>
          <a:p>
            <a:pPr indent="457200" algn="just" defTabSz="266700">
              <a:lnSpc>
                <a:spcPct val="140000"/>
              </a:lnSpc>
              <a:spcBef>
                <a:spcPts val="700"/>
              </a:spcBef>
              <a:spcAft>
                <a:spcPct val="0"/>
              </a:spcAft>
            </a:pPr>
            <a:endParaRPr lang="zh-CN" altLang="en-US" sz="2400" dirty="0">
              <a:latin typeface="Times New Roman" panose="02020603050405020304" pitchFamily="18" charset="0"/>
              <a:ea typeface="华文楷体" panose="02010600040101010101" charset="-122"/>
              <a:cs typeface="Times New Roman" panose="02020603050405020304" pitchFamily="18" charset="0"/>
            </a:endParaRPr>
          </a:p>
        </p:txBody>
      </p:sp>
      <p:sp>
        <p:nvSpPr>
          <p:cNvPr id="5" name="Rectangle 4" descr="浅色上对角线">
            <a:extLst>
              <a:ext uri="{FF2B5EF4-FFF2-40B4-BE49-F238E27FC236}">
                <a16:creationId xmlns:a16="http://schemas.microsoft.com/office/drawing/2014/main" id="{72A5CAF0-CF3D-A4E9-7035-CEB64E995F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591" y="107576"/>
            <a:ext cx="5234409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二、增长质量测度</a:t>
            </a:r>
          </a:p>
        </p:txBody>
      </p:sp>
    </p:spTree>
    <p:extLst>
      <p:ext uri="{BB962C8B-B14F-4D97-AF65-F5344CB8AC3E}">
        <p14:creationId xmlns:p14="http://schemas.microsoft.com/office/powerpoint/2010/main" val="3242214904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323253-A190-E052-E83C-1CCB72204C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5">
            <a:extLst>
              <a:ext uri="{FF2B5EF4-FFF2-40B4-BE49-F238E27FC236}">
                <a16:creationId xmlns:a16="http://schemas.microsoft.com/office/drawing/2014/main" id="{2E66176B-EAEC-B127-74B5-3A3DBFB1F3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2096" y="1456690"/>
            <a:ext cx="10591904" cy="478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0C1FF341-AB56-8469-1A8B-6FC666EC99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7511" y="4452620"/>
            <a:ext cx="10142220" cy="179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kumimoji="1"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736AC4B2-4C25-9994-366E-46D9E0ECB60F}"/>
              </a:ext>
            </a:extLst>
          </p:cNvPr>
          <p:cNvSpPr txBox="1"/>
          <p:nvPr/>
        </p:nvSpPr>
        <p:spPr>
          <a:xfrm>
            <a:off x="724353" y="1212850"/>
            <a:ext cx="11168536" cy="590020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indent="457200" algn="just" defTabSz="266700">
              <a:lnSpc>
                <a:spcPct val="150000"/>
              </a:lnSpc>
              <a:spcBef>
                <a:spcPts val="700"/>
              </a:spcBef>
              <a:spcAft>
                <a:spcPct val="0"/>
              </a:spcAft>
            </a:pPr>
            <a:r>
              <a:rPr lang="en-US" altLang="zh-CN" sz="2500" b="1" dirty="0">
                <a:solidFill>
                  <a:srgbClr val="5B9BD5"/>
                </a:solidFill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4.</a:t>
            </a:r>
            <a:r>
              <a:rPr lang="zh-CN" altLang="en-US" sz="2500" b="1" dirty="0">
                <a:solidFill>
                  <a:srgbClr val="5B9BD5"/>
                </a:solidFill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计算综合评价结果</a:t>
            </a:r>
            <a:endParaRPr lang="en-US" altLang="zh-CN" sz="2500" b="1" dirty="0">
              <a:solidFill>
                <a:srgbClr val="5B9BD5"/>
              </a:solidFill>
              <a:latin typeface="Times New Roman" panose="02020603050405020304" pitchFamily="18" charset="0"/>
              <a:ea typeface="华文楷体" panose="02010600040101010101" charset="-122"/>
              <a:cs typeface="Times New Roman" panose="02020603050405020304" pitchFamily="18" charset="0"/>
            </a:endParaRPr>
          </a:p>
          <a:p>
            <a:pPr indent="457200" algn="just" defTabSz="266700">
              <a:lnSpc>
                <a:spcPct val="150000"/>
              </a:lnSpc>
              <a:spcBef>
                <a:spcPts val="700"/>
              </a:spcBef>
              <a:spcAft>
                <a:spcPct val="0"/>
              </a:spcAft>
            </a:pPr>
            <a:r>
              <a:rPr lang="zh-CN" altLang="en-US" sz="23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结合无量纲化后的指标数值及确定的权数，选择合适的集成方法（算数平均，几何平均），即可计算统计综合评价结果。计算得到的综合得分本质上是一种指数，仅能反映相对大小和排序，得分之差的绝对值缺乏明确意义。</a:t>
            </a:r>
            <a:endParaRPr lang="en-US" altLang="zh-CN" sz="2300" dirty="0">
              <a:latin typeface="Times New Roman" panose="02020603050405020304" pitchFamily="18" charset="0"/>
              <a:ea typeface="华文楷体" panose="02010600040101010101" charset="-122"/>
              <a:cs typeface="Times New Roman" panose="02020603050405020304" pitchFamily="18" charset="0"/>
            </a:endParaRPr>
          </a:p>
          <a:p>
            <a:pPr marL="0" marR="0" lvl="0" indent="457200" algn="just" defTabSz="266700" rtl="0" eaLnBrk="1" fontAlgn="auto" latinLnBrk="0" hangingPunct="1">
              <a:lnSpc>
                <a:spcPct val="150000"/>
              </a:lnSpc>
              <a:spcBef>
                <a:spcPts val="7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500" b="1" i="0" u="none" strike="noStrike" kern="1200" cap="none" spc="0" normalizeH="0" baseline="0" noProof="0" dirty="0">
                <a:ln>
                  <a:noFill/>
                </a:ln>
                <a:solidFill>
                  <a:srgbClr val="5B9BD5"/>
                </a:solidFill>
                <a:effectLst/>
                <a:uLnTx/>
                <a:uFillTx/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5.</a:t>
            </a:r>
            <a:r>
              <a:rPr kumimoji="0" lang="zh-CN" altLang="en-US" sz="2500" b="1" i="0" u="none" strike="noStrike" kern="1200" cap="none" spc="0" normalizeH="0" baseline="0" noProof="0" dirty="0">
                <a:ln>
                  <a:noFill/>
                </a:ln>
                <a:solidFill>
                  <a:srgbClr val="5B9BD5"/>
                </a:solidFill>
                <a:effectLst/>
                <a:uLnTx/>
                <a:uFillTx/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对评价结果开展统计分析</a:t>
            </a:r>
            <a:endParaRPr kumimoji="0" lang="en-US" altLang="zh-CN" sz="2500" b="1" i="0" u="none" strike="noStrike" kern="1200" cap="none" spc="0" normalizeH="0" baseline="0" noProof="0" dirty="0">
              <a:ln>
                <a:noFill/>
              </a:ln>
              <a:solidFill>
                <a:srgbClr val="5B9BD5"/>
              </a:solidFill>
              <a:effectLst/>
              <a:uLnTx/>
              <a:uFillTx/>
              <a:latin typeface="Times New Roman" panose="02020603050405020304" pitchFamily="18" charset="0"/>
              <a:ea typeface="华文楷体" panose="02010600040101010101" charset="-122"/>
              <a:cs typeface="Times New Roman" panose="02020603050405020304" pitchFamily="18" charset="0"/>
            </a:endParaRPr>
          </a:p>
          <a:p>
            <a:pPr indent="457200" algn="just" defTabSz="266700">
              <a:lnSpc>
                <a:spcPct val="150000"/>
              </a:lnSpc>
              <a:spcBef>
                <a:spcPts val="700"/>
              </a:spcBef>
              <a:spcAft>
                <a:spcPct val="0"/>
              </a:spcAft>
              <a:defRPr/>
            </a:pPr>
            <a:r>
              <a:rPr lang="zh-CN" altLang="en-US" sz="23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最后，根据计算的综合得分，分析评价对象的特征，并对评价对象进行排序、比较，指出其优劣势，进而深入探究其原因，给出相应改进措施。</a:t>
            </a:r>
          </a:p>
          <a:p>
            <a:pPr marL="0" marR="0" lvl="0" indent="457200" algn="just" defTabSz="266700" rtl="0" eaLnBrk="1" fontAlgn="auto" latinLnBrk="0" hangingPunct="1">
              <a:lnSpc>
                <a:spcPct val="150000"/>
              </a:lnSpc>
              <a:spcBef>
                <a:spcPts val="7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2500" b="1" i="0" u="none" strike="noStrike" kern="1200" cap="none" spc="0" normalizeH="0" baseline="0" noProof="0" dirty="0">
              <a:ln>
                <a:noFill/>
              </a:ln>
              <a:solidFill>
                <a:srgbClr val="5B9BD5"/>
              </a:solidFill>
              <a:effectLst/>
              <a:uLnTx/>
              <a:uFillTx/>
              <a:latin typeface="Times New Roman" panose="02020603050405020304" pitchFamily="18" charset="0"/>
              <a:ea typeface="华文楷体" panose="02010600040101010101" charset="-122"/>
              <a:cs typeface="Times New Roman" panose="02020603050405020304" pitchFamily="18" charset="0"/>
            </a:endParaRPr>
          </a:p>
          <a:p>
            <a:pPr indent="457200" algn="just" defTabSz="266700">
              <a:lnSpc>
                <a:spcPct val="140000"/>
              </a:lnSpc>
              <a:spcBef>
                <a:spcPts val="700"/>
              </a:spcBef>
              <a:spcAft>
                <a:spcPct val="0"/>
              </a:spcAft>
            </a:pPr>
            <a:endParaRPr lang="zh-CN" altLang="en-US" dirty="0"/>
          </a:p>
          <a:p>
            <a:pPr indent="457200" algn="just" defTabSz="266700">
              <a:lnSpc>
                <a:spcPct val="140000"/>
              </a:lnSpc>
              <a:spcBef>
                <a:spcPts val="700"/>
              </a:spcBef>
              <a:spcAft>
                <a:spcPct val="0"/>
              </a:spcAft>
            </a:pPr>
            <a:endParaRPr lang="zh-CN" altLang="en-US" dirty="0"/>
          </a:p>
          <a:p>
            <a:pPr indent="457200" algn="just" defTabSz="266700">
              <a:lnSpc>
                <a:spcPct val="140000"/>
              </a:lnSpc>
              <a:spcBef>
                <a:spcPts val="700"/>
              </a:spcBef>
              <a:spcAft>
                <a:spcPct val="0"/>
              </a:spcAft>
            </a:pPr>
            <a:endParaRPr lang="zh-CN" altLang="en-US" dirty="0"/>
          </a:p>
          <a:p>
            <a:pPr indent="457200" algn="just" defTabSz="266700">
              <a:lnSpc>
                <a:spcPct val="140000"/>
              </a:lnSpc>
              <a:spcBef>
                <a:spcPts val="700"/>
              </a:spcBef>
              <a:spcAft>
                <a:spcPct val="0"/>
              </a:spcAft>
            </a:pPr>
            <a:endParaRPr lang="zh-CN" altLang="en-US" dirty="0"/>
          </a:p>
          <a:p>
            <a:pPr indent="457200" algn="just" defTabSz="266700">
              <a:lnSpc>
                <a:spcPct val="140000"/>
              </a:lnSpc>
              <a:spcBef>
                <a:spcPts val="700"/>
              </a:spcBef>
              <a:spcAft>
                <a:spcPct val="0"/>
              </a:spcAft>
            </a:pPr>
            <a:endParaRPr lang="zh-CN" altLang="en-US" sz="2400" dirty="0">
              <a:latin typeface="Times New Roman" panose="02020603050405020304" pitchFamily="18" charset="0"/>
              <a:ea typeface="华文楷体" panose="02010600040101010101" charset="-122"/>
              <a:cs typeface="Times New Roman" panose="02020603050405020304" pitchFamily="18" charset="0"/>
            </a:endParaRPr>
          </a:p>
        </p:txBody>
      </p:sp>
      <p:sp>
        <p:nvSpPr>
          <p:cNvPr id="5" name="Rectangle 4" descr="浅色上对角线">
            <a:extLst>
              <a:ext uri="{FF2B5EF4-FFF2-40B4-BE49-F238E27FC236}">
                <a16:creationId xmlns:a16="http://schemas.microsoft.com/office/drawing/2014/main" id="{56887ACE-EDB3-5371-93B4-AA8E0BC064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591" y="107576"/>
            <a:ext cx="5234409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二、增长质量测度</a:t>
            </a:r>
          </a:p>
        </p:txBody>
      </p:sp>
    </p:spTree>
    <p:extLst>
      <p:ext uri="{BB962C8B-B14F-4D97-AF65-F5344CB8AC3E}">
        <p14:creationId xmlns:p14="http://schemas.microsoft.com/office/powerpoint/2010/main" val="450240711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826875" y="790836"/>
            <a:ext cx="5267960" cy="663949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252095" algn="just" defTabSz="266700">
              <a:lnSpc>
                <a:spcPct val="150000"/>
              </a:lnSpc>
              <a:spcBef>
                <a:spcPts val="70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accent2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（一）单要素生产率</a:t>
            </a:r>
            <a:endParaRPr lang="zh-CN" altLang="en-US" dirty="0">
              <a:solidFill>
                <a:srgbClr val="00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6" name="灯片编号占位符 6"/>
          <p:cNvSpPr txBox="1"/>
          <p:nvPr/>
        </p:nvSpPr>
        <p:spPr>
          <a:xfrm>
            <a:off x="10888524" y="6619009"/>
            <a:ext cx="932884" cy="3117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A0DB2DC-4C9A-4742-B13C-FB6460FD3503}" type="slidenum">
              <a:rPr lang="zh-CN" altLang="en-US" sz="2000" smtClean="0">
                <a:solidFill>
                  <a:schemeClr val="tx1"/>
                </a:solidFill>
              </a:rPr>
              <a:t>63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7" name="Rectangle 4" descr="浅色上对角线"/>
          <p:cNvSpPr>
            <a:spLocks noChangeArrowheads="1"/>
          </p:cNvSpPr>
          <p:nvPr/>
        </p:nvSpPr>
        <p:spPr bwMode="auto">
          <a:xfrm>
            <a:off x="861591" y="107576"/>
            <a:ext cx="5234409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三、中国经济增长质量分析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94247035-7DBB-E3F6-A4A9-FF8E1113E8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327" y="1820332"/>
            <a:ext cx="5587908" cy="3440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A0DD9CB3-E1F0-2AB6-E17A-964C3D538E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1828162"/>
            <a:ext cx="5420608" cy="3432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DE5A11F8-F876-B620-C67B-63678249BEB2}"/>
              </a:ext>
            </a:extLst>
          </p:cNvPr>
          <p:cNvSpPr txBox="1"/>
          <p:nvPr/>
        </p:nvSpPr>
        <p:spPr>
          <a:xfrm>
            <a:off x="2417232" y="5402854"/>
            <a:ext cx="8208433" cy="4462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buNone/>
            </a:pPr>
            <a:r>
              <a:rPr lang="zh-CN" altLang="en-US" sz="23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图</a:t>
            </a:r>
            <a:r>
              <a:rPr lang="en-US" altLang="zh-CN" sz="23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4-7</a:t>
            </a:r>
            <a:r>
              <a:rPr lang="zh-CN" altLang="en-US" sz="23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  劳动生产率、资本产出比和经济增长能源强度变化趋势</a:t>
            </a:r>
          </a:p>
        </p:txBody>
      </p:sp>
    </p:spTree>
  </p:cSld>
  <p:clrMapOvr>
    <a:masterClrMapping/>
  </p:clrMapOvr>
  <p:transition/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889CB0-1B09-268C-5C96-97E4AE0242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6">
            <a:extLst>
              <a:ext uri="{FF2B5EF4-FFF2-40B4-BE49-F238E27FC236}">
                <a16:creationId xmlns:a16="http://schemas.microsoft.com/office/drawing/2014/main" id="{BDC9349A-8036-2413-507F-571EB009F9DB}"/>
              </a:ext>
            </a:extLst>
          </p:cNvPr>
          <p:cNvSpPr txBox="1"/>
          <p:nvPr/>
        </p:nvSpPr>
        <p:spPr>
          <a:xfrm>
            <a:off x="10888524" y="6619009"/>
            <a:ext cx="932884" cy="3117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A0DB2DC-4C9A-4742-B13C-FB6460FD3503}" type="slidenum">
              <a:rPr lang="zh-CN" altLang="en-US" sz="2000" smtClean="0">
                <a:solidFill>
                  <a:schemeClr val="tx1"/>
                </a:solidFill>
              </a:rPr>
              <a:t>64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7" name="Rectangle 4" descr="浅色上对角线">
            <a:extLst>
              <a:ext uri="{FF2B5EF4-FFF2-40B4-BE49-F238E27FC236}">
                <a16:creationId xmlns:a16="http://schemas.microsoft.com/office/drawing/2014/main" id="{2878ABBD-F3EF-F48B-B9CA-6EF1D35C0E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591" y="107576"/>
            <a:ext cx="5234409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三、中国经济增长质量分析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22156D6D-5101-1E64-CE75-544E452126FD}"/>
              </a:ext>
            </a:extLst>
          </p:cNvPr>
          <p:cNvSpPr txBox="1"/>
          <p:nvPr/>
        </p:nvSpPr>
        <p:spPr>
          <a:xfrm>
            <a:off x="1067966" y="1176069"/>
            <a:ext cx="10438234" cy="49990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indent="457200" algn="just">
              <a:lnSpc>
                <a:spcPct val="180000"/>
              </a:lnSpc>
              <a:buNone/>
            </a:pPr>
            <a:r>
              <a:rPr lang="zh-CN" altLang="en-US" sz="23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我国劳动生产率整体呈指数增长趋势，但仅根据这一结果难以判定经济增长质量变化方向；考察期内资本产出比波动变化，</a:t>
            </a:r>
            <a:r>
              <a:rPr lang="en-US" altLang="zh-CN" sz="23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20</a:t>
            </a:r>
            <a:r>
              <a:rPr lang="zh-CN" altLang="en-US" sz="23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世纪</a:t>
            </a:r>
            <a:r>
              <a:rPr lang="en-US" altLang="zh-CN" sz="23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90</a:t>
            </a:r>
            <a:r>
              <a:rPr lang="zh-CN" altLang="en-US" sz="2300" dirty="0">
                <a:latin typeface="Times New Roman" panose="02020603050405020304" pitchFamily="18" charset="0"/>
                <a:ea typeface="华文楷体" panose="02010600040101010101" charset="-122"/>
                <a:cs typeface="Times New Roman" panose="02020603050405020304" pitchFamily="18" charset="0"/>
              </a:rPr>
              <a:t>年代中期以前稳中有降，此后快速上升，表明资本生产率随着快速的资本积累而明显下降，劳动生产率的上升很大程度上由资本积累所推动，这并非增长质量提高的表现；经济增长能源强度整体呈下降趋势，反映出技术进步对能源消耗的减少，是经济增长质量提高的证据，但部分年份存在反弹，且能源强度下降速度逐渐降低，进一步下降的空间缩小。</a:t>
            </a:r>
            <a:endParaRPr lang="en-US" altLang="zh-CN" sz="2300" dirty="0">
              <a:latin typeface="Times New Roman" panose="02020603050405020304" pitchFamily="18" charset="0"/>
              <a:ea typeface="华文楷体" panose="02010600040101010101" charset="-122"/>
              <a:cs typeface="Times New Roman" panose="02020603050405020304" pitchFamily="18" charset="0"/>
            </a:endParaRPr>
          </a:p>
          <a:p>
            <a:pPr marL="0" marR="0" indent="457200" algn="just">
              <a:lnSpc>
                <a:spcPct val="150000"/>
              </a:lnSpc>
              <a:buNone/>
            </a:pPr>
            <a:endParaRPr lang="zh-CN" altLang="en-US" sz="2200" dirty="0">
              <a:latin typeface="Times New Roman" panose="02020603050405020304" pitchFamily="18" charset="0"/>
              <a:ea typeface="华文楷体" panose="02010600040101010101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6116407"/>
      </p:ext>
    </p:extLst>
  </p:cSld>
  <p:clrMapOvr>
    <a:masterClrMapping/>
  </p:clrMapOvr>
  <p:transition/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CFEAC7-7719-DD80-DD5F-C9CA96CD07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2683C5C7-81B4-04CA-BCDD-716D4954F002}"/>
              </a:ext>
            </a:extLst>
          </p:cNvPr>
          <p:cNvSpPr txBox="1"/>
          <p:nvPr/>
        </p:nvSpPr>
        <p:spPr>
          <a:xfrm>
            <a:off x="826875" y="790836"/>
            <a:ext cx="5267960" cy="663949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252095" algn="just" defTabSz="266700">
              <a:lnSpc>
                <a:spcPct val="150000"/>
              </a:lnSpc>
              <a:spcBef>
                <a:spcPts val="70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accent2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（二）全要素生产率</a:t>
            </a:r>
          </a:p>
          <a:p>
            <a:pPr marL="0" indent="252095" algn="just" defTabSz="266700">
              <a:lnSpc>
                <a:spcPct val="150000"/>
              </a:lnSpc>
              <a:spcBef>
                <a:spcPts val="700"/>
              </a:spcBef>
              <a:spcAft>
                <a:spcPct val="0"/>
              </a:spcAft>
            </a:pPr>
            <a:r>
              <a:rPr lang="en-US" altLang="zh-CN" dirty="0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</a:t>
            </a:r>
            <a:endParaRPr lang="zh-CN" altLang="en-US" dirty="0">
              <a:solidFill>
                <a:srgbClr val="00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6" name="灯片编号占位符 6">
            <a:extLst>
              <a:ext uri="{FF2B5EF4-FFF2-40B4-BE49-F238E27FC236}">
                <a16:creationId xmlns:a16="http://schemas.microsoft.com/office/drawing/2014/main" id="{6BF7C912-4546-11F7-5AA4-89C82781FEDF}"/>
              </a:ext>
            </a:extLst>
          </p:cNvPr>
          <p:cNvSpPr txBox="1"/>
          <p:nvPr/>
        </p:nvSpPr>
        <p:spPr>
          <a:xfrm>
            <a:off x="10888524" y="6619009"/>
            <a:ext cx="932884" cy="3117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A0DB2DC-4C9A-4742-B13C-FB6460FD3503}" type="slidenum">
              <a:rPr lang="zh-CN" altLang="en-US" sz="2000" smtClean="0">
                <a:solidFill>
                  <a:schemeClr val="tx1"/>
                </a:solidFill>
              </a:rPr>
              <a:t>65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7" name="Rectangle 4" descr="浅色上对角线">
            <a:extLst>
              <a:ext uri="{FF2B5EF4-FFF2-40B4-BE49-F238E27FC236}">
                <a16:creationId xmlns:a16="http://schemas.microsoft.com/office/drawing/2014/main" id="{AB7F8335-484C-BED6-793C-490003055F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591" y="107576"/>
            <a:ext cx="5234409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三、中国经济增长质量分析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49108A58-CFF4-4335-E2CF-6E074DA39E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267" y="1549400"/>
            <a:ext cx="8873066" cy="4517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914DE974-1E11-E963-25E1-DBF2C1FAA292}"/>
              </a:ext>
            </a:extLst>
          </p:cNvPr>
          <p:cNvSpPr txBox="1"/>
          <p:nvPr/>
        </p:nvSpPr>
        <p:spPr>
          <a:xfrm>
            <a:off x="2298700" y="6161779"/>
            <a:ext cx="61722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ctr">
              <a:spcAft>
                <a:spcPts val="780"/>
              </a:spcAft>
              <a:buNone/>
            </a:pPr>
            <a:r>
              <a:rPr lang="zh-CN" altLang="en-US" sz="2000" dirty="0">
                <a:latin typeface="华文楷体" panose="02010600040101010101" charset="-122"/>
                <a:ea typeface="华文楷体" panose="02010600040101010101" charset="-122"/>
              </a:rPr>
              <a:t>图</a:t>
            </a:r>
            <a:r>
              <a:rPr lang="en-US" altLang="zh-CN" sz="2000" dirty="0">
                <a:latin typeface="华文楷体" panose="02010600040101010101" charset="-122"/>
                <a:ea typeface="华文楷体" panose="02010600040101010101" charset="-122"/>
              </a:rPr>
              <a:t>4-8</a:t>
            </a:r>
            <a:r>
              <a:rPr lang="zh-CN" altLang="en-US" sz="2000" dirty="0">
                <a:latin typeface="华文楷体" panose="02010600040101010101" charset="-122"/>
                <a:ea typeface="华文楷体" panose="02010600040101010101" charset="-122"/>
              </a:rPr>
              <a:t>  中国全要素生产率及其增长率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B3BDBAB1-94BC-D38E-23D4-EE5521AE2BB3}"/>
              </a:ext>
            </a:extLst>
          </p:cNvPr>
          <p:cNvSpPr txBox="1"/>
          <p:nvPr/>
        </p:nvSpPr>
        <p:spPr>
          <a:xfrm>
            <a:off x="10113432" y="2992674"/>
            <a:ext cx="1820335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buNone/>
            </a:pPr>
            <a:r>
              <a:rPr lang="zh-CN" altLang="en-US" sz="2000" dirty="0">
                <a:latin typeface="华文楷体" panose="02010600040101010101" charset="-122"/>
                <a:ea typeface="华文楷体" panose="02010600040101010101" charset="-122"/>
              </a:rPr>
              <a:t>我国全要素生产率整体呈上升态势，但其增长率变化很大。</a:t>
            </a:r>
          </a:p>
        </p:txBody>
      </p:sp>
    </p:spTree>
    <p:extLst>
      <p:ext uri="{BB962C8B-B14F-4D97-AF65-F5344CB8AC3E}">
        <p14:creationId xmlns:p14="http://schemas.microsoft.com/office/powerpoint/2010/main" val="873427793"/>
      </p:ext>
    </p:extLst>
  </p:cSld>
  <p:clrMapOvr>
    <a:masterClrMapping/>
  </p:clrMapOvr>
  <p:transition/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3" descr="06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779" y="1146810"/>
            <a:ext cx="10727026" cy="5256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1346731" y="159"/>
            <a:ext cx="9889490" cy="1325563"/>
          </a:xfrm>
        </p:spPr>
        <p:txBody>
          <a:bodyPr>
            <a:normAutofit/>
          </a:bodyPr>
          <a:lstStyle/>
          <a:p>
            <a:pPr algn="ctr"/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思考与练习</a:t>
            </a:r>
            <a:endParaRPr lang="en-US" altLang="zh-CN" b="1" dirty="0">
              <a:solidFill>
                <a:schemeClr val="accent1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1617278" y="1612821"/>
            <a:ext cx="9348396" cy="4503420"/>
          </a:xfrm>
        </p:spPr>
        <p:txBody>
          <a:bodyPr>
            <a:noAutofit/>
          </a:bodyPr>
          <a:lstStyle/>
          <a:p>
            <a:pPr eaLnBrk="1" hangingPunct="1">
              <a:lnSpc>
                <a:spcPct val="150000"/>
              </a:lnSpc>
              <a:spcBef>
                <a:spcPts val="0"/>
              </a:spcBef>
              <a:buFontTx/>
              <a:buNone/>
            </a:pPr>
            <a:r>
              <a:rPr lang="zh-CN" altLang="en-US" sz="2400" b="1" dirty="0">
                <a:solidFill>
                  <a:srgbClr val="7030A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（</a:t>
            </a:r>
            <a:r>
              <a:rPr lang="en-US" altLang="zh-CN" sz="2400" b="1" dirty="0">
                <a:solidFill>
                  <a:srgbClr val="7030A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1</a:t>
            </a:r>
            <a:r>
              <a:rPr lang="zh-CN" altLang="en-US" sz="2400" b="1" dirty="0">
                <a:solidFill>
                  <a:srgbClr val="7030A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）讨论不同学者归纳的经济增长典型事实异同，并考察其对中国的适用性。</a:t>
            </a:r>
            <a:endParaRPr lang="en-US" altLang="zh-CN" sz="2400" b="1" dirty="0">
              <a:solidFill>
                <a:srgbClr val="7030A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eaLnBrk="1" hangingPunct="1">
              <a:lnSpc>
                <a:spcPct val="150000"/>
              </a:lnSpc>
              <a:spcBef>
                <a:spcPts val="0"/>
              </a:spcBef>
              <a:buFontTx/>
              <a:buNone/>
            </a:pPr>
            <a:r>
              <a:rPr lang="zh-CN" altLang="en-US" sz="2400" b="1" dirty="0">
                <a:solidFill>
                  <a:srgbClr val="7030A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（</a:t>
            </a:r>
            <a:r>
              <a:rPr lang="en-US" altLang="zh-CN" sz="2400" b="1" dirty="0">
                <a:solidFill>
                  <a:srgbClr val="7030A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2</a:t>
            </a:r>
            <a:r>
              <a:rPr lang="zh-CN" altLang="en-US" sz="2400" b="1" dirty="0">
                <a:solidFill>
                  <a:srgbClr val="7030A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）比较三大类经济增长理论的异同，阐释其相对优劣。</a:t>
            </a:r>
          </a:p>
          <a:p>
            <a:pPr eaLnBrk="1" hangingPunct="1">
              <a:lnSpc>
                <a:spcPct val="150000"/>
              </a:lnSpc>
              <a:spcBef>
                <a:spcPts val="0"/>
              </a:spcBef>
              <a:buFontTx/>
              <a:buNone/>
            </a:pPr>
            <a:r>
              <a:rPr lang="zh-CN" altLang="en-US" sz="2400" b="1" dirty="0">
                <a:solidFill>
                  <a:srgbClr val="7030A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（</a:t>
            </a:r>
            <a:r>
              <a:rPr lang="en-US" altLang="zh-CN" sz="2400" b="1" dirty="0">
                <a:solidFill>
                  <a:srgbClr val="7030A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3</a:t>
            </a:r>
            <a:r>
              <a:rPr lang="zh-CN" altLang="en-US" sz="2400" b="1" dirty="0">
                <a:solidFill>
                  <a:srgbClr val="7030A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）根据要素替代弹性，说明各类常用的总量生产函数的异同及发展脉络。</a:t>
            </a:r>
            <a:endParaRPr lang="en-US" altLang="zh-CN" sz="2400" b="1" dirty="0">
              <a:solidFill>
                <a:srgbClr val="7030A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eaLnBrk="1" hangingPunct="1">
              <a:lnSpc>
                <a:spcPct val="150000"/>
              </a:lnSpc>
              <a:spcBef>
                <a:spcPts val="0"/>
              </a:spcBef>
              <a:buFontTx/>
              <a:buNone/>
            </a:pPr>
            <a:r>
              <a:rPr lang="zh-CN" altLang="en-US" sz="2400" b="1" dirty="0">
                <a:solidFill>
                  <a:srgbClr val="7030A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（</a:t>
            </a:r>
            <a:r>
              <a:rPr lang="en-US" altLang="zh-CN" sz="2400" b="1" dirty="0">
                <a:solidFill>
                  <a:srgbClr val="7030A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4</a:t>
            </a:r>
            <a:r>
              <a:rPr lang="zh-CN" altLang="en-US" sz="2400" b="1" dirty="0">
                <a:solidFill>
                  <a:srgbClr val="7030A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）阐释要素增强型技术进步与要素偏向型技术进步之间的关系。</a:t>
            </a:r>
            <a:endParaRPr lang="en-US" altLang="zh-CN" sz="2400" b="1" dirty="0">
              <a:solidFill>
                <a:srgbClr val="7030A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2400" b="1" dirty="0">
                <a:solidFill>
                  <a:srgbClr val="7030A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（</a:t>
            </a:r>
            <a:r>
              <a:rPr lang="en-US" altLang="zh-CN" sz="2400" b="1" dirty="0">
                <a:solidFill>
                  <a:srgbClr val="7030A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5</a:t>
            </a:r>
            <a:r>
              <a:rPr lang="zh-CN" altLang="en-US" sz="2400" b="1" dirty="0">
                <a:solidFill>
                  <a:srgbClr val="7030A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）</a:t>
            </a:r>
            <a:r>
              <a:rPr lang="zh-CN" altLang="en-US" sz="2400" b="1" dirty="0">
                <a:solidFill>
                  <a:srgbClr val="7030A0"/>
                </a:solidFill>
                <a:latin typeface="华文楷体" panose="02010600040101010101" charset="-122"/>
                <a:ea typeface="华文楷体" panose="02010600040101010101" charset="-122"/>
              </a:rPr>
              <a:t>利用全国或某省数据开展增长核算，说明其经济增长的主要动力。</a:t>
            </a:r>
          </a:p>
          <a:p>
            <a:pPr eaLnBrk="1" hangingPunct="1">
              <a:lnSpc>
                <a:spcPct val="150000"/>
              </a:lnSpc>
              <a:spcBef>
                <a:spcPts val="0"/>
              </a:spcBef>
              <a:buFontTx/>
              <a:buNone/>
            </a:pPr>
            <a:endParaRPr lang="zh-CN" altLang="en-US" sz="2400" b="1" dirty="0">
              <a:solidFill>
                <a:srgbClr val="7030A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2919" y="207010"/>
            <a:ext cx="911860" cy="911860"/>
          </a:xfrm>
          <a:prstGeom prst="rect">
            <a:avLst/>
          </a:prstGeom>
        </p:spPr>
      </p:pic>
      <p:sp>
        <p:nvSpPr>
          <p:cNvPr id="6" name="灯片编号占位符 6"/>
          <p:cNvSpPr txBox="1"/>
          <p:nvPr/>
        </p:nvSpPr>
        <p:spPr>
          <a:xfrm>
            <a:off x="10888524" y="6619009"/>
            <a:ext cx="932884" cy="3117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A0DB2DC-4C9A-4742-B13C-FB6460FD3503}" type="slidenum">
              <a:rPr lang="zh-CN" altLang="en-US" sz="2000" smtClean="0">
                <a:solidFill>
                  <a:schemeClr val="tx1"/>
                </a:solidFill>
              </a:rPr>
              <a:t>66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DC2FBB-F05B-A311-8D13-8BB228A206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6">
            <a:extLst>
              <a:ext uri="{FF2B5EF4-FFF2-40B4-BE49-F238E27FC236}">
                <a16:creationId xmlns:a16="http://schemas.microsoft.com/office/drawing/2014/main" id="{E06EBC57-AFE4-E3F7-1935-2AB1F0BEF5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88524" y="6619009"/>
            <a:ext cx="932884" cy="311727"/>
          </a:xfrm>
        </p:spPr>
        <p:txBody>
          <a:bodyPr/>
          <a:lstStyle/>
          <a:p>
            <a:fld id="{9A0DB2DC-4C9A-4742-B13C-FB6460FD3503}" type="slidenum">
              <a:rPr lang="zh-CN" altLang="en-US" sz="2000">
                <a:solidFill>
                  <a:schemeClr val="tx1"/>
                </a:solidFill>
              </a:rPr>
              <a:t>6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7" name="Rectangle 4" descr="浅色上对角线">
            <a:extLst>
              <a:ext uri="{FF2B5EF4-FFF2-40B4-BE49-F238E27FC236}">
                <a16:creationId xmlns:a16="http://schemas.microsoft.com/office/drawing/2014/main" id="{2FEE2E4C-87B8-D931-C916-D76456E1A9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591" y="107576"/>
            <a:ext cx="5234409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二、经济增长理论回顾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0A9068BD-CC73-FB52-B96F-0D127BB84616}"/>
              </a:ext>
            </a:extLst>
          </p:cNvPr>
          <p:cNvSpPr txBox="1"/>
          <p:nvPr/>
        </p:nvSpPr>
        <p:spPr>
          <a:xfrm>
            <a:off x="1007533" y="956733"/>
            <a:ext cx="10507134" cy="56995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accent2"/>
                </a:solidFill>
                <a:latin typeface="华文楷体" panose="02010600040101010101" charset="-122"/>
                <a:ea typeface="华文楷体" panose="02010600040101010101" charset="-122"/>
              </a:rPr>
              <a:t>（一）早期增长思想</a:t>
            </a:r>
          </a:p>
          <a:p>
            <a:pPr indent="457200">
              <a:lnSpc>
                <a:spcPct val="180000"/>
              </a:lnSpc>
            </a:pP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经济增长思想源远流长，至少可追溯至古典政治学的初创时期。</a:t>
            </a:r>
            <a:endParaRPr lang="en-US" altLang="zh-CN" sz="2200" dirty="0">
              <a:latin typeface="华文楷体" panose="02010600040101010101" charset="-122"/>
              <a:ea typeface="华文楷体" panose="02010600040101010101" charset="-122"/>
            </a:endParaRPr>
          </a:p>
          <a:p>
            <a:pPr indent="457200">
              <a:lnSpc>
                <a:spcPct val="180000"/>
              </a:lnSpc>
            </a:pP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斯密（</a:t>
            </a:r>
            <a:r>
              <a:rPr lang="en-US" altLang="zh-CN" sz="2200" dirty="0">
                <a:latin typeface="华文楷体" panose="02010600040101010101" charset="-122"/>
                <a:ea typeface="华文楷体" panose="02010600040101010101" charset="-122"/>
              </a:rPr>
              <a:t>A. Smith, 1776</a:t>
            </a: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）在</a:t>
            </a:r>
            <a:r>
              <a:rPr lang="en-US" altLang="zh-CN" sz="2200" dirty="0">
                <a:latin typeface="华文楷体" panose="02010600040101010101" charset="-122"/>
                <a:ea typeface="华文楷体" panose="02010600040101010101" charset="-122"/>
              </a:rPr>
              <a:t>《</a:t>
            </a: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国富论</a:t>
            </a:r>
            <a:r>
              <a:rPr lang="en-US" altLang="zh-CN" sz="2200" dirty="0">
                <a:latin typeface="华文楷体" panose="02010600040101010101" charset="-122"/>
                <a:ea typeface="华文楷体" panose="02010600040101010101" charset="-122"/>
              </a:rPr>
              <a:t>》</a:t>
            </a: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中经明确论及经济增长问题。李嘉图（</a:t>
            </a:r>
            <a:r>
              <a:rPr lang="en-US" altLang="zh-CN" sz="2200" dirty="0">
                <a:latin typeface="华文楷体" panose="02010600040101010101" charset="-122"/>
                <a:ea typeface="华文楷体" panose="02010600040101010101" charset="-122"/>
              </a:rPr>
              <a:t>D. Ricardo, 1817</a:t>
            </a: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）在其</a:t>
            </a:r>
            <a:r>
              <a:rPr lang="en-US" altLang="zh-CN" sz="2200" dirty="0">
                <a:latin typeface="华文楷体" panose="02010600040101010101" charset="-122"/>
                <a:ea typeface="华文楷体" panose="02010600040101010101" charset="-122"/>
              </a:rPr>
              <a:t>《</a:t>
            </a: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政治经济学与赋税原理</a:t>
            </a:r>
            <a:r>
              <a:rPr lang="en-US" altLang="zh-CN" sz="2200" dirty="0">
                <a:latin typeface="华文楷体" panose="02010600040101010101" charset="-122"/>
                <a:ea typeface="华文楷体" panose="02010600040101010101" charset="-122"/>
              </a:rPr>
              <a:t>》</a:t>
            </a: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提出生产过程的要素报酬递减规律。此外，马尔萨斯（</a:t>
            </a:r>
            <a:r>
              <a:rPr lang="en-US" altLang="zh-CN" sz="2200" dirty="0">
                <a:latin typeface="华文楷体" panose="02010600040101010101" charset="-122"/>
                <a:ea typeface="华文楷体" panose="02010600040101010101" charset="-122"/>
              </a:rPr>
              <a:t>T. Malthus, 1798</a:t>
            </a: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）的</a:t>
            </a:r>
            <a:r>
              <a:rPr lang="en-US" altLang="zh-CN" sz="2200" dirty="0">
                <a:latin typeface="华文楷体" panose="02010600040101010101" charset="-122"/>
                <a:ea typeface="华文楷体" panose="02010600040101010101" charset="-122"/>
              </a:rPr>
              <a:t>《</a:t>
            </a: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人口原理</a:t>
            </a:r>
            <a:r>
              <a:rPr lang="en-US" altLang="zh-CN" sz="2200" dirty="0">
                <a:latin typeface="华文楷体" panose="02010600040101010101" charset="-122"/>
                <a:ea typeface="华文楷体" panose="02010600040101010101" charset="-122"/>
              </a:rPr>
              <a:t>》</a:t>
            </a: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，拉姆齐（</a:t>
            </a:r>
            <a:r>
              <a:rPr lang="en-US" altLang="zh-CN" sz="2200" dirty="0">
                <a:latin typeface="华文楷体" panose="02010600040101010101" charset="-122"/>
                <a:ea typeface="华文楷体" panose="02010600040101010101" charset="-122"/>
              </a:rPr>
              <a:t>F. Ramsey, 1928</a:t>
            </a: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）的</a:t>
            </a:r>
            <a:r>
              <a:rPr lang="en-US" altLang="zh-CN" sz="2200" dirty="0">
                <a:latin typeface="华文楷体" panose="02010600040101010101" charset="-122"/>
                <a:ea typeface="华文楷体" panose="02010600040101010101" charset="-122"/>
              </a:rPr>
              <a:t>《</a:t>
            </a: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储蓄的数学理论</a:t>
            </a:r>
            <a:r>
              <a:rPr lang="en-US" altLang="zh-CN" sz="2200" dirty="0">
                <a:latin typeface="华文楷体" panose="02010600040101010101" charset="-122"/>
                <a:ea typeface="华文楷体" panose="02010600040101010101" charset="-122"/>
              </a:rPr>
              <a:t>》</a:t>
            </a: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，杨（</a:t>
            </a:r>
            <a:r>
              <a:rPr lang="en-US" altLang="zh-CN" sz="2200" dirty="0">
                <a:latin typeface="华文楷体" panose="02010600040101010101" charset="-122"/>
                <a:ea typeface="华文楷体" panose="02010600040101010101" charset="-122"/>
              </a:rPr>
              <a:t>A. Young, 1928</a:t>
            </a: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）的</a:t>
            </a:r>
            <a:r>
              <a:rPr lang="en-US" altLang="zh-CN" sz="2200" dirty="0">
                <a:latin typeface="华文楷体" panose="02010600040101010101" charset="-122"/>
                <a:ea typeface="华文楷体" panose="02010600040101010101" charset="-122"/>
              </a:rPr>
              <a:t>《</a:t>
            </a: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报酬递增和技术进步</a:t>
            </a:r>
            <a:r>
              <a:rPr lang="en-US" altLang="zh-CN" sz="2200" dirty="0">
                <a:latin typeface="华文楷体" panose="02010600040101010101" charset="-122"/>
                <a:ea typeface="华文楷体" panose="02010600040101010101" charset="-122"/>
              </a:rPr>
              <a:t>》</a:t>
            </a: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，熊彼特（</a:t>
            </a:r>
            <a:r>
              <a:rPr lang="en-US" altLang="zh-CN" sz="2200" dirty="0">
                <a:latin typeface="华文楷体" panose="02010600040101010101" charset="-122"/>
                <a:ea typeface="华文楷体" panose="02010600040101010101" charset="-122"/>
              </a:rPr>
              <a:t>J. Schumpeter, 1934</a:t>
            </a: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）的</a:t>
            </a:r>
            <a:r>
              <a:rPr lang="en-US" altLang="zh-CN" sz="2200" dirty="0">
                <a:latin typeface="华文楷体" panose="02010600040101010101" charset="-122"/>
                <a:ea typeface="华文楷体" panose="02010600040101010101" charset="-122"/>
              </a:rPr>
              <a:t>《</a:t>
            </a: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经济发展理论</a:t>
            </a:r>
            <a:r>
              <a:rPr lang="en-US" altLang="zh-CN" sz="2200" dirty="0">
                <a:latin typeface="华文楷体" panose="02010600040101010101" charset="-122"/>
                <a:ea typeface="华文楷体" panose="02010600040101010101" charset="-122"/>
              </a:rPr>
              <a:t>》</a:t>
            </a: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，奈特（</a:t>
            </a:r>
            <a:r>
              <a:rPr lang="en-US" altLang="zh-CN" sz="2200" dirty="0">
                <a:latin typeface="华文楷体" panose="02010600040101010101" charset="-122"/>
                <a:ea typeface="华文楷体" panose="02010600040101010101" charset="-122"/>
              </a:rPr>
              <a:t>F. Knight, 1944</a:t>
            </a: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）的</a:t>
            </a:r>
            <a:r>
              <a:rPr lang="en-US" altLang="zh-CN" sz="2200" dirty="0">
                <a:latin typeface="华文楷体" panose="02010600040101010101" charset="-122"/>
                <a:ea typeface="华文楷体" panose="02010600040101010101" charset="-122"/>
              </a:rPr>
              <a:t>《</a:t>
            </a: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投资的报酬递减</a:t>
            </a:r>
            <a:r>
              <a:rPr lang="en-US" altLang="zh-CN" sz="2200" dirty="0">
                <a:latin typeface="华文楷体" panose="02010600040101010101" charset="-122"/>
                <a:ea typeface="华文楷体" panose="02010600040101010101" charset="-122"/>
              </a:rPr>
              <a:t>》</a:t>
            </a:r>
            <a:r>
              <a:rPr lang="zh-CN" altLang="en-US" sz="2200" dirty="0">
                <a:latin typeface="华文楷体" panose="02010600040101010101" charset="-122"/>
                <a:ea typeface="华文楷体" panose="02010600040101010101" charset="-122"/>
              </a:rPr>
              <a:t>，也为现代增长理论提供了有益思想与成分。</a:t>
            </a:r>
          </a:p>
          <a:p>
            <a:pPr indent="457200">
              <a:lnSpc>
                <a:spcPct val="170000"/>
              </a:lnSpc>
            </a:pPr>
            <a:endParaRPr lang="zh-CN" altLang="en-US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zh-CN" sz="1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       </a:t>
            </a:r>
          </a:p>
          <a:p>
            <a:pPr>
              <a:lnSpc>
                <a:spcPct val="150000"/>
              </a:lnSpc>
              <a:buNone/>
            </a:pPr>
            <a:r>
              <a:rPr lang="en-US" altLang="zh-CN" sz="1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    </a:t>
            </a:r>
          </a:p>
        </p:txBody>
      </p:sp>
    </p:spTree>
    <p:extLst>
      <p:ext uri="{BB962C8B-B14F-4D97-AF65-F5344CB8AC3E}">
        <p14:creationId xmlns:p14="http://schemas.microsoft.com/office/powerpoint/2010/main" val="40737272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E3EEB6-1859-0F83-BDA3-796BA9E320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6">
            <a:extLst>
              <a:ext uri="{FF2B5EF4-FFF2-40B4-BE49-F238E27FC236}">
                <a16:creationId xmlns:a16="http://schemas.microsoft.com/office/drawing/2014/main" id="{7AB1D65C-45D7-7502-3D83-2CBF202DC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88524" y="6619009"/>
            <a:ext cx="932884" cy="311727"/>
          </a:xfrm>
        </p:spPr>
        <p:txBody>
          <a:bodyPr/>
          <a:lstStyle/>
          <a:p>
            <a:fld id="{9A0DB2DC-4C9A-4742-B13C-FB6460FD3503}" type="slidenum">
              <a:rPr lang="zh-CN" altLang="en-US" sz="2000">
                <a:solidFill>
                  <a:schemeClr val="tx1"/>
                </a:solidFill>
              </a:rPr>
              <a:t>7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7" name="Rectangle 4" descr="浅色上对角线">
            <a:extLst>
              <a:ext uri="{FF2B5EF4-FFF2-40B4-BE49-F238E27FC236}">
                <a16:creationId xmlns:a16="http://schemas.microsoft.com/office/drawing/2014/main" id="{96D1C3EC-F9AB-D85E-8A40-5D2D47C580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591" y="107576"/>
            <a:ext cx="5234409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二、经济增长理论回顾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34365E41-F353-FA6D-EA5E-677021F79C8E}"/>
                  </a:ext>
                </a:extLst>
              </p:cNvPr>
              <p:cNvSpPr txBox="1"/>
              <p:nvPr/>
            </p:nvSpPr>
            <p:spPr>
              <a:xfrm>
                <a:off x="861591" y="1041399"/>
                <a:ext cx="11191768" cy="76847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800" b="1" dirty="0">
                    <a:solidFill>
                      <a:schemeClr val="accent2"/>
                    </a:solidFill>
                    <a:latin typeface="华文楷体" panose="02010600040101010101" charset="-122"/>
                    <a:ea typeface="华文楷体" panose="02010600040101010101" charset="-122"/>
                  </a:rPr>
                  <a:t>（二）古典增长理论</a:t>
                </a:r>
              </a:p>
              <a:p>
                <a:pPr indent="457200">
                  <a:lnSpc>
                    <a:spcPct val="170000"/>
                  </a:lnSpc>
                </a:pPr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</a:rPr>
                  <a:t>哈罗德</a:t>
                </a:r>
                <a:r>
                  <a:rPr lang="en-US" altLang="zh-CN" sz="2400" dirty="0">
                    <a:latin typeface="华文楷体" panose="02010600040101010101" charset="-122"/>
                    <a:ea typeface="华文楷体" panose="02010600040101010101" charset="-122"/>
                  </a:rPr>
                  <a:t>-</a:t>
                </a:r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</a:rPr>
                  <a:t>多马模型（</a:t>
                </a:r>
                <a:r>
                  <a:rPr lang="en-US" altLang="zh-CN" sz="2400" dirty="0">
                    <a:latin typeface="华文楷体" panose="02010600040101010101" charset="-122"/>
                    <a:ea typeface="华文楷体" panose="02010600040101010101" charset="-122"/>
                  </a:rPr>
                  <a:t>H-D</a:t>
                </a:r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</a:rPr>
                  <a:t>模型）：</a:t>
                </a:r>
                <a:endParaRPr lang="en-US" altLang="zh-CN" sz="2400" dirty="0">
                  <a:latin typeface="华文楷体" panose="02010600040101010101" charset="-122"/>
                  <a:ea typeface="华文楷体" panose="02010600040101010101" charset="-122"/>
                </a:endParaRPr>
              </a:p>
              <a:p>
                <a:pPr indent="457200">
                  <a:lnSpc>
                    <a:spcPct val="170000"/>
                  </a:lnSpc>
                </a:pPr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</a:rPr>
                  <a:t>该模型基本假定：生产函数的技术系数固定，资本产出比不变，要素不可替代；外生储蓄率，劳动供给增速固定，不考虑折旧。</a:t>
                </a:r>
                <a:endParaRPr lang="en-US" altLang="zh-CN" sz="2400" dirty="0">
                  <a:latin typeface="华文楷体" panose="02010600040101010101" charset="-122"/>
                  <a:ea typeface="华文楷体" panose="02010600040101010101" charset="-122"/>
                </a:endParaRPr>
              </a:p>
              <a:p>
                <a:pPr indent="457200">
                  <a:lnSpc>
                    <a:spcPct val="170000"/>
                  </a:lnSpc>
                </a:pPr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</a:rPr>
                  <a:t>由于不考虑折旧，资本存量增长率为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altLang="zh-CN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>
                            <a:latin typeface="Cambria Math" panose="02040503050406030204" pitchFamily="18" charset="0"/>
                          </a:rPr>
                          <m:t>∆</m:t>
                        </m:r>
                        <m:r>
                          <a:rPr lang="en-US" altLang="zh-CN" sz="2400">
                            <a:latin typeface="Cambria Math" panose="02040503050406030204" pitchFamily="18" charset="0"/>
                          </a:rPr>
                          <m:t>𝐾</m:t>
                        </m:r>
                      </m:num>
                      <m:den>
                        <m:r>
                          <a:rPr lang="en-US" altLang="zh-CN" sz="2400">
                            <a:latin typeface="Cambria Math" panose="02040503050406030204" pitchFamily="18" charset="0"/>
                          </a:rPr>
                          <m:t>𝐾</m:t>
                        </m:r>
                        <m:r>
                          <a:rPr lang="en-US" altLang="zh-CN" sz="240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type m:val="lin"/>
                            <m:ctrlPr>
                              <a:rPr lang="en-US" altLang="zh-CN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240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num>
                          <m:den>
                            <m:r>
                              <a:rPr lang="en-US" altLang="zh-CN" sz="2400">
                                <a:latin typeface="Cambria Math" panose="02040503050406030204" pitchFamily="18" charset="0"/>
                              </a:rPr>
                              <m:t>𝐾</m:t>
                            </m:r>
                          </m:den>
                        </m:f>
                      </m:den>
                    </m:f>
                  </m:oMath>
                </a14:m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</a:rPr>
                  <a:t>；资本产出比</a:t>
                </a:r>
                <a14:m>
                  <m:oMath xmlns:m="http://schemas.openxmlformats.org/officeDocument/2006/math">
                    <m:r>
                      <a:rPr lang="en-US" altLang="zh-CN" sz="240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altLang="zh-CN" sz="240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altLang="zh-CN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>
                            <a:latin typeface="Cambria Math" panose="02040503050406030204" pitchFamily="18" charset="0"/>
                          </a:rPr>
                          <m:t>𝐾</m:t>
                        </m:r>
                      </m:num>
                      <m:den>
                        <m:r>
                          <a:rPr lang="en-US" altLang="zh-CN" sz="2400">
                            <a:latin typeface="Cambria Math" panose="02040503050406030204" pitchFamily="18" charset="0"/>
                          </a:rPr>
                          <m:t>𝑌</m:t>
                        </m:r>
                      </m:den>
                    </m:f>
                  </m:oMath>
                </a14:m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</a:rPr>
                  <a:t>不变，故产出增长率等于资本增长率，即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zh-CN" alt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zh-CN" altLang="en-US" sz="2400">
                            <a:latin typeface="Cambria Math" panose="02040503050406030204" pitchFamily="18" charset="0"/>
                          </a:rPr>
                          <m:t>∆</m:t>
                        </m:r>
                        <m:r>
                          <a:rPr lang="en-US" altLang="zh-CN" sz="2400">
                            <a:latin typeface="Cambria Math" panose="02040503050406030204" pitchFamily="18" charset="0"/>
                          </a:rPr>
                          <m:t>𝑌</m:t>
                        </m:r>
                      </m:num>
                      <m:den>
                        <m:r>
                          <a:rPr lang="en-US" altLang="zh-CN" sz="2400">
                            <a:latin typeface="Cambria Math" panose="02040503050406030204" pitchFamily="18" charset="0"/>
                          </a:rPr>
                          <m:t>𝑌</m:t>
                        </m:r>
                        <m:r>
                          <a:rPr lang="en-US" altLang="zh-CN" sz="240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type m:val="lin"/>
                            <m:ctrlPr>
                              <a:rPr lang="en-US" altLang="zh-CN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240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num>
                          <m:den>
                            <m:r>
                              <a:rPr lang="en-US" altLang="zh-CN" sz="2400">
                                <a:latin typeface="Cambria Math" panose="02040503050406030204" pitchFamily="18" charset="0"/>
                              </a:rPr>
                              <m:t>𝐾</m:t>
                            </m:r>
                          </m:den>
                        </m:f>
                      </m:den>
                    </m:f>
                  </m:oMath>
                </a14:m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</a:rPr>
                  <a:t> ；均衡增长要求投资</a:t>
                </a:r>
                <a:r>
                  <a:rPr lang="en-US" altLang="zh-CN" sz="2400" dirty="0">
                    <a:latin typeface="华文楷体" panose="02010600040101010101" charset="-122"/>
                    <a:ea typeface="华文楷体" panose="02010600040101010101" charset="-122"/>
                  </a:rPr>
                  <a:t>I</a:t>
                </a:r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</a:rPr>
                  <a:t>等于储蓄</a:t>
                </a:r>
                <a:r>
                  <a:rPr lang="en-US" altLang="zh-CN" sz="2400" dirty="0">
                    <a:latin typeface="华文楷体" panose="02010600040101010101" charset="-122"/>
                    <a:ea typeface="华文楷体" panose="02010600040101010101" charset="-122"/>
                  </a:rPr>
                  <a:t>S</a:t>
                </a:r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</a:rPr>
                  <a:t>，故投资率等于储蓄率，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zh-CN" alt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>
                            <a:latin typeface="Cambria Math" panose="02040503050406030204" pitchFamily="18" charset="0"/>
                          </a:rPr>
                          <m:t>𝐼</m:t>
                        </m:r>
                      </m:num>
                      <m:den>
                        <m:r>
                          <a:rPr lang="en-US" altLang="zh-CN" sz="2400">
                            <a:latin typeface="Cambria Math" panose="02040503050406030204" pitchFamily="18" charset="0"/>
                          </a:rPr>
                          <m:t>𝑌</m:t>
                        </m:r>
                        <m:r>
                          <a:rPr lang="en-US" altLang="zh-CN" sz="240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type m:val="lin"/>
                            <m:ctrlPr>
                              <a:rPr lang="en-US" altLang="zh-CN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240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num>
                          <m:den>
                            <m:r>
                              <a:rPr lang="en-US" altLang="zh-CN" sz="2400">
                                <a:latin typeface="Cambria Math" panose="02040503050406030204" pitchFamily="18" charset="0"/>
                              </a:rPr>
                              <m:t>𝑌</m:t>
                            </m:r>
                            <m:r>
                              <a:rPr lang="en-US" altLang="zh-CN" sz="2400"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en-US" altLang="zh-CN" sz="240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den>
                        </m:f>
                      </m:den>
                    </m:f>
                  </m:oMath>
                </a14:m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</a:rPr>
                  <a:t> 。据此，得到均衡增长的基本等式：</a:t>
                </a:r>
                <a:endParaRPr lang="en-US" altLang="zh-CN" sz="2400" dirty="0">
                  <a:latin typeface="华文楷体" panose="02010600040101010101" charset="-122"/>
                  <a:ea typeface="华文楷体" panose="02010600040101010101" charset="-122"/>
                </a:endParaRPr>
              </a:p>
              <a:p>
                <a:pPr indent="457200" algn="ctr">
                  <a:lnSpc>
                    <a:spcPct val="170000"/>
                  </a:lnSpc>
                </a:pP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zh-CN" altLang="en-US" sz="2400" i="1" smtClean="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</m:ctrlPr>
                      </m:fPr>
                      <m:num>
                        <m:r>
                          <a:rPr lang="zh-CN" altLang="en-US" sz="2400" i="1" smtClean="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∆</m:t>
                        </m:r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𝑌</m:t>
                        </m:r>
                      </m:num>
                      <m:den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𝑌</m:t>
                        </m:r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ea typeface="华文楷体" panose="02010600040101010101" charset="-122"/>
                          </a:rPr>
                          <m:t>=(</m:t>
                        </m:r>
                        <m:f>
                          <m:fPr>
                            <m:type m:val="lin"/>
                            <m:ctrlPr>
                              <a:rPr lang="en-US" altLang="zh-CN" sz="2400" b="0" i="1" smtClean="0">
                                <a:latin typeface="Cambria Math" panose="02040503050406030204" pitchFamily="18" charset="0"/>
                                <a:ea typeface="华文楷体" panose="02010600040101010101" charset="-122"/>
                              </a:rPr>
                            </m:ctrlPr>
                          </m:fPr>
                          <m:num>
                            <m:r>
                              <a:rPr lang="en-US" altLang="zh-CN" sz="2400" b="0" i="1" smtClean="0">
                                <a:latin typeface="Cambria Math" panose="02040503050406030204" pitchFamily="18" charset="0"/>
                                <a:ea typeface="华文楷体" panose="02010600040101010101" charset="-122"/>
                              </a:rPr>
                              <m:t>𝐼</m:t>
                            </m:r>
                          </m:num>
                          <m:den>
                            <m:r>
                              <a:rPr lang="en-US" altLang="zh-CN" sz="2400" b="0" i="1" smtClean="0">
                                <a:latin typeface="Cambria Math" panose="02040503050406030204" pitchFamily="18" charset="0"/>
                                <a:ea typeface="华文楷体" panose="02010600040101010101" charset="-122"/>
                              </a:rPr>
                              <m:t>𝑌</m:t>
                            </m:r>
                            <m:r>
                              <a:rPr lang="en-US" altLang="zh-CN" sz="2400" b="0" i="1" smtClean="0">
                                <a:latin typeface="Cambria Math" panose="02040503050406030204" pitchFamily="18" charset="0"/>
                                <a:ea typeface="华文楷体" panose="02010600040101010101" charset="-122"/>
                              </a:rPr>
                              <m:t>)∙(</m:t>
                            </m:r>
                            <m:f>
                              <m:fPr>
                                <m:type m:val="lin"/>
                                <m:ctrlPr>
                                  <a:rPr lang="en-US" altLang="zh-CN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𝑌</m:t>
                                </m:r>
                              </m:num>
                              <m:den>
                                <m:r>
                                  <a:rPr lang="en-US" altLang="zh-CN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𝐾</m:t>
                                </m:r>
                                <m:r>
                                  <a:rPr lang="en-US" altLang="zh-CN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)=</m:t>
                                </m:r>
                                <m:r>
                                  <a:rPr lang="en-US" altLang="zh-CN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𝑠</m:t>
                                </m:r>
                                <m:r>
                                  <a:rPr lang="en-US" altLang="zh-CN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∙(</m:t>
                                </m:r>
                                <m:f>
                                  <m:fPr>
                                    <m:type m:val="lin"/>
                                    <m:ctrlPr>
                                      <a:rPr lang="en-US" altLang="zh-CN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altLang="zh-CN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𝑌</m:t>
                                    </m:r>
                                  </m:num>
                                  <m:den>
                                    <m:r>
                                      <a:rPr lang="en-US" altLang="zh-CN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𝐾</m:t>
                                    </m:r>
                                    <m:r>
                                      <a:rPr lang="en-US" altLang="zh-CN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)=</m:t>
                                    </m:r>
                                    <m:r>
                                      <a:rPr lang="en-US" altLang="zh-CN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𝑠</m:t>
                                    </m:r>
                                    <m:r>
                                      <a:rPr lang="en-US" altLang="zh-CN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/</m:t>
                                    </m:r>
                                    <m:r>
                                      <a:rPr lang="en-US" altLang="zh-CN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𝑣</m:t>
                                    </m:r>
                                  </m:den>
                                </m:f>
                              </m:den>
                            </m:f>
                          </m:den>
                        </m:f>
                      </m:den>
                    </m:f>
                  </m:oMath>
                </a14:m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</a:rPr>
                  <a:t>                         （</a:t>
                </a:r>
                <a:r>
                  <a:rPr lang="en-US" altLang="zh-CN" sz="2400" dirty="0">
                    <a:latin typeface="华文楷体" panose="02010600040101010101" charset="-122"/>
                    <a:ea typeface="华文楷体" panose="02010600040101010101" charset="-122"/>
                  </a:rPr>
                  <a:t>4.1</a:t>
                </a:r>
                <a:r>
                  <a:rPr lang="zh-CN" altLang="en-US" sz="2400" dirty="0">
                    <a:latin typeface="华文楷体" panose="02010600040101010101" charset="-122"/>
                    <a:ea typeface="华文楷体" panose="02010600040101010101" charset="-122"/>
                  </a:rPr>
                  <a:t>）</a:t>
                </a:r>
                <a:endParaRPr lang="en-US" altLang="zh-CN" sz="2400" dirty="0">
                  <a:latin typeface="华文楷体" panose="02010600040101010101" charset="-122"/>
                  <a:ea typeface="华文楷体" panose="02010600040101010101" charset="-122"/>
                </a:endParaRPr>
              </a:p>
              <a:p>
                <a:endParaRPr lang="zh-CN" altLang="en-US" dirty="0"/>
              </a:p>
              <a:p>
                <a:endParaRPr lang="zh-CN" altLang="en-US" dirty="0"/>
              </a:p>
              <a:p>
                <a:endParaRPr lang="zh-CN" altLang="en-US" dirty="0"/>
              </a:p>
              <a:p>
                <a:pPr indent="457200">
                  <a:lnSpc>
                    <a:spcPct val="180000"/>
                  </a:lnSpc>
                </a:pPr>
                <a:endParaRPr lang="zh-CN" altLang="en-US" dirty="0"/>
              </a:p>
              <a:p>
                <a:pPr indent="457200">
                  <a:lnSpc>
                    <a:spcPct val="180000"/>
                  </a:lnSpc>
                </a:pPr>
                <a:endParaRPr lang="zh-CN" altLang="en-US" dirty="0"/>
              </a:p>
              <a:p>
                <a:pPr indent="457200">
                  <a:lnSpc>
                    <a:spcPct val="180000"/>
                  </a:lnSpc>
                </a:pPr>
                <a:endParaRPr lang="zh-CN" altLang="en-US" dirty="0"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endParaRPr>
              </a:p>
              <a:p>
                <a:pPr>
                  <a:lnSpc>
                    <a:spcPct val="150000"/>
                  </a:lnSpc>
                  <a:buNone/>
                </a:pPr>
                <a:r>
                  <a:rPr lang="en-US" altLang="zh-CN" sz="1000" dirty="0">
                    <a:latin typeface="华文楷体" panose="02010600040101010101" charset="-122"/>
                    <a:ea typeface="华文楷体" panose="02010600040101010101" charset="-122"/>
                    <a:cs typeface="华文楷体" panose="02010600040101010101" charset="-122"/>
                  </a:rPr>
                  <a:t>           </a:t>
                </a:r>
              </a:p>
              <a:p>
                <a:pPr>
                  <a:lnSpc>
                    <a:spcPct val="150000"/>
                  </a:lnSpc>
                  <a:buNone/>
                </a:pPr>
                <a:r>
                  <a:rPr lang="en-US" altLang="zh-CN" sz="1000" dirty="0">
                    <a:latin typeface="华文楷体" panose="02010600040101010101" charset="-122"/>
                    <a:ea typeface="华文楷体" panose="02010600040101010101" charset="-122"/>
                    <a:cs typeface="华文楷体" panose="02010600040101010101" charset="-122"/>
                  </a:rPr>
                  <a:t>        </a:t>
                </a:r>
              </a:p>
            </p:txBody>
          </p:sp>
        </mc:Choice>
        <mc:Fallback xmlns="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34365E41-F353-FA6D-EA5E-677021F79C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1591" y="1041399"/>
                <a:ext cx="11191768" cy="7684732"/>
              </a:xfrm>
              <a:prstGeom prst="rect">
                <a:avLst/>
              </a:prstGeom>
              <a:blipFill>
                <a:blip r:embed="rId2"/>
                <a:stretch>
                  <a:fillRect l="-1089" t="-873" r="-190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75788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927B1F-00AC-63CE-7570-3F8C012403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6">
            <a:extLst>
              <a:ext uri="{FF2B5EF4-FFF2-40B4-BE49-F238E27FC236}">
                <a16:creationId xmlns:a16="http://schemas.microsoft.com/office/drawing/2014/main" id="{A6E452EF-7C4F-8D6D-89EC-C2444DB5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88524" y="6619009"/>
            <a:ext cx="932884" cy="311727"/>
          </a:xfrm>
        </p:spPr>
        <p:txBody>
          <a:bodyPr/>
          <a:lstStyle/>
          <a:p>
            <a:fld id="{9A0DB2DC-4C9A-4742-B13C-FB6460FD3503}" type="slidenum">
              <a:rPr lang="zh-CN" altLang="en-US" sz="2000">
                <a:solidFill>
                  <a:schemeClr val="tx1"/>
                </a:solidFill>
              </a:rPr>
              <a:t>8</a:t>
            </a:fld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7" name="Rectangle 4" descr="浅色上对角线">
            <a:extLst>
              <a:ext uri="{FF2B5EF4-FFF2-40B4-BE49-F238E27FC236}">
                <a16:creationId xmlns:a16="http://schemas.microsoft.com/office/drawing/2014/main" id="{07258E00-10F9-C4B6-AEBD-6E8794F2B5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591" y="107576"/>
            <a:ext cx="5234409" cy="663949"/>
          </a:xfrm>
          <a:prstGeom prst="rect">
            <a:avLst/>
          </a:prstGeom>
          <a:pattFill prst="ltUpDiag">
            <a:fgClr>
              <a:srgbClr val="CCFFCC"/>
            </a:fgClr>
            <a:bgClr>
              <a:schemeClr val="bg1"/>
            </a:bgClr>
          </a:pattFill>
          <a:ln w="3175">
            <a:solidFill>
              <a:schemeClr val="accent6">
                <a:lumMod val="50000"/>
              </a:schemeClr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8000" tIns="46800" rIns="198000" bIns="46800" anchor="ctr"/>
          <a:lstStyle/>
          <a:p>
            <a:pPr eaLnBrk="0" hangingPunct="0">
              <a:defRPr/>
            </a:pPr>
            <a:r>
              <a:rPr kumimoji="1" lang="zh-CN" altLang="en-US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二、经济增长理论回顾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CD5D2798-05DE-BAFF-3B35-503D5EA159ED}"/>
              </a:ext>
            </a:extLst>
          </p:cNvPr>
          <p:cNvSpPr txBox="1"/>
          <p:nvPr/>
        </p:nvSpPr>
        <p:spPr>
          <a:xfrm>
            <a:off x="847832" y="838199"/>
            <a:ext cx="11191768" cy="85095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70000"/>
              </a:lnSpc>
            </a:pP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基本结论为：均衡增长率与储蓄率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s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同向变化，与资本产出比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v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反向变化。进一步，将劳动生产率增长率与人口增长率之和称为自然增长率。则经济增长的稳定条件为：实际增长率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GY =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有保证的增长率</a:t>
            </a:r>
            <a:r>
              <a:rPr lang="en-US" altLang="zh-CN" sz="2400" dirty="0">
                <a:latin typeface="华文楷体" panose="02010600040101010101" charset="-122"/>
                <a:ea typeface="华文楷体" panose="02010600040101010101" charset="-122"/>
              </a:rPr>
              <a:t>GW =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自然增长率</a:t>
            </a:r>
            <a:r>
              <a:rPr lang="en-US" altLang="zh-CN" sz="2400" dirty="0" err="1">
                <a:latin typeface="华文楷体" panose="02010600040101010101" charset="-122"/>
                <a:ea typeface="华文楷体" panose="02010600040101010101" charset="-122"/>
              </a:rPr>
              <a:t>GN</a:t>
            </a: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。显然，由于储蓄率、资本产出比、人口和劳动增长率均为外生决定，三个增长率相等的条件极难实现。因此，这种均衡增长被形象地称为“刀锋增长”。</a:t>
            </a:r>
            <a:endParaRPr lang="en-US" altLang="zh-CN" sz="2400" dirty="0">
              <a:latin typeface="华文楷体" panose="02010600040101010101" charset="-122"/>
              <a:ea typeface="华文楷体" panose="02010600040101010101" charset="-122"/>
            </a:endParaRPr>
          </a:p>
          <a:p>
            <a:pPr indent="457200">
              <a:lnSpc>
                <a:spcPct val="170000"/>
              </a:lnSpc>
            </a:pPr>
            <a:r>
              <a:rPr lang="zh-CN" altLang="en-US" sz="2400" dirty="0">
                <a:latin typeface="华文楷体" panose="02010600040101010101" charset="-122"/>
                <a:ea typeface="华文楷体" panose="02010600040101010101" charset="-122"/>
              </a:rPr>
              <a:t>该模型采用生产要素之间缺乏替代性的生产函数，论证资本主义制度下经济增长的内在不稳定性。其假定过于严苛且存在明显缺陷，对若干经济增长典型事实缺乏解释能力，也无法解释经济增长的决定机制；因而很快让位于后起的新古典增长理论。</a:t>
            </a:r>
          </a:p>
          <a:p>
            <a:endParaRPr lang="zh-CN" altLang="en-US" dirty="0"/>
          </a:p>
          <a:p>
            <a:endParaRPr lang="zh-CN" altLang="en-US" dirty="0"/>
          </a:p>
          <a:p>
            <a:endParaRPr lang="zh-CN" altLang="en-US" dirty="0"/>
          </a:p>
          <a:p>
            <a:pPr indent="457200">
              <a:lnSpc>
                <a:spcPct val="180000"/>
              </a:lnSpc>
            </a:pPr>
            <a:endParaRPr lang="zh-CN" altLang="en-US" dirty="0"/>
          </a:p>
          <a:p>
            <a:pPr indent="457200">
              <a:lnSpc>
                <a:spcPct val="180000"/>
              </a:lnSpc>
            </a:pPr>
            <a:endParaRPr lang="zh-CN" altLang="en-US" dirty="0"/>
          </a:p>
          <a:p>
            <a:pPr indent="457200">
              <a:lnSpc>
                <a:spcPct val="180000"/>
              </a:lnSpc>
            </a:pPr>
            <a:endParaRPr lang="zh-CN" altLang="en-US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zh-CN" sz="1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       </a:t>
            </a:r>
          </a:p>
          <a:p>
            <a:pPr>
              <a:lnSpc>
                <a:spcPct val="150000"/>
              </a:lnSpc>
              <a:buNone/>
            </a:pPr>
            <a:r>
              <a:rPr lang="en-US" altLang="zh-CN" sz="10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    </a:t>
            </a:r>
          </a:p>
        </p:txBody>
      </p:sp>
    </p:spTree>
    <p:extLst>
      <p:ext uri="{BB962C8B-B14F-4D97-AF65-F5344CB8AC3E}">
        <p14:creationId xmlns:p14="http://schemas.microsoft.com/office/powerpoint/2010/main" val="413212038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ZmE0ZGFhNTg2NGIxM2MwYzc0MGFhNjc1YjQzMGNlMWIifQ=="/>
</p:tagLst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2393</TotalTime>
  <Words>9214</Words>
  <Application>Microsoft Office PowerPoint</Application>
  <PresentationFormat>宽屏</PresentationFormat>
  <Paragraphs>1384</Paragraphs>
  <Slides>67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67</vt:i4>
      </vt:variant>
    </vt:vector>
  </HeadingPairs>
  <TitlesOfParts>
    <vt:vector size="81" baseType="lpstr">
      <vt:lpstr>黑体</vt:lpstr>
      <vt:lpstr>华文楷体</vt:lpstr>
      <vt:lpstr>华文隶书</vt:lpstr>
      <vt:lpstr>华文中宋</vt:lpstr>
      <vt:lpstr>楷体</vt:lpstr>
      <vt:lpstr>宋体</vt:lpstr>
      <vt:lpstr>微软雅黑</vt:lpstr>
      <vt:lpstr>Arial</vt:lpstr>
      <vt:lpstr>Calibri</vt:lpstr>
      <vt:lpstr>Calibri Light</vt:lpstr>
      <vt:lpstr>Cambria Math</vt:lpstr>
      <vt:lpstr>Times New Roman</vt:lpstr>
      <vt:lpstr>1_Office 主题</vt:lpstr>
      <vt:lpstr>2_Office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思考与练习</vt:lpstr>
    </vt:vector>
  </TitlesOfParts>
  <Company>微软中国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微软用户</dc:creator>
  <cp:lastModifiedBy>feng hao</cp:lastModifiedBy>
  <cp:revision>60</cp:revision>
  <dcterms:created xsi:type="dcterms:W3CDTF">2015-12-05T08:51:00Z</dcterms:created>
  <dcterms:modified xsi:type="dcterms:W3CDTF">2025-09-26T12:51:29Z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8341F01940C944D49D21BD2B1993B57D_13</vt:lpwstr>
  </property>
  <property fmtid="{D5CDD505-2E9C-101B-9397-08002B2CF9AE}" pid="3" name="KSOProductBuildVer">
    <vt:lpwstr>2052-12.1.0.22529</vt:lpwstr>
  </property>
  <property fmtid="{D5CDD505-2E9C-101B-9397-08002B2CF9AE}" pid="4" name="KSOTemplateUUID">
    <vt:lpwstr>v1.0_mb_46fif/lngfIZSzxymcPcdg==</vt:lpwstr>
  </property>
</Properties>
</file>